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214" r:id="rId2"/>
    <p:sldMasterId id="2147484209" r:id="rId3"/>
  </p:sldMasterIdLst>
  <p:notesMasterIdLst>
    <p:notesMasterId r:id="rId30"/>
  </p:notesMasterIdLst>
  <p:handoutMasterIdLst>
    <p:handoutMasterId r:id="rId31"/>
  </p:handoutMasterIdLst>
  <p:sldIdLst>
    <p:sldId id="1096" r:id="rId4"/>
    <p:sldId id="990" r:id="rId5"/>
    <p:sldId id="257" r:id="rId6"/>
    <p:sldId id="261" r:id="rId7"/>
    <p:sldId id="260" r:id="rId8"/>
    <p:sldId id="279" r:id="rId9"/>
    <p:sldId id="262" r:id="rId10"/>
    <p:sldId id="264" r:id="rId11"/>
    <p:sldId id="263" r:id="rId12"/>
    <p:sldId id="265" r:id="rId13"/>
    <p:sldId id="280" r:id="rId14"/>
    <p:sldId id="277" r:id="rId15"/>
    <p:sldId id="278" r:id="rId16"/>
    <p:sldId id="266" r:id="rId17"/>
    <p:sldId id="281" r:id="rId18"/>
    <p:sldId id="268" r:id="rId19"/>
    <p:sldId id="269" r:id="rId20"/>
    <p:sldId id="270" r:id="rId21"/>
    <p:sldId id="271" r:id="rId22"/>
    <p:sldId id="282" r:id="rId23"/>
    <p:sldId id="272" r:id="rId24"/>
    <p:sldId id="273" r:id="rId25"/>
    <p:sldId id="274" r:id="rId26"/>
    <p:sldId id="275" r:id="rId27"/>
    <p:sldId id="283" r:id="rId28"/>
    <p:sldId id="276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na Zaval" initials="GZ" lastIdx="1" clrIdx="0"/>
  <p:cmAuthor id="2" name="Paul Baugher" initials="PB" lastIdx="1" clrIdx="1">
    <p:extLst>
      <p:ext uri="{19B8F6BF-5375-455C-9EA6-DF929625EA0E}">
        <p15:presenceInfo xmlns:p15="http://schemas.microsoft.com/office/powerpoint/2012/main" userId="S-1-5-21-4236111008-2436584280-3047957625-6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747"/>
    <a:srgbClr val="121278"/>
    <a:srgbClr val="FFFFFF"/>
    <a:srgbClr val="FEFEF6"/>
    <a:srgbClr val="2E2E2E"/>
    <a:srgbClr val="FF6600"/>
    <a:srgbClr val="3399FF"/>
    <a:srgbClr val="7ABC32"/>
    <a:srgbClr val="37A76F"/>
    <a:srgbClr val="36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FB1A2-0060-9715-509E-C525B2964164}" v="28" dt="2026-04-16T16:21:33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6339" autoAdjust="0"/>
  </p:normalViewPr>
  <p:slideViewPr>
    <p:cSldViewPr snapToGrid="0">
      <p:cViewPr varScale="1">
        <p:scale>
          <a:sx n="106" d="100"/>
          <a:sy n="106" d="100"/>
        </p:scale>
        <p:origin x="9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07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fas-ncstus-fs2\Office\GENADMIN\TEMPLATES\For%20Actuaries\OPEB_Templates\Templates%20In%20Progress\CA\IS_graph%20-%20Cop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'[IS_graph - Copy.xlsx]Sheet1'!$B$1</c:f>
              <c:strCache>
                <c:ptCount val="1"/>
                <c:pt idx="0">
                  <c:v>Blended Premium Charge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'[IS_graph - Copy.xlsx]Sheet1'!$A$2:$A$9</c:f>
              <c:numCache>
                <c:formatCode>General</c:formatCode>
                <c:ptCount val="8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64</c:v>
                </c:pt>
              </c:numCache>
            </c:numRef>
          </c:cat>
          <c:val>
            <c:numRef>
              <c:f>'[IS_graph - Copy.xlsx]Sheet1'!$B$2:$B$9</c:f>
              <c:numCache>
                <c:formatCode>#,##0</c:formatCode>
                <c:ptCount val="8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30-4D7B-9068-0EAAB22C67A1}"/>
            </c:ext>
          </c:extLst>
        </c:ser>
        <c:ser>
          <c:idx val="2"/>
          <c:order val="1"/>
          <c:tx>
            <c:strRef>
              <c:f>'[IS_graph - Copy.xlsx]Sheet1'!$C$1</c:f>
              <c:strCache>
                <c:ptCount val="1"/>
                <c:pt idx="0">
                  <c:v>Expected Claims Cost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'[IS_graph - Copy.xlsx]Sheet1'!$A$2:$A$9</c:f>
              <c:numCache>
                <c:formatCode>General</c:formatCode>
                <c:ptCount val="8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64</c:v>
                </c:pt>
              </c:numCache>
            </c:numRef>
          </c:cat>
          <c:val>
            <c:numRef>
              <c:f>'[IS_graph - Copy.xlsx]Sheet1'!$C$2:$C$9</c:f>
              <c:numCache>
                <c:formatCode>#,##0</c:formatCode>
                <c:ptCount val="8"/>
                <c:pt idx="0" formatCode="General">
                  <c:v>1700</c:v>
                </c:pt>
                <c:pt idx="1">
                  <c:v>2000</c:v>
                </c:pt>
                <c:pt idx="2">
                  <c:v>2500</c:v>
                </c:pt>
                <c:pt idx="3">
                  <c:v>3400</c:v>
                </c:pt>
                <c:pt idx="4">
                  <c:v>4400</c:v>
                </c:pt>
                <c:pt idx="5">
                  <c:v>5600</c:v>
                </c:pt>
                <c:pt idx="6">
                  <c:v>7500</c:v>
                </c:pt>
                <c:pt idx="7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30-4D7B-9068-0EAAB22C6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077055"/>
        <c:axId val="1561012591"/>
      </c:lineChart>
      <c:catAx>
        <c:axId val="1835077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61012591"/>
        <c:crosses val="autoZero"/>
        <c:auto val="1"/>
        <c:lblAlgn val="ctr"/>
        <c:lblOffset val="100"/>
        <c:noMultiLvlLbl val="0"/>
      </c:catAx>
      <c:valAx>
        <c:axId val="156101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3507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38-4E69-B40D-00D3F38255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38-4E69-B40D-00D3F38255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38-4E69-B40D-00D3F38255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38-4E69-B40D-00D3F38255AA}"/>
              </c:ext>
            </c:extLst>
          </c:dPt>
          <c:cat>
            <c:strRef>
              <c:f>Sheet1!$B$2:$B$5</c:f>
              <c:strCache>
                <c:ptCount val="4"/>
                <c:pt idx="0">
                  <c:v>C</c:v>
                </c:pt>
                <c:pt idx="1">
                  <c:v>I</c:v>
                </c:pt>
                <c:pt idx="2">
                  <c:v>B</c:v>
                </c:pt>
                <c:pt idx="3">
                  <c:v>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</c:v>
                </c:pt>
                <c:pt idx="1">
                  <c:v>800</c:v>
                </c:pt>
                <c:pt idx="2">
                  <c:v>900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38-4E69-B40D-00D3F3825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394831"/>
        <c:axId val="584394351"/>
      </c:barChart>
      <c:catAx>
        <c:axId val="58439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4394351"/>
        <c:crosses val="autoZero"/>
        <c:auto val="1"/>
        <c:lblAlgn val="ctr"/>
        <c:lblOffset val="100"/>
        <c:noMultiLvlLbl val="0"/>
      </c:catAx>
      <c:valAx>
        <c:axId val="5843943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43948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481727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19" cy="481727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200"/>
            </a:lvl1pPr>
          </a:lstStyle>
          <a:p>
            <a:fld id="{06DBF025-5465-4E1D-BCC1-F65AA3A70560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75"/>
            <a:ext cx="3169919" cy="481726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19" cy="481726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200"/>
            </a:lvl1pPr>
          </a:lstStyle>
          <a:p>
            <a:fld id="{FF61E417-3C87-416F-B51B-8F8CCDEEF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03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481727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19" cy="481727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200"/>
            </a:lvl1pPr>
          </a:lstStyle>
          <a:p>
            <a:fld id="{3A7C079D-1E90-48B5-9D1C-6FB5A84314FF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47" tIns="48325" rIns="96647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19" cy="481726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19" cy="481726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200"/>
            </a:lvl1pPr>
          </a:lstStyle>
          <a:p>
            <a:fld id="{79445440-25DA-4A0C-8271-1B6824521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44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198563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8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E50E-7AF5-425B-A181-6B6CDE5761D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7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3AB-BBE4-40DF-923C-44287098E34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9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FB9-3392-417C-87C1-F7782481E35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/>
              <a:t>Presentation title here </a:t>
            </a:r>
            <a:br>
              <a:rPr lang="en-US"/>
            </a:br>
            <a:r>
              <a:rPr lang="en-US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22196622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/>
              <a:t>Presentation title here </a:t>
            </a:r>
            <a:br>
              <a:rPr lang="en-US"/>
            </a:br>
            <a:r>
              <a:rPr lang="en-US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33773508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9F5F-3176-5E46-ABBC-8AF0FED95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194560"/>
            <a:ext cx="6858000" cy="219456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u="sng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/>
              <a:t>This is a divider slide. Insert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355452272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360" y="1784566"/>
            <a:ext cx="7955280" cy="284281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Add a statement here. (5 lines max.) Highlight a key point or small phrase (1-3 words) by changing it to yellow and bold.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7422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463040"/>
          </a:xfrm>
        </p:spPr>
        <p:txBody>
          <a:bodyPr tIns="0"/>
          <a:lstStyle/>
          <a:p>
            <a:r>
              <a:rPr lang="en-US"/>
              <a:t>One-line headlines are best, but never go over two 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26685-9114-AD4F-A438-F428020D03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pPr lvl="0"/>
            <a:r>
              <a:rPr lang="en-US"/>
              <a:t>Superintendents Advisory Council: 28 seats, 1 dedicated seat</a:t>
            </a:r>
          </a:p>
          <a:p>
            <a:pPr lvl="0"/>
            <a:r>
              <a:rPr lang="en-US"/>
              <a:t>AEC Planning Committee: 15 seats, 4 seats dedicated to County Subcommittee</a:t>
            </a:r>
          </a:p>
          <a:p>
            <a:pPr lvl="0"/>
            <a:r>
              <a:rPr lang="en-US"/>
              <a:t>Legislative Committee: 24 seats, 4 seats dedicated</a:t>
            </a:r>
          </a:p>
          <a:p>
            <a:pPr lvl="0"/>
            <a:r>
              <a:rPr lang="en-US"/>
              <a:t>Education Legal Alliance: 12 seats, 2 seats dedicated</a:t>
            </a:r>
          </a:p>
          <a:p>
            <a:pPr lvl="0"/>
            <a:r>
              <a:rPr lang="en-US"/>
              <a:t>Policy Platform Committee: 11-15 seats, 1 seat dedicated</a:t>
            </a:r>
          </a:p>
          <a:p>
            <a:pPr lvl="0"/>
            <a:r>
              <a:rPr lang="en-US"/>
              <a:t>DA Governance Review: 20 seats, 1 seat dedicated</a:t>
            </a:r>
          </a:p>
          <a:p>
            <a:pPr lvl="0"/>
            <a:r>
              <a:rPr lang="en-US"/>
              <a:t>AI Taskforce (two-year Taskforce): 28 seats,1 seat dedicated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5126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headline here (2 lines max.)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AEA1031-8FE5-F747-818D-624974D57C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5515"/>
            <a:ext cx="5120640" cy="42514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10 words max. per line</a:t>
            </a:r>
          </a:p>
          <a:p>
            <a:pPr lvl="1"/>
            <a:r>
              <a:rPr lang="en-US"/>
              <a:t>Aim for 7 lines max.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3160" y="1925515"/>
            <a:ext cx="5120640" cy="42514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You can use either box to add additional text, a picture, chart, SmartArt, 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01D7A-7866-47FF-0532-AA2FCBC9076F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87194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00F5359-8092-A847-B47A-FD206EC2C39C}"/>
              </a:ext>
            </a:extLst>
          </p:cNvPr>
          <p:cNvSpPr/>
          <p:nvPr userDrawn="1"/>
        </p:nvSpPr>
        <p:spPr>
          <a:xfrm rot="5400000">
            <a:off x="5715000" y="381000"/>
            <a:ext cx="6858000" cy="6096000"/>
          </a:xfrm>
          <a:custGeom>
            <a:avLst/>
            <a:gdLst>
              <a:gd name="connsiteX0" fmla="*/ 0 w 6858000"/>
              <a:gd name="connsiteY0" fmla="*/ 6096000 h 6096000"/>
              <a:gd name="connsiteX1" fmla="*/ 0 w 6858000"/>
              <a:gd name="connsiteY1" fmla="*/ 0 h 6096000"/>
              <a:gd name="connsiteX2" fmla="*/ 6858000 w 6858000"/>
              <a:gd name="connsiteY2" fmla="*/ 0 h 6096000"/>
              <a:gd name="connsiteX3" fmla="*/ 6858000 w 6858000"/>
              <a:gd name="connsiteY3" fmla="*/ 6096000 h 6096000"/>
              <a:gd name="connsiteX4" fmla="*/ 3590614 w 6858000"/>
              <a:gd name="connsiteY4" fmla="*/ 6096000 h 6096000"/>
              <a:gd name="connsiteX5" fmla="*/ 3429000 w 6858000"/>
              <a:gd name="connsiteY5" fmla="*/ 5934386 h 6096000"/>
              <a:gd name="connsiteX6" fmla="*/ 3267386 w 6858000"/>
              <a:gd name="connsiteY6" fmla="*/ 6096000 h 6096000"/>
              <a:gd name="connsiteX7" fmla="*/ 0 w 6858000"/>
              <a:gd name="connsiteY7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096000">
                <a:moveTo>
                  <a:pt x="0" y="6096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096000"/>
                </a:lnTo>
                <a:lnTo>
                  <a:pt x="3590614" y="6096000"/>
                </a:lnTo>
                <a:lnTo>
                  <a:pt x="3429000" y="5934386"/>
                </a:lnTo>
                <a:lnTo>
                  <a:pt x="3267386" y="6096000"/>
                </a:lnTo>
                <a:lnTo>
                  <a:pt x="0" y="6096000"/>
                </a:lnTo>
                <a:close/>
              </a:path>
            </a:pathLst>
          </a:cu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188720"/>
            <a:ext cx="3840480" cy="448056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short statement here. Highlight a key point or small phrase (1–3 words) by changing it to yellow and bold.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93934" y="2152116"/>
            <a:ext cx="3840480" cy="35171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 marL="685800" indent="0">
              <a:lnSpc>
                <a:spcPct val="90000"/>
              </a:lnSpc>
              <a:buClr>
                <a:schemeClr val="tx2"/>
              </a:buClr>
              <a:buNone/>
              <a:defRPr sz="16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List only essential points</a:t>
            </a:r>
          </a:p>
          <a:p>
            <a:pPr lvl="0"/>
            <a:r>
              <a:rPr lang="en-US"/>
              <a:t>Use words sparingly</a:t>
            </a:r>
          </a:p>
          <a:p>
            <a:pPr lvl="1"/>
            <a:r>
              <a:rPr lang="en-US"/>
              <a:t>Aim for less than 10 words per line and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93934" y="1188720"/>
            <a:ext cx="3840480" cy="963396"/>
          </a:xfrm>
        </p:spPr>
        <p:txBody>
          <a:bodyPr tIns="0" bIns="91440" anchor="b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headline here.    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5283506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9349-68BB-18AC-4639-BB927C38623D}"/>
              </a:ext>
            </a:extLst>
          </p:cNvPr>
          <p:cNvSpPr/>
          <p:nvPr userDrawn="1"/>
        </p:nvSpPr>
        <p:spPr>
          <a:xfrm>
            <a:off x="4873752" y="0"/>
            <a:ext cx="7318248" cy="6858000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8530" y="1109133"/>
            <a:ext cx="3291840" cy="1594738"/>
          </a:xfrm>
        </p:spPr>
        <p:txBody>
          <a:bodyPr tIns="0" bIns="9144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short headline here. (3 lines max.)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A224-A2DE-7828-7CE8-FC9AC332C6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87483" y="1188719"/>
            <a:ext cx="5475250" cy="4480560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9250" indent="0">
              <a:buNone/>
              <a:defRPr>
                <a:solidFill>
                  <a:schemeClr val="accent1"/>
                </a:solidFill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3505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NOTE: This is an ideal spot to place a picture, chart, graph, table, etc.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DB40D0-2ABE-65DF-F7E8-84459551E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30" y="2703872"/>
            <a:ext cx="3291840" cy="29654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Highlight an important takeaway. Apply yellow and bold to 1-3 words to give extra importance.</a:t>
            </a:r>
          </a:p>
        </p:txBody>
      </p:sp>
    </p:spTree>
    <p:extLst>
      <p:ext uri="{BB962C8B-B14F-4D97-AF65-F5344CB8AC3E}">
        <p14:creationId xmlns:p14="http://schemas.microsoft.com/office/powerpoint/2010/main" val="8556177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A18-E858-4AF0-976D-14F3DDFABC7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3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7162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203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C7520-1E28-B240-A21B-81E69B6F2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337B-54A1-2542-9EE4-AB7FB3DC2A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ED4E-0486-3743-B9AA-52AABA8B5D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DFAEBBEA-F52B-C244-A1CD-423169390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5652" y="6205937"/>
            <a:ext cx="575733" cy="331932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9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FC9-2B01-4013-AA17-66CD6C022A8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3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03BE-4DC7-4D89-BE72-89D487610BF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45B7-72E3-4DAA-B436-CDAD8220FEA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4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799D-12A4-4B78-8479-623E0584116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9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B02F-15FC-4109-A1B5-0725CB5D2FD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17C2B8-2472-4BA2-A6A4-BBEA1A69A71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2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7F61-24A4-41FF-9C47-5FF229F4CA8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1CC1B8-3752-42B6-99D5-2A4EEE03567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12ED98-E992-40A0-85DB-3C63CB5DEA1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42993-C615-C943-B815-6788D8C4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463040"/>
          </a:xfrm>
          <a:prstGeom prst="rect">
            <a:avLst/>
          </a:prstGeom>
        </p:spPr>
        <p:txBody>
          <a:bodyPr vert="horz" lIns="91440" tIns="0" rIns="91440" bIns="9144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DBD1-1CD3-9D43-BB71-E0A8A241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10515600" cy="4343400"/>
          </a:xfrm>
          <a:prstGeom prst="rect">
            <a:avLst/>
          </a:prstGeom>
        </p:spPr>
        <p:txBody>
          <a:bodyPr vert="horz" lIns="91440" tIns="36576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082E-980C-73C0-651E-262549B35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80136"/>
            <a:ext cx="4114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A03B-3CB9-966A-58FE-8E452B61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4517" y="6180136"/>
            <a:ext cx="64008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B393D9B6-F461-6F4F-A35A-50D34C98A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FC94C9-A867-A11F-38E2-6FA328EA1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253" y="6180136"/>
            <a:ext cx="210312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August 4, 2023</a:t>
            </a:r>
          </a:p>
        </p:txBody>
      </p:sp>
    </p:spTree>
    <p:extLst>
      <p:ext uri="{BB962C8B-B14F-4D97-AF65-F5344CB8AC3E}">
        <p14:creationId xmlns:p14="http://schemas.microsoft.com/office/powerpoint/2010/main" val="194811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</p:sldLayoutIdLst>
  <p:transition spd="med">
    <p:fade/>
  </p:transition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 cap="none" baseline="0">
          <a:solidFill>
            <a:schemeClr val="bg1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4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1pPr>
      <a:lvl2pPr marL="576263" indent="-22701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2pPr>
      <a:lvl3pPr marL="9175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260475" indent="-22542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6033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96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10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CE103-C6C2-8C47-920D-772A69DDB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1711" y="6205937"/>
            <a:ext cx="575733" cy="331932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6557E"/>
                </a:solidFill>
              </a:defRPr>
            </a:lvl1pPr>
          </a:lstStyle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9A04C5-EA8C-164E-A2DE-8877C8E0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34450" y="6205937"/>
            <a:ext cx="2251671" cy="331932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 spc="0">
                <a:solidFill>
                  <a:srgbClr val="06557E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ADF6891-BF7B-D44B-A7AD-8B1C779F3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41" y="6205937"/>
            <a:ext cx="6143319" cy="3319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6557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2240F-747A-1147-AEAD-A0C4DA9D89BF}"/>
              </a:ext>
            </a:extLst>
          </p:cNvPr>
          <p:cNvSpPr/>
          <p:nvPr/>
        </p:nvSpPr>
        <p:spPr>
          <a:xfrm>
            <a:off x="774700" y="0"/>
            <a:ext cx="10642600" cy="87086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17946-7E97-EA43-8A57-8DEF85D1C519}"/>
              </a:ext>
            </a:extLst>
          </p:cNvPr>
          <p:cNvSpPr/>
          <p:nvPr/>
        </p:nvSpPr>
        <p:spPr>
          <a:xfrm>
            <a:off x="11609711" y="5708405"/>
            <a:ext cx="582291" cy="992458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8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</p:sldLayoutIdLst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cap="none" baseline="0">
          <a:solidFill>
            <a:srgbClr val="06557E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004976"/>
        </a:buClr>
        <a:buSzPct val="100000"/>
        <a:buFont typeface="System Font Regular"/>
        <a:buChar char="‣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orient="horz" pos="3720">
          <p15:clr>
            <a:srgbClr val="F26B43"/>
          </p15:clr>
        </p15:guide>
        <p15:guide id="5" orient="horz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93B3AE-4627-8889-F7FE-BD74398E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53780"/>
            <a:ext cx="9997440" cy="1445020"/>
          </a:xfrm>
        </p:spPr>
        <p:txBody>
          <a:bodyPr>
            <a:normAutofit fontScale="90000"/>
          </a:bodyPr>
          <a:lstStyle/>
          <a:p>
            <a:r>
              <a:rPr lang="en-US" u="sng">
                <a:uFill>
                  <a:solidFill>
                    <a:srgbClr val="F1BE48"/>
                  </a:solidFill>
                </a:uFill>
                <a:ea typeface="ＭＳ Ｐゴシック"/>
              </a:rPr>
              <a:t>CSBA Business Partner Webinar</a:t>
            </a:r>
            <a:endParaRPr lang="en-US">
              <a:cs typeface="Arial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3977974-BE4B-4E84-A07A-42475945FE32}"/>
              </a:ext>
            </a:extLst>
          </p:cNvPr>
          <p:cNvSpPr txBox="1">
            <a:spLocks/>
          </p:cNvSpPr>
          <p:nvPr/>
        </p:nvSpPr>
        <p:spPr>
          <a:xfrm>
            <a:off x="1295400" y="2997201"/>
            <a:ext cx="9601200" cy="1143000"/>
          </a:xfrm>
          <a:prstGeom prst="rect">
            <a:avLst/>
          </a:prstGeom>
        </p:spPr>
        <p:txBody>
          <a:bodyPr vert="horz" lIns="91440" tIns="0" rIns="91440" bIns="91440" rtlCol="0" anchor="ctr" anchorCtr="0">
            <a:no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400" b="1" kern="1200" cap="none" baseline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6557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sz="4900">
                <a:solidFill>
                  <a:srgbClr val="FFFFFF"/>
                </a:solidFill>
                <a:ea typeface="ＭＳ Ｐゴシック"/>
              </a:rPr>
              <a:t>OPEB Fundamentals and Considerations</a:t>
            </a:r>
            <a:endParaRPr lang="en-US" sz="49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3597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49244" y="274329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OPEB Benefit Design Components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549244" y="1081875"/>
            <a:ext cx="7426325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Coverage Duration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Lifetime vs. limited duration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Medicare coordination</a:t>
            </a:r>
          </a:p>
          <a:p>
            <a:pPr lvl="1">
              <a:spcBef>
                <a:spcPts val="45"/>
              </a:spcBef>
            </a:pPr>
            <a:endParaRPr lang="en-US" sz="2250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Dependent Coverage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Spouse/partner eligibility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Surviving spouse provisions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Design Considerations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Balance between cost control and benefit adequacy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Competitive considerations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Legal/contractual constraints</a:t>
            </a:r>
          </a:p>
        </p:txBody>
      </p:sp>
    </p:spTree>
    <p:extLst>
      <p:ext uri="{BB962C8B-B14F-4D97-AF65-F5344CB8AC3E}">
        <p14:creationId xmlns:p14="http://schemas.microsoft.com/office/powerpoint/2010/main" val="412303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766526" y="246707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Polling Question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20720-A3E0-1AA2-D31F-29A12F4ED949}"/>
              </a:ext>
            </a:extLst>
          </p:cNvPr>
          <p:cNvSpPr txBox="1"/>
          <p:nvPr/>
        </p:nvSpPr>
        <p:spPr>
          <a:xfrm>
            <a:off x="755738" y="1020646"/>
            <a:ext cx="8014447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your agency typically handle retiree healthcare premium costs?</a:t>
            </a:r>
          </a:p>
          <a:p>
            <a:endParaRPr lang="en-US" b="1" dirty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Employer pays 100% of premiums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Employer pays majority, retiree pays some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Close to 50/50 between employer and retiree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Retiree pays majority, employer contributes some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Retiree pays 100% but gets group rates</a:t>
            </a:r>
          </a:p>
        </p:txBody>
      </p:sp>
    </p:spTree>
    <p:extLst>
      <p:ext uri="{BB962C8B-B14F-4D97-AF65-F5344CB8AC3E}">
        <p14:creationId xmlns:p14="http://schemas.microsoft.com/office/powerpoint/2010/main" val="418826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57886" y="246707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Implicit Rate Subsidy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412211" y="1068418"/>
            <a:ext cx="7426325" cy="472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What is it?</a:t>
            </a:r>
          </a:p>
          <a:p>
            <a:pPr lvl="1">
              <a:spcBef>
                <a:spcPts val="45"/>
              </a:spcBef>
            </a:pPr>
            <a:r>
              <a:rPr lang="en-US" dirty="0">
                <a:cs typeface="Times New Roman"/>
              </a:rPr>
              <a:t>A “hidden” cost that occurs when younger, healthier workers and older retirees pay the same insurance premium.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How it Works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Retirees typically have higher healthcare costs than active employees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When premiums are set based on blended (pooled) experience of both active employees and retirees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Retirees pay less than their actual expected cost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Active employees effectively subsidize retiree costs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Simple Example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/>
              </a:rPr>
              <a:t>Active employee (age 35): </a:t>
            </a:r>
            <a:r>
              <a:rPr lang="en-US" dirty="0">
                <a:cs typeface="Times New Roman"/>
              </a:rPr>
              <a:t>Expected healthcare cost = $2,000/year</a:t>
            </a:r>
            <a:endParaRPr lang="en-US" b="1" dirty="0">
              <a:cs typeface="Times New Roman"/>
            </a:endParaRP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/>
              </a:rPr>
              <a:t>Retiree (age 60): </a:t>
            </a:r>
            <a:r>
              <a:rPr lang="en-US" dirty="0">
                <a:cs typeface="Times New Roman"/>
              </a:rPr>
              <a:t>Expected healthcare cost = $7,500/year</a:t>
            </a:r>
            <a:endParaRPr lang="en-US" b="1" dirty="0">
              <a:cs typeface="Times New Roman"/>
            </a:endParaRP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/>
              </a:rPr>
              <a:t>Blended premium for both: </a:t>
            </a:r>
            <a:r>
              <a:rPr lang="en-US" dirty="0">
                <a:cs typeface="Times New Roman"/>
              </a:rPr>
              <a:t>$5,000/year</a:t>
            </a:r>
            <a:endParaRPr lang="en-US" b="1" dirty="0">
              <a:cs typeface="Times New Roman"/>
            </a:endParaRP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/>
              </a:rPr>
              <a:t>Result: </a:t>
            </a:r>
            <a:r>
              <a:rPr lang="en-US" dirty="0">
                <a:cs typeface="Times New Roman"/>
              </a:rPr>
              <a:t>Retiree gets $2,500 subsidy ($7,500 - $5,000)</a:t>
            </a:r>
            <a:endParaRPr lang="en-US" b="1" dirty="0">
              <a:cs typeface="Times New Roman"/>
            </a:endParaRP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03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85457" y="165454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Implicit Rate Subsidy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312977" y="840225"/>
            <a:ext cx="7426325" cy="5275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Graphical Illustration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OPEB Liability Impact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Creates employer liability even when retiree pays “full” premium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Must be valued and reported under GASB 75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Often represents significant portion of total OPEB liability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dirty="0">
              <a:cs typeface="Times New Roman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D7C340-0ED7-6E95-F896-AC1BD9308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625871"/>
              </p:ext>
            </p:extLst>
          </p:nvPr>
        </p:nvGraphicFramePr>
        <p:xfrm>
          <a:off x="2483668" y="1213164"/>
          <a:ext cx="7224664" cy="300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236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76404" y="208577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Funding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312622" y="955128"/>
            <a:ext cx="7426325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Pay-As-You-Go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Benefits paid from current resources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No pre-funding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Lower near-term costs, higher long-term costs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GASB 75 Discount Rate: 20-Year High Grade Municipal Bond Index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Partial Pre-Funding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Some assets are set aside for future benefits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Balance between current and future costs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GASB 75 Discount Rate: Blended rate based on “crossover test”</a:t>
            </a:r>
          </a:p>
          <a:p>
            <a:pPr lvl="1">
              <a:spcBef>
                <a:spcPts val="45"/>
              </a:spcBef>
            </a:pPr>
            <a:endParaRPr lang="en-US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Full Pre-Funding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Assets set aside to fully fund future benefits (i.e. CalPERS Pension)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Higher near-term costs, lower long-term costs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Investment earnings reduce overall costs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GASB 75 Discount Rate: Long-term expected rate of return</a:t>
            </a:r>
          </a:p>
        </p:txBody>
      </p:sp>
    </p:spTree>
    <p:extLst>
      <p:ext uri="{BB962C8B-B14F-4D97-AF65-F5344CB8AC3E}">
        <p14:creationId xmlns:p14="http://schemas.microsoft.com/office/powerpoint/2010/main" val="225820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30724" y="219546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Polling Question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2336A-A581-1D1F-816C-86BFDE366E04}"/>
              </a:ext>
            </a:extLst>
          </p:cNvPr>
          <p:cNvSpPr txBox="1"/>
          <p:nvPr/>
        </p:nvSpPr>
        <p:spPr>
          <a:xfrm>
            <a:off x="630724" y="1256303"/>
            <a:ext cx="801444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 had to choose today, which OPEB funding approach would your agency most likely prefer?</a:t>
            </a:r>
          </a:p>
          <a:p>
            <a:endParaRPr lang="en-US" b="1" dirty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Pay-as-you-go (lowest current cost)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Partial pre-funding (balanced approach)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Full pre-funding (highest current cost, lowest long-term risk)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We’d need to do more analysis first</a:t>
            </a:r>
          </a:p>
        </p:txBody>
      </p:sp>
    </p:spTree>
    <p:extLst>
      <p:ext uri="{BB962C8B-B14F-4D97-AF65-F5344CB8AC3E}">
        <p14:creationId xmlns:p14="http://schemas.microsoft.com/office/powerpoint/2010/main" val="314925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-1369473" y="219547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Fundamental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object 28">
            <a:extLst>
              <a:ext uri="{FF2B5EF4-FFF2-40B4-BE49-F238E27FC236}">
                <a16:creationId xmlns:a16="http://schemas.microsoft.com/office/drawing/2014/main" id="{1D8FBF53-9C00-4588-190D-7BF49ECE5D6B}"/>
              </a:ext>
            </a:extLst>
          </p:cNvPr>
          <p:cNvSpPr txBox="1">
            <a:spLocks/>
          </p:cNvSpPr>
          <p:nvPr/>
        </p:nvSpPr>
        <p:spPr>
          <a:xfrm>
            <a:off x="2276475" y="2446536"/>
            <a:ext cx="7639050" cy="112077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  <a:defRPr/>
            </a:pPr>
            <a:r>
              <a:rPr lang="en-US" sz="7200" b="1" cap="small" dirty="0">
                <a:latin typeface="+mn-lt"/>
                <a:ea typeface="+mn-ea"/>
                <a:cs typeface="Times New Roman" panose="02020603050405020304" pitchFamily="18" charset="0"/>
              </a:rPr>
              <a:t>C + I = B + E</a:t>
            </a:r>
          </a:p>
        </p:txBody>
      </p:sp>
    </p:spTree>
    <p:extLst>
      <p:ext uri="{BB962C8B-B14F-4D97-AF65-F5344CB8AC3E}">
        <p14:creationId xmlns:p14="http://schemas.microsoft.com/office/powerpoint/2010/main" val="36730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-1369473" y="161291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Fundamental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E56E-2EAB-35AA-A19A-12B8F8E20B79}"/>
              </a:ext>
            </a:extLst>
          </p:cNvPr>
          <p:cNvSpPr txBox="1">
            <a:spLocks/>
          </p:cNvSpPr>
          <p:nvPr/>
        </p:nvSpPr>
        <p:spPr>
          <a:xfrm>
            <a:off x="772160" y="1052739"/>
            <a:ext cx="5181600" cy="4351338"/>
          </a:xfrm>
          <a:prstGeom prst="rect">
            <a:avLst/>
          </a:prstGeom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b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ontributions </a:t>
            </a:r>
          </a:p>
          <a:p>
            <a:pPr marL="0" indent="0" algn="ctr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en-US" altLang="en-US" sz="4000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nvestment Income</a:t>
            </a:r>
          </a:p>
          <a:p>
            <a:pPr marL="0" indent="0" algn="ctr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  <a:p>
            <a:pPr marL="0" indent="0" algn="ctr">
              <a:buNone/>
            </a:pPr>
            <a:r>
              <a:rPr lang="en-US" altLang="en-US" sz="4000" b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enefit Payments</a:t>
            </a:r>
          </a:p>
          <a:p>
            <a:pPr marL="0" indent="0" algn="ctr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en-US" altLang="en-US" sz="4000" b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xpenses</a:t>
            </a:r>
          </a:p>
        </p:txBody>
      </p:sp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id="{B00413D6-C95A-03A8-CE28-A7977CFC4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908969"/>
              </p:ext>
            </p:extLst>
          </p:nvPr>
        </p:nvGraphicFramePr>
        <p:xfrm>
          <a:off x="5061857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57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48832" y="237654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Funding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421264" y="1109037"/>
            <a:ext cx="7426325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OPEB Trust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Irrevocable trust for exclusive benefit of participants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Allows for higher discount rate under GASB 75</a:t>
            </a:r>
          </a:p>
          <a:p>
            <a:pPr lvl="1">
              <a:spcBef>
                <a:spcPts val="45"/>
              </a:spcBef>
            </a:pPr>
            <a:endParaRPr lang="en-US" sz="2250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Section 115 Trust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Government-only trust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Tax-exempt investment earnings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Several providers with varying investment objectives (CalPERS CERBT, PARS, Keenan, etc.)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69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48831" y="210531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GASB 75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648831" y="1057282"/>
            <a:ext cx="7426325" cy="451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Purpose: </a:t>
            </a:r>
            <a:r>
              <a:rPr lang="en-US" sz="2250" dirty="0">
                <a:cs typeface="Times New Roman"/>
              </a:rPr>
              <a:t>Accounting and financial reporting for OPEB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Effective Date: </a:t>
            </a:r>
            <a:r>
              <a:rPr lang="en-US" sz="2250" dirty="0">
                <a:cs typeface="Times New Roman"/>
              </a:rPr>
              <a:t>Fiscal years beginning after June 15, 2017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Key Requirements: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Recognition of Total OPEB Liability (TOL) on balance sheet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More detailed note disclosures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Required Supplementary Information (RSI)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More frequent valuations (at least biennial)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Impact: </a:t>
            </a:r>
            <a:r>
              <a:rPr lang="en-US" sz="2250" dirty="0">
                <a:cs typeface="Times New Roman"/>
              </a:rPr>
              <a:t>Increased transparency of OPEB obligations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sz="225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1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CE6F4-2F1A-493D-B366-B1C137BB1BBB}"/>
              </a:ext>
            </a:extLst>
          </p:cNvPr>
          <p:cNvSpPr txBox="1"/>
          <p:nvPr/>
        </p:nvSpPr>
        <p:spPr>
          <a:xfrm>
            <a:off x="1025495" y="393107"/>
            <a:ext cx="81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55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Housekeeping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831BE-3483-48BE-83AF-329AFBAEB697}"/>
              </a:ext>
            </a:extLst>
          </p:cNvPr>
          <p:cNvSpPr txBox="1"/>
          <p:nvPr/>
        </p:nvSpPr>
        <p:spPr>
          <a:xfrm>
            <a:off x="1025495" y="1341690"/>
            <a:ext cx="10160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the end of the presentation, we will have a Question-and-Answer segment where we will try our best to answer your questions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Please, use the Q &amp; A feature of Zoom to type your questions. This is located on ribbon below the speaker.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Your questions will be answered either in the Q &amp; A panel or live by our presenters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All registrants will receive a copy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this recorded webinar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as well 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2666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slide deck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2666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ZOOM Meeting Protocols for Virtual Presbytery Meetings | Presbytery of Lake  Michigan">
            <a:extLst>
              <a:ext uri="{FF2B5EF4-FFF2-40B4-BE49-F238E27FC236}">
                <a16:creationId xmlns:a16="http://schemas.microsoft.com/office/drawing/2014/main" id="{E523389D-F906-4808-BBA7-1D02050F6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5174" y="2980345"/>
            <a:ext cx="7381875" cy="8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75992" y="237654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Polling Question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039AB-9631-DCCE-FE2A-BF916DC23E65}"/>
              </a:ext>
            </a:extLst>
          </p:cNvPr>
          <p:cNvSpPr txBox="1"/>
          <p:nvPr/>
        </p:nvSpPr>
        <p:spPr>
          <a:xfrm>
            <a:off x="675992" y="879418"/>
            <a:ext cx="8005482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is your biggest concern about OPEB obligations for your agency?</a:t>
            </a:r>
          </a:p>
          <a:p>
            <a:endParaRPr lang="en-US" b="1" dirty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The size of the liability on our balance sheet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Impact on our credit rating or financial standing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Rising healthcare costs making benefits unaffordable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Lack of understanding among leadership/board</a:t>
            </a:r>
          </a:p>
        </p:txBody>
      </p:sp>
    </p:spTree>
    <p:extLst>
      <p:ext uri="{BB962C8B-B14F-4D97-AF65-F5344CB8AC3E}">
        <p14:creationId xmlns:p14="http://schemas.microsoft.com/office/powerpoint/2010/main" val="219989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21671" y="234256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GASB 75 Key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312622" y="1136198"/>
            <a:ext cx="7426325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Discount Rate Determination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Based on long-term expected rate of return for funded plans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Municipal bond rate for unfunded or partially funded plans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Blended rate in many cases (crossover test)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OPEB Expense Recognition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Changes in Total OPEB Liability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Deferred inflows/outflows for certain changes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NOT equal to cash contributions (accrual-based accounting)</a:t>
            </a:r>
          </a:p>
          <a:p>
            <a:pPr lvl="1">
              <a:spcBef>
                <a:spcPts val="45"/>
              </a:spcBef>
            </a:pPr>
            <a:endParaRPr lang="en-US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Net OPEB Liability (NOL)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Total OPEB Liability minus Fiduciary Net Position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Reported on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13338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57885" y="201440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Key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538959" y="999168"/>
            <a:ext cx="7426325" cy="4859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Financial Impact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Balance sheet effects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Bond ratings implications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Budgetary planning</a:t>
            </a:r>
          </a:p>
          <a:p>
            <a:pPr lvl="1">
              <a:spcBef>
                <a:spcPts val="45"/>
              </a:spcBef>
            </a:pPr>
            <a:endParaRPr lang="en-US" sz="2250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Sustainability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Long-term affordability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Healthcare cost containment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Benefit design modifications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Risk Management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Healthcare trend risk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Investment risk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Demographic risk</a:t>
            </a:r>
          </a:p>
        </p:txBody>
      </p:sp>
    </p:spTree>
    <p:extLst>
      <p:ext uri="{BB962C8B-B14F-4D97-AF65-F5344CB8AC3E}">
        <p14:creationId xmlns:p14="http://schemas.microsoft.com/office/powerpoint/2010/main" val="3876602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57885" y="333902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657885" y="1153592"/>
            <a:ext cx="7426325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Regular Actuarial Valuations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Monitor changes in liability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Update assumptions as needed</a:t>
            </a:r>
          </a:p>
          <a:p>
            <a:pPr lvl="1">
              <a:spcBef>
                <a:spcPts val="45"/>
              </a:spcBef>
            </a:pPr>
            <a:endParaRPr lang="en-US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Develop Funding Policy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Establish funding targets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Determine contribution strategy</a:t>
            </a:r>
          </a:p>
          <a:p>
            <a:pPr lvl="1">
              <a:spcBef>
                <a:spcPts val="45"/>
              </a:spcBef>
            </a:pPr>
            <a:endParaRPr lang="en-US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Strategic Benefit Design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Balance cost control with benefit adequacy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Consider Medicare integration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b="1" dirty="0">
                <a:cs typeface="Times New Roman"/>
              </a:rPr>
              <a:t>Communication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Transparent reporting to stakeholders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dirty="0">
                <a:cs typeface="Times New Roman"/>
              </a:rPr>
              <a:t>Clear explanation of OPEB obligations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631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03565" y="261165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603565" y="735014"/>
            <a:ext cx="7191469" cy="566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OPEB represents significant long-term obligations for employers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Understanding actuarial concepts is essential for proper management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Benefit design directly impacts liability size and growth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Funding strategy choices have both near-term and long-term implications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GASB 75 provides transparency but creates financial statement challenges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dirty="0">
                <a:cs typeface="Times New Roman"/>
              </a:rPr>
              <a:t>Proactive management is key to sustainability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sz="225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02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721259" y="201439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Polling Question #5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1E7B1-FDD0-FD34-B528-7A3F24F1CAE6}"/>
              </a:ext>
            </a:extLst>
          </p:cNvPr>
          <p:cNvSpPr txBox="1"/>
          <p:nvPr/>
        </p:nvSpPr>
        <p:spPr>
          <a:xfrm>
            <a:off x="721259" y="1040173"/>
            <a:ext cx="8462682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this presentation, what is your most likely next step regarding OPEB?</a:t>
            </a:r>
          </a:p>
          <a:p>
            <a:endParaRPr lang="en-US" b="1" dirty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Review most recent actuarial valuation / GASB 75 reports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Present findings to leadership/board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Review current benefit design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Explore funding options and strategies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147034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CCDC950-3AC2-B808-2996-D3D5BA07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3" y="0"/>
            <a:ext cx="7239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cs typeface="Times New Roman" pitchFamily="18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sz="4800" i="1" dirty="0">
                <a:cs typeface="Times New Roman" pitchFamily="18" charset="0"/>
              </a:rPr>
              <a:t>Thank you.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sz="2800" dirty="0">
              <a:cs typeface="Times New Roman" pitchFamily="18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sz="4800" b="1" dirty="0">
                <a:cs typeface="Times New Roman" pitchFamily="18" charset="0"/>
              </a:rPr>
              <a:t>Questions?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C4F4B2-A168-8044-0269-18414BB2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47" y="2376488"/>
            <a:ext cx="4308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6BFBC76-874D-A2CA-EB02-2EA7816E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84" y="4898343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Drew Ballard, FSA, EA, MAAA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Foster &amp; Foster, Inc.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drew.ballard@foster-foster.com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(650) 377-1600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200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ster_&amp;_Foste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165" y="5099376"/>
            <a:ext cx="2479546" cy="12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47696" y="433337"/>
            <a:ext cx="8481454" cy="34842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cap="small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n-lt"/>
                <a:ea typeface="Segoe UI" panose="020B0502040204020203" pitchFamily="34" charset="0"/>
                <a:cs typeface="Times New Roman" panose="02020603050405020304" pitchFamily="18" charset="0"/>
              </a:rPr>
              <a:t>Other Post-Emploment Benefits (OPEB)</a:t>
            </a:r>
          </a:p>
          <a:p>
            <a:pPr algn="ctr"/>
            <a:endParaRPr lang="da-DK" sz="24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3000" dirty="0">
                <a:latin typeface="+mn-lt"/>
              </a:rPr>
              <a:t>Fundamentals and Considerations</a:t>
            </a:r>
          </a:p>
          <a:p>
            <a:pPr algn="ctr"/>
            <a:endParaRPr lang="da-DK" sz="3000" dirty="0">
              <a:latin typeface="+mn-lt"/>
            </a:endParaRPr>
          </a:p>
          <a:p>
            <a:pPr algn="ctr"/>
            <a:r>
              <a:rPr lang="da-DK" sz="3000" i="1" dirty="0">
                <a:latin typeface="+mn-lt"/>
              </a:rPr>
              <a:t>An Actuarial Perspective</a:t>
            </a: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2400" b="1" cap="small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Drew Ballard, FSA, EA, MAAA</a:t>
            </a:r>
          </a:p>
          <a:p>
            <a:pPr algn="ctr"/>
            <a:endParaRPr lang="da-DK" sz="3600" b="1" cap="smal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9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31137" y="228600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181069" y="1054714"/>
            <a:ext cx="7426325" cy="3074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Introduction to OPEB</a:t>
            </a:r>
          </a:p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Basic Actuarial Terminology</a:t>
            </a:r>
          </a:p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OPEB Benefit Design Components</a:t>
            </a:r>
          </a:p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Funding Strategies</a:t>
            </a:r>
          </a:p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GASB 75 Overview</a:t>
            </a:r>
          </a:p>
          <a:p>
            <a:pPr marL="800100" lvl="1" indent="-34290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Key Considerations and Best Practices</a:t>
            </a:r>
            <a:endParaRPr sz="225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43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657886" y="210531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Introduction to OPEB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657886" y="982288"/>
            <a:ext cx="7426325" cy="451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Definition: </a:t>
            </a:r>
            <a:r>
              <a:rPr lang="en-US" sz="2250" dirty="0">
                <a:cs typeface="Times New Roman"/>
              </a:rPr>
              <a:t>Benefits (other than pensions) provided to retired employees.</a:t>
            </a:r>
          </a:p>
          <a:p>
            <a:pPr lvl="1">
              <a:spcBef>
                <a:spcPts val="45"/>
              </a:spcBef>
            </a:pPr>
            <a:endParaRPr lang="en-US" sz="2250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Common Types: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Medical healthcare benefits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Dental/Vision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Life insurance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Long-term care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Significance: </a:t>
            </a:r>
            <a:r>
              <a:rPr lang="en-US" sz="2250" dirty="0">
                <a:cs typeface="Times New Roman"/>
              </a:rPr>
              <a:t>Attractive benefit for employees which may assist with HR objectives (recruiting/retention). Potential substantial long-term liabilities for employers.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endParaRPr lang="en-US" sz="225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44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94511" y="210493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Polling Question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257F0-997B-F667-12CB-7F3F3C2DDDBC}"/>
              </a:ext>
            </a:extLst>
          </p:cNvPr>
          <p:cNvSpPr txBox="1"/>
          <p:nvPr/>
        </p:nvSpPr>
        <p:spPr>
          <a:xfrm>
            <a:off x="594511" y="954671"/>
            <a:ext cx="8014447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of these OPEB benefits does your agency currently offer to retirees?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Medical benefits only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Medical plus dental/vision/life/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/>
              <a:t>No OPEB benefits provided</a:t>
            </a:r>
          </a:p>
        </p:txBody>
      </p:sp>
    </p:spTree>
    <p:extLst>
      <p:ext uri="{BB962C8B-B14F-4D97-AF65-F5344CB8AC3E}">
        <p14:creationId xmlns:p14="http://schemas.microsoft.com/office/powerpoint/2010/main" val="205739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94511" y="237654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Basic Actuarial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42E6C9-8587-CB1A-6F0C-69E4822A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11825"/>
              </p:ext>
            </p:extLst>
          </p:nvPr>
        </p:nvGraphicFramePr>
        <p:xfrm>
          <a:off x="594511" y="1324572"/>
          <a:ext cx="9074590" cy="39898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37295">
                  <a:extLst>
                    <a:ext uri="{9D8B030D-6E8A-4147-A177-3AD203B41FA5}">
                      <a16:colId xmlns:a16="http://schemas.microsoft.com/office/drawing/2014/main" val="642672093"/>
                    </a:ext>
                  </a:extLst>
                </a:gridCol>
                <a:gridCol w="4537295">
                  <a:extLst>
                    <a:ext uri="{9D8B030D-6E8A-4147-A177-3AD203B41FA5}">
                      <a16:colId xmlns:a16="http://schemas.microsoft.com/office/drawing/2014/main" val="4108722153"/>
                    </a:ext>
                  </a:extLst>
                </a:gridCol>
              </a:tblGrid>
              <a:tr h="51367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Actuarial Accrued Liability (AAL)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Normal Cost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96244"/>
                  </a:ext>
                </a:extLst>
              </a:tr>
              <a:tr h="717744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 value of benefits attributed to employee service to 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 value of benefits earned in current year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051344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 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Actuarial Value of Assets (AVA)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113258"/>
                  </a:ext>
                </a:extLst>
              </a:tr>
              <a:tr h="717744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used to calculate present value of future benefits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Smoothed value of plan assets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58483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Unfunded Actuarial Accrued Liability (UAAL)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Actuarial Assumptions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421133"/>
                  </a:ext>
                </a:extLst>
              </a:tr>
              <a:tr h="1013286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 between AAL and AVA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Demographic and economic predictions (investment earnings, mortality, retirement, healthcare inflation)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59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7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49244" y="146616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More Actuarial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42E6C9-8587-CB1A-6F0C-69E4822A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02809"/>
              </p:ext>
            </p:extLst>
          </p:nvPr>
        </p:nvGraphicFramePr>
        <p:xfrm>
          <a:off x="549244" y="1333624"/>
          <a:ext cx="9038376" cy="38540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19188">
                  <a:extLst>
                    <a:ext uri="{9D8B030D-6E8A-4147-A177-3AD203B41FA5}">
                      <a16:colId xmlns:a16="http://schemas.microsoft.com/office/drawing/2014/main" val="642672093"/>
                    </a:ext>
                  </a:extLst>
                </a:gridCol>
                <a:gridCol w="4519188">
                  <a:extLst>
                    <a:ext uri="{9D8B030D-6E8A-4147-A177-3AD203B41FA5}">
                      <a16:colId xmlns:a16="http://schemas.microsoft.com/office/drawing/2014/main" val="4108722153"/>
                    </a:ext>
                  </a:extLst>
                </a:gridCol>
              </a:tblGrid>
              <a:tr h="56722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Actuarial Cost Method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Amortization Period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96244"/>
                  </a:ext>
                </a:extLst>
              </a:tr>
              <a:tr h="792559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Technique to allocate present value of benefits over time (Entry Age Normal)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over which UAAL is paid off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051344"/>
                  </a:ext>
                </a:extLst>
              </a:tr>
              <a:tr h="56722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Actuarially Determined Contribution (ADC)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Healthcare Trend Rate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113258"/>
                  </a:ext>
                </a:extLst>
              </a:tr>
              <a:tr h="792559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Recommended employer contribution based on funding policy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Projected annual rate of increase in healthcare costs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58483"/>
                  </a:ext>
                </a:extLst>
              </a:tr>
              <a:tr h="56722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Funded Ratio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OPEB Liability (TOL)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421133"/>
                  </a:ext>
                </a:extLst>
              </a:tr>
              <a:tr h="567223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Ratio of assets to liabilities (AVA/AAL)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GASB 75 term for the actuarial accrued liability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59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05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6" y="5943600"/>
            <a:ext cx="1794722" cy="343574"/>
          </a:xfrm>
          <a:prstGeom prst="rect">
            <a:avLst/>
          </a:prstGeom>
        </p:spPr>
      </p:pic>
      <p:sp>
        <p:nvSpPr>
          <p:cNvPr id="6" name="object 28">
            <a:extLst>
              <a:ext uri="{FF2B5EF4-FFF2-40B4-BE49-F238E27FC236}">
                <a16:creationId xmlns:a16="http://schemas.microsoft.com/office/drawing/2014/main" id="{89012B43-6080-461C-8C3E-44CAA5457995}"/>
              </a:ext>
            </a:extLst>
          </p:cNvPr>
          <p:cNvSpPr txBox="1">
            <a:spLocks/>
          </p:cNvSpPr>
          <p:nvPr/>
        </p:nvSpPr>
        <p:spPr>
          <a:xfrm>
            <a:off x="549244" y="274329"/>
            <a:ext cx="764032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l">
              <a:spcBef>
                <a:spcPts val="95"/>
              </a:spcBef>
            </a:pPr>
            <a:r>
              <a:rPr lang="en-US" sz="3000" b="1" cap="small" dirty="0">
                <a:latin typeface="+mn-lt"/>
                <a:ea typeface="+mn-ea"/>
                <a:cs typeface="Times New Roman" panose="02020603050405020304" pitchFamily="18" charset="0"/>
              </a:rPr>
              <a:t>OPEB Benefit Design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428-37B4-4D32-9B89-94A617D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D98-E992-40A0-85DB-3C63CB5DEA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267C-2EEB-4185-B44E-5E01AB986CFF}"/>
              </a:ext>
            </a:extLst>
          </p:cNvPr>
          <p:cNvSpPr txBox="1"/>
          <p:nvPr/>
        </p:nvSpPr>
        <p:spPr>
          <a:xfrm>
            <a:off x="231141" y="1036609"/>
            <a:ext cx="7426325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Eligibility Requirements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Age and service requirements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Vesting provisions</a:t>
            </a:r>
          </a:p>
          <a:p>
            <a:pPr lvl="1">
              <a:spcBef>
                <a:spcPts val="45"/>
              </a:spcBef>
            </a:pPr>
            <a:endParaRPr lang="en-US" sz="2250" b="1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Benefit Types and Levels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Medical, dental, vision coverage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Prescription drug benefits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Life insurance</a:t>
            </a:r>
          </a:p>
          <a:p>
            <a:pPr lvl="1">
              <a:spcBef>
                <a:spcPts val="45"/>
              </a:spcBef>
            </a:pPr>
            <a:endParaRPr lang="en-US" sz="2250" dirty="0">
              <a:cs typeface="Times New Roman"/>
            </a:endParaRPr>
          </a:p>
          <a:p>
            <a:pPr lvl="1">
              <a:spcBef>
                <a:spcPts val="45"/>
              </a:spcBef>
            </a:pPr>
            <a:r>
              <a:rPr lang="en-US" sz="2250" b="1" dirty="0">
                <a:cs typeface="Times New Roman"/>
              </a:rPr>
              <a:t>Cost-Sharing Provisions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Premium sharing arrangements</a:t>
            </a:r>
          </a:p>
          <a:p>
            <a:pPr marL="800100" lvl="1" indent="-342900">
              <a:spcBef>
                <a:spcPts val="45"/>
              </a:spcBef>
              <a:buFont typeface="Wingdings" panose="05000000000000000000" pitchFamily="2" charset="2"/>
              <a:buChar char="v"/>
            </a:pPr>
            <a:r>
              <a:rPr lang="en-US" sz="2250" dirty="0">
                <a:cs typeface="Times New Roman"/>
              </a:rPr>
              <a:t>Employer contribution caps</a:t>
            </a:r>
          </a:p>
        </p:txBody>
      </p:sp>
    </p:spTree>
    <p:extLst>
      <p:ext uri="{BB962C8B-B14F-4D97-AF65-F5344CB8AC3E}">
        <p14:creationId xmlns:p14="http://schemas.microsoft.com/office/powerpoint/2010/main" val="22560815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Blue Background">
  <a:themeElements>
    <a:clrScheme name="Custom 1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-PP-Template2023-Widescreen" id="{04F23D55-DB3D-9842-B067-D4B62CF6F230}" vid="{C29EF48F-3FEC-FE48-92FE-99B77A8751DB}"/>
    </a:ext>
  </a:extLst>
</a:theme>
</file>

<file path=ppt/theme/theme3.xml><?xml version="1.0" encoding="utf-8"?>
<a:theme xmlns:a="http://schemas.openxmlformats.org/drawingml/2006/main" name="1_Inside Slide – Light">
  <a:themeElements>
    <a:clrScheme name="CSBA Color Palette 3">
      <a:dk1>
        <a:srgbClr val="626669"/>
      </a:dk1>
      <a:lt1>
        <a:srgbClr val="FFFFFF"/>
      </a:lt1>
      <a:dk2>
        <a:srgbClr val="004875"/>
      </a:dk2>
      <a:lt2>
        <a:srgbClr val="ECF0F1"/>
      </a:lt2>
      <a:accent1>
        <a:srgbClr val="004875"/>
      </a:accent1>
      <a:accent2>
        <a:srgbClr val="ECA053"/>
      </a:accent2>
      <a:accent3>
        <a:srgbClr val="00617F"/>
      </a:accent3>
      <a:accent4>
        <a:srgbClr val="B5BD00"/>
      </a:accent4>
      <a:accent5>
        <a:srgbClr val="E56953"/>
      </a:accent5>
      <a:accent6>
        <a:srgbClr val="AE95D3"/>
      </a:accent6>
      <a:hlink>
        <a:srgbClr val="626669"/>
      </a:hlink>
      <a:folHlink>
        <a:srgbClr val="929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 Powerpoint Template" id="{7F675229-8C7D-E04C-9F50-2B4B82BFAF91}" vid="{C57572E6-B798-8A46-ACDE-F239F093E9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6027</TotalTime>
  <Words>1189</Words>
  <Application>Microsoft Office PowerPoint</Application>
  <PresentationFormat>Widescreen</PresentationFormat>
  <Paragraphs>286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Retrospect</vt:lpstr>
      <vt:lpstr>1_Blue Background</vt:lpstr>
      <vt:lpstr>1_Inside Slide – Light</vt:lpstr>
      <vt:lpstr>CSBA Business Partner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Funding Concepts</dc:title>
  <dc:creator>Travis Smith</dc:creator>
  <cp:lastModifiedBy>Drew Ballard</cp:lastModifiedBy>
  <cp:revision>424</cp:revision>
  <cp:lastPrinted>2019-04-12T18:06:47Z</cp:lastPrinted>
  <dcterms:created xsi:type="dcterms:W3CDTF">2015-06-18T14:41:06Z</dcterms:created>
  <dcterms:modified xsi:type="dcterms:W3CDTF">2026-04-23T17:26:31Z</dcterms:modified>
</cp:coreProperties>
</file>