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1" roundtripDataSignature="AMtx7mgYhZ5miZZsjmabt7FM4Nmzg0Vg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customschemas.google.com/relationships/presentationmetadata" Target="meta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 we need to update this to reflect different locations/hotels vs convention center?</a:t>
            </a:r>
            <a:endParaRPr/>
          </a:p>
        </p:txBody>
      </p:sp>
      <p:sp>
        <p:nvSpPr>
          <p:cNvPr id="256" name="Google Shape;25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/>
          <p:nvPr>
            <p:ph type="ctrTitle"/>
          </p:nvPr>
        </p:nvSpPr>
        <p:spPr>
          <a:xfrm>
            <a:off x="5862320" y="2665003"/>
            <a:ext cx="5295900" cy="2425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9"/>
          <p:cNvSpPr txBox="1"/>
          <p:nvPr>
            <p:ph idx="10" type="dt"/>
          </p:nvPr>
        </p:nvSpPr>
        <p:spPr>
          <a:xfrm>
            <a:off x="4555635" y="6300469"/>
            <a:ext cx="380307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9"/>
          <p:cNvSpPr txBox="1"/>
          <p:nvPr>
            <p:ph idx="11" type="ftr"/>
          </p:nvPr>
        </p:nvSpPr>
        <p:spPr>
          <a:xfrm>
            <a:off x="4935942" y="6300470"/>
            <a:ext cx="2584276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9"/>
          <p:cNvSpPr txBox="1"/>
          <p:nvPr>
            <p:ph idx="12" type="sldNum"/>
          </p:nvPr>
        </p:nvSpPr>
        <p:spPr>
          <a:xfrm>
            <a:off x="10888981" y="6217921"/>
            <a:ext cx="502919" cy="31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" name="Google Shape;2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100" y="5751381"/>
            <a:ext cx="1856014" cy="763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(dark)" showMasterSp="0">
  <p:cSld name="Section Divider (dark)">
    <p:bg>
      <p:bgPr>
        <a:solidFill>
          <a:schemeClr val="dk2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8"/>
          <p:cNvSpPr txBox="1"/>
          <p:nvPr>
            <p:ph type="title"/>
          </p:nvPr>
        </p:nvSpPr>
        <p:spPr>
          <a:xfrm>
            <a:off x="1060196" y="1741713"/>
            <a:ext cx="10058908" cy="23069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Arial"/>
              <a:buNone/>
              <a:defRPr sz="5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8"/>
          <p:cNvSpPr txBox="1"/>
          <p:nvPr>
            <p:ph idx="1" type="body"/>
          </p:nvPr>
        </p:nvSpPr>
        <p:spPr>
          <a:xfrm>
            <a:off x="1060196" y="4075656"/>
            <a:ext cx="1005890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2" name="Google Shape;82;p38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C869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8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C869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8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800">
                <a:solidFill>
                  <a:srgbClr val="7C869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800">
                <a:solidFill>
                  <a:srgbClr val="7C869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800">
                <a:solidFill>
                  <a:srgbClr val="7C869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800">
                <a:solidFill>
                  <a:srgbClr val="7C869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800">
                <a:solidFill>
                  <a:srgbClr val="7C869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800">
                <a:solidFill>
                  <a:srgbClr val="7C869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800">
                <a:solidFill>
                  <a:srgbClr val="7C869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800">
                <a:solidFill>
                  <a:srgbClr val="7C869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800">
                <a:solidFill>
                  <a:srgbClr val="7C869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5" name="Google Shape;85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3075" y="6116387"/>
            <a:ext cx="2905125" cy="305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9"/>
          <p:cNvSpPr txBox="1"/>
          <p:nvPr>
            <p:ph type="title"/>
          </p:nvPr>
        </p:nvSpPr>
        <p:spPr>
          <a:xfrm>
            <a:off x="800100" y="365125"/>
            <a:ext cx="10591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9"/>
          <p:cNvSpPr txBox="1"/>
          <p:nvPr>
            <p:ph idx="1" type="body"/>
          </p:nvPr>
        </p:nvSpPr>
        <p:spPr>
          <a:xfrm>
            <a:off x="800100" y="1690689"/>
            <a:ext cx="10591800" cy="4252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39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9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9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, 2-col">
  <p:cSld name="Title and Content, 2-col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0"/>
          <p:cNvSpPr txBox="1"/>
          <p:nvPr>
            <p:ph type="title"/>
          </p:nvPr>
        </p:nvSpPr>
        <p:spPr>
          <a:xfrm>
            <a:off x="800100" y="365125"/>
            <a:ext cx="10591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0"/>
          <p:cNvSpPr txBox="1"/>
          <p:nvPr>
            <p:ph idx="1" type="body"/>
          </p:nvPr>
        </p:nvSpPr>
        <p:spPr>
          <a:xfrm>
            <a:off x="800100" y="1690689"/>
            <a:ext cx="10591800" cy="4252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/>
            </a:lvl1pPr>
            <a:lvl2pPr indent="-3429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40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0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40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(2-lines)">
  <p:cSld name="Title and Content (2-lines)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1"/>
          <p:cNvSpPr txBox="1"/>
          <p:nvPr>
            <p:ph type="title"/>
          </p:nvPr>
        </p:nvSpPr>
        <p:spPr>
          <a:xfrm>
            <a:off x="800100" y="365124"/>
            <a:ext cx="10591800" cy="1811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41"/>
          <p:cNvSpPr txBox="1"/>
          <p:nvPr>
            <p:ph idx="1" type="body"/>
          </p:nvPr>
        </p:nvSpPr>
        <p:spPr>
          <a:xfrm>
            <a:off x="811924" y="2176270"/>
            <a:ext cx="10568152" cy="3767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41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1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41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, 2 lines, 2-col">
  <p:cSld name="Title and Content, 2 lines, 2-col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2"/>
          <p:cNvSpPr txBox="1"/>
          <p:nvPr>
            <p:ph type="title"/>
          </p:nvPr>
        </p:nvSpPr>
        <p:spPr>
          <a:xfrm>
            <a:off x="800100" y="365124"/>
            <a:ext cx="1059180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42"/>
          <p:cNvSpPr txBox="1"/>
          <p:nvPr>
            <p:ph idx="1" type="body"/>
          </p:nvPr>
        </p:nvSpPr>
        <p:spPr>
          <a:xfrm>
            <a:off x="800100" y="2148204"/>
            <a:ext cx="10591800" cy="3795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/>
            </a:lvl1pPr>
            <a:lvl2pPr indent="-3429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42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42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42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3"/>
          <p:cNvSpPr txBox="1"/>
          <p:nvPr>
            <p:ph type="title"/>
          </p:nvPr>
        </p:nvSpPr>
        <p:spPr>
          <a:xfrm>
            <a:off x="800100" y="365125"/>
            <a:ext cx="10591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3"/>
          <p:cNvSpPr txBox="1"/>
          <p:nvPr>
            <p:ph idx="1" type="body"/>
          </p:nvPr>
        </p:nvSpPr>
        <p:spPr>
          <a:xfrm>
            <a:off x="798667" y="1681163"/>
            <a:ext cx="519890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743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3" name="Google Shape;113;p43"/>
          <p:cNvSpPr txBox="1"/>
          <p:nvPr>
            <p:ph idx="2" type="body"/>
          </p:nvPr>
        </p:nvSpPr>
        <p:spPr>
          <a:xfrm>
            <a:off x="800100" y="2505075"/>
            <a:ext cx="5197476" cy="3438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43"/>
          <p:cNvSpPr txBox="1"/>
          <p:nvPr>
            <p:ph idx="3" type="body"/>
          </p:nvPr>
        </p:nvSpPr>
        <p:spPr>
          <a:xfrm>
            <a:off x="6172200" y="1681163"/>
            <a:ext cx="521970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743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5" name="Google Shape;115;p43"/>
          <p:cNvSpPr txBox="1"/>
          <p:nvPr>
            <p:ph idx="4" type="body"/>
          </p:nvPr>
        </p:nvSpPr>
        <p:spPr>
          <a:xfrm>
            <a:off x="6172200" y="2505075"/>
            <a:ext cx="5219700" cy="3438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43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43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43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4"/>
          <p:cNvSpPr txBox="1"/>
          <p:nvPr>
            <p:ph type="title"/>
          </p:nvPr>
        </p:nvSpPr>
        <p:spPr>
          <a:xfrm>
            <a:off x="800100" y="365125"/>
            <a:ext cx="10591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44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44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44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Title and subtitle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5"/>
          <p:cNvSpPr txBox="1"/>
          <p:nvPr>
            <p:ph type="title"/>
          </p:nvPr>
        </p:nvSpPr>
        <p:spPr>
          <a:xfrm>
            <a:off x="800100" y="365125"/>
            <a:ext cx="10591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45"/>
          <p:cNvSpPr txBox="1"/>
          <p:nvPr>
            <p:ph idx="1" type="body"/>
          </p:nvPr>
        </p:nvSpPr>
        <p:spPr>
          <a:xfrm>
            <a:off x="811924" y="1690688"/>
            <a:ext cx="10569740" cy="8260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indent="-228600" lvl="1" marL="914400" algn="ctr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ctr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indent="-228600" lvl="3" marL="1828800" algn="ctr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ctr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45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45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45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Graphic">
  <p:cSld name="Title and Graphic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6"/>
          <p:cNvSpPr txBox="1"/>
          <p:nvPr>
            <p:ph type="title"/>
          </p:nvPr>
        </p:nvSpPr>
        <p:spPr>
          <a:xfrm>
            <a:off x="800100" y="365125"/>
            <a:ext cx="10591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46"/>
          <p:cNvSpPr txBox="1"/>
          <p:nvPr>
            <p:ph idx="1" type="body"/>
          </p:nvPr>
        </p:nvSpPr>
        <p:spPr>
          <a:xfrm>
            <a:off x="800100" y="1977655"/>
            <a:ext cx="10591800" cy="39659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228600" lvl="0" marL="457200" algn="ctr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1pPr>
            <a:lvl2pPr indent="-3429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46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46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46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7"/>
          <p:cNvSpPr txBox="1"/>
          <p:nvPr>
            <p:ph type="title"/>
          </p:nvPr>
        </p:nvSpPr>
        <p:spPr>
          <a:xfrm>
            <a:off x="799512" y="365125"/>
            <a:ext cx="4330272" cy="11802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47"/>
          <p:cNvSpPr txBox="1"/>
          <p:nvPr>
            <p:ph idx="1" type="body"/>
          </p:nvPr>
        </p:nvSpPr>
        <p:spPr>
          <a:xfrm>
            <a:off x="5504688" y="731520"/>
            <a:ext cx="5887212" cy="52120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1pPr>
            <a:lvl2pPr indent="-3429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47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47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47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47"/>
          <p:cNvSpPr txBox="1"/>
          <p:nvPr>
            <p:ph idx="2" type="body"/>
          </p:nvPr>
        </p:nvSpPr>
        <p:spPr>
          <a:xfrm>
            <a:off x="800100" y="1690687"/>
            <a:ext cx="4329684" cy="4252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556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55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Divider (orange)" showMasterSp="0">
  <p:cSld name="1_Section Divider (orange)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/>
          <p:nvPr>
            <p:ph type="title"/>
          </p:nvPr>
        </p:nvSpPr>
        <p:spPr>
          <a:xfrm>
            <a:off x="1295400" y="1741713"/>
            <a:ext cx="9601200" cy="2996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2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2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2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(left) with Caption">
  <p:cSld name="Picture (left) with Caption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8"/>
          <p:cNvSpPr txBox="1"/>
          <p:nvPr>
            <p:ph type="title"/>
          </p:nvPr>
        </p:nvSpPr>
        <p:spPr>
          <a:xfrm>
            <a:off x="7047487" y="365125"/>
            <a:ext cx="4330429" cy="16191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48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8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48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" name="Google Shape;148;p48"/>
          <p:cNvSpPr txBox="1"/>
          <p:nvPr>
            <p:ph idx="1" type="body"/>
          </p:nvPr>
        </p:nvSpPr>
        <p:spPr>
          <a:xfrm>
            <a:off x="7048233" y="1984247"/>
            <a:ext cx="4331842" cy="3959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556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556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48"/>
          <p:cNvSpPr/>
          <p:nvPr>
            <p:ph idx="2" type="pic"/>
          </p:nvPr>
        </p:nvSpPr>
        <p:spPr>
          <a:xfrm>
            <a:off x="811925" y="1066800"/>
            <a:ext cx="5877178" cy="487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or Block (green)">
  <p:cSld name="Color Block (green)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9"/>
          <p:cNvSpPr txBox="1"/>
          <p:nvPr>
            <p:ph type="title"/>
          </p:nvPr>
        </p:nvSpPr>
        <p:spPr>
          <a:xfrm>
            <a:off x="6685643" y="489170"/>
            <a:ext cx="4692274" cy="149507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49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49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49"/>
          <p:cNvSpPr txBox="1"/>
          <p:nvPr>
            <p:ph idx="12" type="sldNum"/>
          </p:nvPr>
        </p:nvSpPr>
        <p:spPr>
          <a:xfrm>
            <a:off x="668780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49"/>
          <p:cNvSpPr txBox="1"/>
          <p:nvPr>
            <p:ph idx="1" type="body"/>
          </p:nvPr>
        </p:nvSpPr>
        <p:spPr>
          <a:xfrm>
            <a:off x="6687800" y="1984247"/>
            <a:ext cx="4692275" cy="3959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/>
            </a:lvl1pPr>
            <a:lvl2pPr indent="-3556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2pPr>
            <a:lvl3pPr indent="-3556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49"/>
          <p:cNvSpPr/>
          <p:nvPr/>
        </p:nvSpPr>
        <p:spPr>
          <a:xfrm rot="5400000">
            <a:off x="-298215" y="298216"/>
            <a:ext cx="6857999" cy="6261569"/>
          </a:xfrm>
          <a:custGeom>
            <a:rect b="b" l="l" r="r" t="t"/>
            <a:pathLst>
              <a:path extrusionOk="0" h="4696177" w="6857999">
                <a:moveTo>
                  <a:pt x="0" y="4696177"/>
                </a:moveTo>
                <a:lnTo>
                  <a:pt x="0" y="124178"/>
                </a:lnTo>
                <a:lnTo>
                  <a:pt x="3267318" y="124178"/>
                </a:lnTo>
                <a:lnTo>
                  <a:pt x="3429000" y="0"/>
                </a:lnTo>
                <a:lnTo>
                  <a:pt x="3590681" y="124178"/>
                </a:lnTo>
                <a:lnTo>
                  <a:pt x="6857999" y="124178"/>
                </a:lnTo>
                <a:lnTo>
                  <a:pt x="6857999" y="46961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3075" y="6116387"/>
            <a:ext cx="2905125" cy="30580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9"/>
          <p:cNvSpPr txBox="1"/>
          <p:nvPr>
            <p:ph idx="2" type="body"/>
          </p:nvPr>
        </p:nvSpPr>
        <p:spPr>
          <a:xfrm>
            <a:off x="800100" y="770562"/>
            <a:ext cx="4496295" cy="50029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5080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4400"/>
              <a:buChar char="•"/>
              <a:defRPr sz="4400">
                <a:solidFill>
                  <a:schemeClr val="accent2"/>
                </a:solidFill>
              </a:defRPr>
            </a:lvl1pPr>
            <a:lvl2pPr indent="-3810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accent2"/>
                </a:solidFill>
              </a:defRPr>
            </a:lvl2pPr>
            <a:lvl3pPr indent="-3810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accent2"/>
                </a:solidFill>
              </a:defRPr>
            </a:lvl3pPr>
            <a:lvl4pPr indent="-3810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accent2"/>
                </a:solidFill>
              </a:defRPr>
            </a:lvl4pPr>
            <a:lvl5pPr indent="-3810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accen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or Block (dark)">
  <p:cSld name="Color Block (dark)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0"/>
          <p:cNvSpPr txBox="1"/>
          <p:nvPr>
            <p:ph type="title"/>
          </p:nvPr>
        </p:nvSpPr>
        <p:spPr>
          <a:xfrm>
            <a:off x="6685643" y="489170"/>
            <a:ext cx="4692274" cy="149507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50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50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50"/>
          <p:cNvSpPr txBox="1"/>
          <p:nvPr>
            <p:ph idx="12" type="sldNum"/>
          </p:nvPr>
        </p:nvSpPr>
        <p:spPr>
          <a:xfrm>
            <a:off x="668780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" name="Google Shape;164;p50"/>
          <p:cNvSpPr txBox="1"/>
          <p:nvPr>
            <p:ph idx="1" type="body"/>
          </p:nvPr>
        </p:nvSpPr>
        <p:spPr>
          <a:xfrm>
            <a:off x="6687800" y="1984247"/>
            <a:ext cx="4692275" cy="3959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/>
            </a:lvl1pPr>
            <a:lvl2pPr indent="-3556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2pPr>
            <a:lvl3pPr indent="-3556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p50"/>
          <p:cNvSpPr/>
          <p:nvPr/>
        </p:nvSpPr>
        <p:spPr>
          <a:xfrm rot="5400000">
            <a:off x="-298215" y="298216"/>
            <a:ext cx="6857999" cy="6261569"/>
          </a:xfrm>
          <a:custGeom>
            <a:rect b="b" l="l" r="r" t="t"/>
            <a:pathLst>
              <a:path extrusionOk="0" h="4696177" w="6857999">
                <a:moveTo>
                  <a:pt x="0" y="4696177"/>
                </a:moveTo>
                <a:lnTo>
                  <a:pt x="0" y="124178"/>
                </a:lnTo>
                <a:lnTo>
                  <a:pt x="3267318" y="124178"/>
                </a:lnTo>
                <a:lnTo>
                  <a:pt x="3429000" y="0"/>
                </a:lnTo>
                <a:lnTo>
                  <a:pt x="3590681" y="124178"/>
                </a:lnTo>
                <a:lnTo>
                  <a:pt x="6857999" y="124178"/>
                </a:lnTo>
                <a:lnTo>
                  <a:pt x="6857999" y="469617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3075" y="6116387"/>
            <a:ext cx="2905125" cy="30580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50"/>
          <p:cNvSpPr txBox="1"/>
          <p:nvPr>
            <p:ph idx="2" type="body"/>
          </p:nvPr>
        </p:nvSpPr>
        <p:spPr>
          <a:xfrm>
            <a:off x="800100" y="780836"/>
            <a:ext cx="4496295" cy="4899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5080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4400"/>
              <a:buChar char="•"/>
              <a:defRPr sz="4400">
                <a:solidFill>
                  <a:schemeClr val="accent1"/>
                </a:solidFill>
              </a:defRPr>
            </a:lvl1pPr>
            <a:lvl2pPr indent="-3810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 sz="2400">
                <a:solidFill>
                  <a:schemeClr val="accent1"/>
                </a:solidFill>
              </a:defRPr>
            </a:lvl2pPr>
            <a:lvl3pPr indent="-3810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 sz="2400">
                <a:solidFill>
                  <a:schemeClr val="accent1"/>
                </a:solidFill>
              </a:defRPr>
            </a:lvl3pPr>
            <a:lvl4pPr indent="-3810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 sz="2400">
                <a:solidFill>
                  <a:schemeClr val="accent1"/>
                </a:solidFill>
              </a:defRPr>
            </a:lvl4pPr>
            <a:lvl5pPr indent="-3810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 sz="2400">
                <a:solidFill>
                  <a:schemeClr val="accen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dark)" showMasterSp="0">
  <p:cSld name="Blank (dark)">
    <p:bg>
      <p:bgPr>
        <a:solidFill>
          <a:schemeClr val="dk2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3075" y="6116387"/>
            <a:ext cx="2905125" cy="305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Divider (orange)" showMasterSp="0">
  <p:cSld name="1_Section Divider (orange)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>
            <p:ph type="title"/>
          </p:nvPr>
        </p:nvSpPr>
        <p:spPr>
          <a:xfrm>
            <a:off x="1295400" y="1741713"/>
            <a:ext cx="9601200" cy="2996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1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31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31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3"/>
          <p:cNvSpPr txBox="1"/>
          <p:nvPr>
            <p:ph type="title"/>
          </p:nvPr>
        </p:nvSpPr>
        <p:spPr>
          <a:xfrm>
            <a:off x="800100" y="365125"/>
            <a:ext cx="10591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53"/>
          <p:cNvSpPr txBox="1"/>
          <p:nvPr>
            <p:ph idx="1" type="body"/>
          </p:nvPr>
        </p:nvSpPr>
        <p:spPr>
          <a:xfrm rot="5400000">
            <a:off x="3969544" y="-1478755"/>
            <a:ext cx="4252912" cy="105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p53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53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53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4"/>
          <p:cNvSpPr txBox="1"/>
          <p:nvPr>
            <p:ph type="title"/>
          </p:nvPr>
        </p:nvSpPr>
        <p:spPr>
          <a:xfrm rot="5400000">
            <a:off x="7239952" y="1850072"/>
            <a:ext cx="5598795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54"/>
          <p:cNvSpPr txBox="1"/>
          <p:nvPr>
            <p:ph idx="1" type="body"/>
          </p:nvPr>
        </p:nvSpPr>
        <p:spPr>
          <a:xfrm rot="5400000">
            <a:off x="1905953" y="-702628"/>
            <a:ext cx="5598795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54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54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54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subtitle">
  <p:cSld name="1_Title and subtitle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5"/>
          <p:cNvSpPr txBox="1"/>
          <p:nvPr>
            <p:ph type="title"/>
          </p:nvPr>
        </p:nvSpPr>
        <p:spPr>
          <a:xfrm>
            <a:off x="800100" y="365125"/>
            <a:ext cx="10591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55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55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55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3" name="Google Shape;193;p55"/>
          <p:cNvSpPr txBox="1"/>
          <p:nvPr>
            <p:ph idx="1" type="body"/>
          </p:nvPr>
        </p:nvSpPr>
        <p:spPr>
          <a:xfrm>
            <a:off x="811924" y="1690688"/>
            <a:ext cx="10569740" cy="8260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ctr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ctr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indent="-228600" lvl="3" marL="1828800" algn="ctr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ctr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6"/>
          <p:cNvSpPr txBox="1"/>
          <p:nvPr>
            <p:ph type="title"/>
          </p:nvPr>
        </p:nvSpPr>
        <p:spPr>
          <a:xfrm>
            <a:off x="799512" y="365125"/>
            <a:ext cx="4330272" cy="11802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56"/>
          <p:cNvSpPr txBox="1"/>
          <p:nvPr>
            <p:ph idx="1" type="body"/>
          </p:nvPr>
        </p:nvSpPr>
        <p:spPr>
          <a:xfrm>
            <a:off x="5504688" y="731520"/>
            <a:ext cx="5887212" cy="52120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1pPr>
            <a:lvl2pPr indent="-3429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56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56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56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0" name="Google Shape;200;p56"/>
          <p:cNvSpPr txBox="1"/>
          <p:nvPr>
            <p:ph idx="2" type="body"/>
          </p:nvPr>
        </p:nvSpPr>
        <p:spPr>
          <a:xfrm>
            <a:off x="800100" y="1690687"/>
            <a:ext cx="4329684" cy="4252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/>
            </a:lvl1pPr>
            <a:lvl2pPr indent="-3556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 txBox="1"/>
          <p:nvPr>
            <p:ph type="title"/>
          </p:nvPr>
        </p:nvSpPr>
        <p:spPr>
          <a:xfrm>
            <a:off x="799354" y="365125"/>
            <a:ext cx="4330429" cy="16191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0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0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0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30"/>
          <p:cNvSpPr txBox="1"/>
          <p:nvPr>
            <p:ph idx="1" type="body"/>
          </p:nvPr>
        </p:nvSpPr>
        <p:spPr>
          <a:xfrm>
            <a:off x="800100" y="1984247"/>
            <a:ext cx="4331842" cy="3959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556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556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30"/>
          <p:cNvSpPr/>
          <p:nvPr>
            <p:ph idx="2" type="pic"/>
          </p:nvPr>
        </p:nvSpPr>
        <p:spPr>
          <a:xfrm>
            <a:off x="5514722" y="1066800"/>
            <a:ext cx="5877178" cy="487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icture with Caption">
  <p:cSld name="1_Picture with Caption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7"/>
          <p:cNvSpPr txBox="1"/>
          <p:nvPr>
            <p:ph type="title"/>
          </p:nvPr>
        </p:nvSpPr>
        <p:spPr>
          <a:xfrm>
            <a:off x="799354" y="365125"/>
            <a:ext cx="4330429" cy="16191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57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57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57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6" name="Google Shape;206;p57"/>
          <p:cNvSpPr txBox="1"/>
          <p:nvPr>
            <p:ph idx="1" type="body"/>
          </p:nvPr>
        </p:nvSpPr>
        <p:spPr>
          <a:xfrm>
            <a:off x="800100" y="1984247"/>
            <a:ext cx="4331842" cy="3959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/>
            </a:lvl1pPr>
            <a:lvl2pPr indent="-3556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2pPr>
            <a:lvl3pPr indent="-3556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57"/>
          <p:cNvSpPr/>
          <p:nvPr>
            <p:ph idx="2" type="pic"/>
          </p:nvPr>
        </p:nvSpPr>
        <p:spPr>
          <a:xfrm>
            <a:off x="5514722" y="969963"/>
            <a:ext cx="5877178" cy="49736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icture (left) with Caption">
  <p:cSld name="1_Picture (left) with Caption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8"/>
          <p:cNvSpPr txBox="1"/>
          <p:nvPr>
            <p:ph type="title"/>
          </p:nvPr>
        </p:nvSpPr>
        <p:spPr>
          <a:xfrm>
            <a:off x="7047487" y="365125"/>
            <a:ext cx="4330429" cy="16191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58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58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58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3" name="Google Shape;213;p58"/>
          <p:cNvSpPr txBox="1"/>
          <p:nvPr>
            <p:ph idx="1" type="body"/>
          </p:nvPr>
        </p:nvSpPr>
        <p:spPr>
          <a:xfrm>
            <a:off x="7048233" y="1984247"/>
            <a:ext cx="4331842" cy="3959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/>
            </a:lvl1pPr>
            <a:lvl2pPr indent="-3556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2pPr>
            <a:lvl3pPr indent="-3556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p58"/>
          <p:cNvSpPr/>
          <p:nvPr>
            <p:ph idx="2" type="pic"/>
          </p:nvPr>
        </p:nvSpPr>
        <p:spPr>
          <a:xfrm>
            <a:off x="811925" y="969963"/>
            <a:ext cx="5877178" cy="49736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3"/>
          <p:cNvSpPr txBox="1"/>
          <p:nvPr>
            <p:ph type="title"/>
          </p:nvPr>
        </p:nvSpPr>
        <p:spPr>
          <a:xfrm>
            <a:off x="800100" y="365125"/>
            <a:ext cx="10591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3"/>
          <p:cNvSpPr txBox="1"/>
          <p:nvPr>
            <p:ph idx="1" type="body"/>
          </p:nvPr>
        </p:nvSpPr>
        <p:spPr>
          <a:xfrm>
            <a:off x="800100" y="1690689"/>
            <a:ext cx="5219700" cy="4252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3"/>
          <p:cNvSpPr txBox="1"/>
          <p:nvPr>
            <p:ph idx="2" type="body"/>
          </p:nvPr>
        </p:nvSpPr>
        <p:spPr>
          <a:xfrm>
            <a:off x="6172200" y="1690687"/>
            <a:ext cx="5219700" cy="4252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33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3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3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8"/>
          <p:cNvSpPr txBox="1"/>
          <p:nvPr>
            <p:ph type="ctrTitle"/>
          </p:nvPr>
        </p:nvSpPr>
        <p:spPr>
          <a:xfrm>
            <a:off x="5862320" y="2665003"/>
            <a:ext cx="5295900" cy="2425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8"/>
          <p:cNvSpPr txBox="1"/>
          <p:nvPr>
            <p:ph idx="10" type="dt"/>
          </p:nvPr>
        </p:nvSpPr>
        <p:spPr>
          <a:xfrm>
            <a:off x="4555635" y="6300469"/>
            <a:ext cx="380307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8"/>
          <p:cNvSpPr txBox="1"/>
          <p:nvPr>
            <p:ph idx="11" type="ftr"/>
          </p:nvPr>
        </p:nvSpPr>
        <p:spPr>
          <a:xfrm>
            <a:off x="4935942" y="6300470"/>
            <a:ext cx="2584276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8"/>
          <p:cNvSpPr txBox="1"/>
          <p:nvPr>
            <p:ph idx="12" type="sldNum"/>
          </p:nvPr>
        </p:nvSpPr>
        <p:spPr>
          <a:xfrm>
            <a:off x="10888981" y="6217921"/>
            <a:ext cx="502919" cy="31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1" sz="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" name="Google Shape;5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100" y="5751381"/>
            <a:ext cx="1856014" cy="763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(w/ subtitle + logo)" showMasterSp="0">
  <p:cSld name="Title (w/ subtitle + logo)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4"/>
          <p:cNvSpPr txBox="1"/>
          <p:nvPr>
            <p:ph type="ctrTitle"/>
          </p:nvPr>
        </p:nvSpPr>
        <p:spPr>
          <a:xfrm>
            <a:off x="6095999" y="2333895"/>
            <a:ext cx="5295899" cy="14354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4"/>
          <p:cNvSpPr txBox="1"/>
          <p:nvPr>
            <p:ph idx="10" type="dt"/>
          </p:nvPr>
        </p:nvSpPr>
        <p:spPr>
          <a:xfrm>
            <a:off x="4554452" y="6306008"/>
            <a:ext cx="380307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4"/>
          <p:cNvSpPr txBox="1"/>
          <p:nvPr>
            <p:ph idx="11" type="ftr"/>
          </p:nvPr>
        </p:nvSpPr>
        <p:spPr>
          <a:xfrm>
            <a:off x="4934760" y="6306009"/>
            <a:ext cx="2586639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4"/>
          <p:cNvSpPr txBox="1"/>
          <p:nvPr>
            <p:ph idx="12" type="sldNum"/>
          </p:nvPr>
        </p:nvSpPr>
        <p:spPr>
          <a:xfrm>
            <a:off x="10888979" y="6306007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34"/>
          <p:cNvSpPr txBox="1"/>
          <p:nvPr>
            <p:ph idx="1" type="body"/>
          </p:nvPr>
        </p:nvSpPr>
        <p:spPr>
          <a:xfrm>
            <a:off x="6096000" y="4211191"/>
            <a:ext cx="5295900" cy="822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rgbClr val="396920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8" name="Google Shape;5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100" y="5751381"/>
            <a:ext cx="1856014" cy="763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 white (w/ subtitle + logo)" showMasterSp="0">
  <p:cSld name="Title on white (w/ subtitle + logo)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5"/>
          <p:cNvSpPr txBox="1"/>
          <p:nvPr>
            <p:ph type="ctrTitle"/>
          </p:nvPr>
        </p:nvSpPr>
        <p:spPr>
          <a:xfrm>
            <a:off x="6095999" y="1999006"/>
            <a:ext cx="5295899" cy="14553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5"/>
          <p:cNvSpPr/>
          <p:nvPr/>
        </p:nvSpPr>
        <p:spPr>
          <a:xfrm>
            <a:off x="1" y="5617029"/>
            <a:ext cx="12192000" cy="12409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5"/>
          <p:cNvSpPr txBox="1"/>
          <p:nvPr>
            <p:ph idx="10" type="dt"/>
          </p:nvPr>
        </p:nvSpPr>
        <p:spPr>
          <a:xfrm>
            <a:off x="4559300" y="5150302"/>
            <a:ext cx="380307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5"/>
          <p:cNvSpPr txBox="1"/>
          <p:nvPr>
            <p:ph idx="11" type="ftr"/>
          </p:nvPr>
        </p:nvSpPr>
        <p:spPr>
          <a:xfrm>
            <a:off x="4939608" y="5150303"/>
            <a:ext cx="2586639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5"/>
          <p:cNvSpPr txBox="1"/>
          <p:nvPr>
            <p:ph idx="12" type="sldNum"/>
          </p:nvPr>
        </p:nvSpPr>
        <p:spPr>
          <a:xfrm>
            <a:off x="10888979" y="5150303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i="1" sz="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35"/>
          <p:cNvSpPr txBox="1"/>
          <p:nvPr>
            <p:ph idx="1" type="body"/>
          </p:nvPr>
        </p:nvSpPr>
        <p:spPr>
          <a:xfrm>
            <a:off x="6096000" y="3712421"/>
            <a:ext cx="5295900" cy="8189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rgbClr val="396920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6" name="Google Shape;6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100" y="4624710"/>
            <a:ext cx="1856014" cy="763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38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(orange)" showMasterSp="0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6"/>
          <p:cNvSpPr txBox="1"/>
          <p:nvPr>
            <p:ph type="title"/>
          </p:nvPr>
        </p:nvSpPr>
        <p:spPr>
          <a:xfrm>
            <a:off x="1060196" y="1741713"/>
            <a:ext cx="10058908" cy="23069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  <a:defRPr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6"/>
          <p:cNvSpPr txBox="1"/>
          <p:nvPr>
            <p:ph idx="1" type="body"/>
          </p:nvPr>
        </p:nvSpPr>
        <p:spPr>
          <a:xfrm>
            <a:off x="1060196" y="4075656"/>
            <a:ext cx="1005890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" name="Google Shape;70;p36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E0720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6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E0720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6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800">
                <a:solidFill>
                  <a:srgbClr val="E072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800">
                <a:solidFill>
                  <a:srgbClr val="E072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800">
                <a:solidFill>
                  <a:srgbClr val="E072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800">
                <a:solidFill>
                  <a:srgbClr val="E072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800">
                <a:solidFill>
                  <a:srgbClr val="E072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800">
                <a:solidFill>
                  <a:srgbClr val="E072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800">
                <a:solidFill>
                  <a:srgbClr val="E072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800">
                <a:solidFill>
                  <a:srgbClr val="E072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800">
                <a:solidFill>
                  <a:srgbClr val="E072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(blue)" showMasterSp="0">
  <p:cSld name="Section Divider (blue)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7"/>
          <p:cNvSpPr txBox="1"/>
          <p:nvPr>
            <p:ph type="title"/>
          </p:nvPr>
        </p:nvSpPr>
        <p:spPr>
          <a:xfrm>
            <a:off x="1060196" y="1741713"/>
            <a:ext cx="10058908" cy="23069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  <a:defRPr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7"/>
          <p:cNvSpPr txBox="1"/>
          <p:nvPr>
            <p:ph idx="1" type="body"/>
          </p:nvPr>
        </p:nvSpPr>
        <p:spPr>
          <a:xfrm>
            <a:off x="1060196" y="4075656"/>
            <a:ext cx="1005890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37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7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7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24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26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28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29" Type="http://schemas.openxmlformats.org/officeDocument/2006/relationships/slideLayout" Target="../slideLayouts/slideLayout30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31" Type="http://schemas.openxmlformats.org/officeDocument/2006/relationships/theme" Target="../theme/theme3.xml"/><Relationship Id="rId3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/>
          <p:nvPr>
            <p:ph type="title"/>
          </p:nvPr>
        </p:nvSpPr>
        <p:spPr>
          <a:xfrm>
            <a:off x="800100" y="365125"/>
            <a:ext cx="10591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7"/>
          <p:cNvSpPr txBox="1"/>
          <p:nvPr>
            <p:ph idx="1" type="body"/>
          </p:nvPr>
        </p:nvSpPr>
        <p:spPr>
          <a:xfrm>
            <a:off x="800100" y="1690689"/>
            <a:ext cx="10591800" cy="4252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81000" lvl="0" marL="457200" marR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7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7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7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04">
          <p15:clr>
            <a:srgbClr val="F26B43"/>
          </p15:clr>
        </p15:guide>
        <p15:guide id="2" pos="7176">
          <p15:clr>
            <a:srgbClr val="F26B43"/>
          </p15:clr>
        </p15:guide>
        <p15:guide id="3" orient="horz" pos="4104">
          <p15:clr>
            <a:srgbClr val="F26B43"/>
          </p15:clr>
        </p15:guide>
        <p15:guide id="4" orient="horz" pos="672">
          <p15:clr>
            <a:srgbClr val="F26B43"/>
          </p15:clr>
        </p15:guide>
        <p15:guide id="5" orient="horz" pos="3744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400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6"/>
          <p:cNvSpPr txBox="1"/>
          <p:nvPr>
            <p:ph type="title"/>
          </p:nvPr>
        </p:nvSpPr>
        <p:spPr>
          <a:xfrm>
            <a:off x="800100" y="365125"/>
            <a:ext cx="10591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" name="Google Shape;28;p26"/>
          <p:cNvSpPr txBox="1"/>
          <p:nvPr>
            <p:ph idx="1" type="body"/>
          </p:nvPr>
        </p:nvSpPr>
        <p:spPr>
          <a:xfrm>
            <a:off x="800100" y="1690689"/>
            <a:ext cx="10591800" cy="4252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>
            <a:lvl1pPr indent="-381000" lvl="0" marL="457200" marR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26"/>
          <p:cNvSpPr txBox="1"/>
          <p:nvPr>
            <p:ph idx="10" type="dt"/>
          </p:nvPr>
        </p:nvSpPr>
        <p:spPr>
          <a:xfrm>
            <a:off x="8433013" y="6133879"/>
            <a:ext cx="346316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26"/>
          <p:cNvSpPr txBox="1"/>
          <p:nvPr>
            <p:ph idx="11" type="ftr"/>
          </p:nvPr>
        </p:nvSpPr>
        <p:spPr>
          <a:xfrm>
            <a:off x="8799650" y="6133880"/>
            <a:ext cx="2592250" cy="234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26"/>
          <p:cNvSpPr txBox="1"/>
          <p:nvPr>
            <p:ph idx="12" type="sldNum"/>
          </p:nvPr>
        </p:nvSpPr>
        <p:spPr>
          <a:xfrm>
            <a:off x="5844540" y="6133879"/>
            <a:ext cx="502919" cy="2349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04">
          <p15:clr>
            <a:srgbClr val="F26B43"/>
          </p15:clr>
        </p15:guide>
        <p15:guide id="2" pos="7176">
          <p15:clr>
            <a:srgbClr val="F26B43"/>
          </p15:clr>
        </p15:guide>
        <p15:guide id="3" orient="horz" pos="4104">
          <p15:clr>
            <a:srgbClr val="F26B43"/>
          </p15:clr>
        </p15:guide>
        <p15:guide id="4" orient="horz" pos="672">
          <p15:clr>
            <a:srgbClr val="F26B43"/>
          </p15:clr>
        </p15:guide>
        <p15:guide id="5" orient="horz" pos="3744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aec.csba.org/wp-content/uploads/2025/07/Presenter-PPT-Template_2025.pptx" TargetMode="External"/><Relationship Id="rId4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aec@csba.org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2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mailto:aec@csba.org" TargetMode="External"/><Relationship Id="rId4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mailto:aec@csba.org" TargetMode="External"/><Relationship Id="rId4" Type="http://schemas.openxmlformats.org/officeDocument/2006/relationships/image" Target="../media/image2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aec.csba.org/program/" TargetMode="External"/><Relationship Id="rId4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mailto:aec@csba.org" TargetMode="Externa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"/>
          <p:cNvSpPr txBox="1"/>
          <p:nvPr>
            <p:ph type="ctrTitle"/>
          </p:nvPr>
        </p:nvSpPr>
        <p:spPr>
          <a:xfrm>
            <a:off x="5862320" y="2665003"/>
            <a:ext cx="5295900" cy="2425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</a:pPr>
            <a:r>
              <a:rPr lang="en-US" sz="9600"/>
              <a:t>2025</a:t>
            </a:r>
            <a:br>
              <a:rPr lang="en-US"/>
            </a:br>
            <a:r>
              <a:rPr lang="en-US"/>
              <a:t>PRESENTER GUIDELINES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/>
          <p:nvPr>
            <p:ph type="title"/>
          </p:nvPr>
        </p:nvSpPr>
        <p:spPr>
          <a:xfrm>
            <a:off x="799354" y="365126"/>
            <a:ext cx="6761173" cy="10399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>
                <a:solidFill>
                  <a:schemeClr val="dk1"/>
                </a:solidFill>
              </a:rPr>
              <a:t>PREPARING YOUR </a:t>
            </a:r>
            <a:br>
              <a:rPr lang="en-US" sz="4000">
                <a:solidFill>
                  <a:schemeClr val="dk1"/>
                </a:solidFill>
              </a:rPr>
            </a:br>
            <a:r>
              <a:rPr lang="en-US" sz="4000">
                <a:solidFill>
                  <a:schemeClr val="dk1"/>
                </a:solidFill>
              </a:rPr>
              <a:t>PRESENTATION </a:t>
            </a:r>
            <a:endParaRPr sz="4000"/>
          </a:p>
        </p:txBody>
      </p:sp>
      <p:sp>
        <p:nvSpPr>
          <p:cNvPr id="291" name="Google Shape;291;p10"/>
          <p:cNvSpPr txBox="1"/>
          <p:nvPr>
            <p:ph idx="1" type="body"/>
          </p:nvPr>
        </p:nvSpPr>
        <p:spPr>
          <a:xfrm>
            <a:off x="571125" y="1672675"/>
            <a:ext cx="6761100" cy="44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Autofit/>
          </a:bodyPr>
          <a:lstStyle/>
          <a:p>
            <a:pPr indent="-355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What is the program’s purpose?</a:t>
            </a:r>
            <a:endParaRPr sz="2200"/>
          </a:p>
          <a:p>
            <a:pPr indent="-3556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Why was it proposed or what problem did it solve?</a:t>
            </a:r>
            <a:endParaRPr sz="2200"/>
          </a:p>
          <a:p>
            <a:pPr indent="-3556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Was it successful?</a:t>
            </a:r>
            <a:endParaRPr sz="2200"/>
          </a:p>
          <a:p>
            <a:pPr indent="-3556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What were the one-time and ongoing costs?</a:t>
            </a:r>
            <a:endParaRPr sz="2200"/>
          </a:p>
          <a:p>
            <a:pPr indent="-3556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How was it funded, and were trade-offs required?</a:t>
            </a:r>
            <a:endParaRPr sz="2200"/>
          </a:p>
          <a:p>
            <a:pPr indent="-3556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How did the governance team assess success?</a:t>
            </a:r>
            <a:endParaRPr sz="2200"/>
          </a:p>
        </p:txBody>
      </p:sp>
      <p:pic>
        <p:nvPicPr>
          <p:cNvPr id="292" name="Google Shape;292;p10"/>
          <p:cNvPicPr preferRelativeResize="0"/>
          <p:nvPr/>
        </p:nvPicPr>
        <p:blipFill rotWithShape="1">
          <a:blip r:embed="rId3">
            <a:alphaModFix/>
          </a:blip>
          <a:srcRect b="12860" l="38775" r="32748" t="1430"/>
          <a:stretch/>
        </p:blipFill>
        <p:spPr>
          <a:xfrm>
            <a:off x="8141158" y="0"/>
            <a:ext cx="405084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1"/>
          <p:cNvSpPr txBox="1"/>
          <p:nvPr>
            <p:ph type="title"/>
          </p:nvPr>
        </p:nvSpPr>
        <p:spPr>
          <a:xfrm>
            <a:off x="655134" y="778785"/>
            <a:ext cx="6064406" cy="62446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</a:rPr>
              <a:t>TIPS AND TRICKS</a:t>
            </a:r>
            <a:br>
              <a:rPr b="1" lang="en-US" sz="2000">
                <a:solidFill>
                  <a:schemeClr val="lt1"/>
                </a:solidFill>
              </a:rPr>
            </a:br>
            <a:endParaRPr sz="2000">
              <a:solidFill>
                <a:schemeClr val="lt1"/>
              </a:solidFill>
            </a:endParaRPr>
          </a:p>
        </p:txBody>
      </p:sp>
      <p:sp>
        <p:nvSpPr>
          <p:cNvPr id="299" name="Google Shape;299;p11"/>
          <p:cNvSpPr txBox="1"/>
          <p:nvPr/>
        </p:nvSpPr>
        <p:spPr>
          <a:xfrm>
            <a:off x="535374" y="1403253"/>
            <a:ext cx="65085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Silence all electronic devices—and remind the audience to do the same.</a:t>
            </a:r>
            <a:br>
              <a:rPr lang="en-US" sz="2800">
                <a:solidFill>
                  <a:schemeClr val="lt1"/>
                </a:solidFill>
              </a:rPr>
            </a:b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Charge your laptop and bring all necessary power cords and adapters. </a:t>
            </a:r>
            <a:b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Engage your audience—use eye contact and positive body language. </a:t>
            </a:r>
            <a:b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</a:rPr>
              <a:t>B</a:t>
            </a: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reath</a:t>
            </a:r>
            <a:r>
              <a:rPr lang="en-US" sz="2800">
                <a:solidFill>
                  <a:schemeClr val="lt1"/>
                </a:solidFill>
              </a:rPr>
              <a:t>e, relax,</a:t>
            </a: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and try to enjoy </a:t>
            </a:r>
            <a:b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your session! </a:t>
            </a:r>
            <a:endParaRPr/>
          </a:p>
        </p:txBody>
      </p:sp>
      <p:pic>
        <p:nvPicPr>
          <p:cNvPr id="300" name="Google Shape;300;p11"/>
          <p:cNvPicPr preferRelativeResize="0"/>
          <p:nvPr/>
        </p:nvPicPr>
        <p:blipFill rotWithShape="1">
          <a:blip r:embed="rId3">
            <a:alphaModFix/>
          </a:blip>
          <a:srcRect b="0" l="26966" r="26966" t="0"/>
          <a:stretch/>
        </p:blipFill>
        <p:spPr>
          <a:xfrm>
            <a:off x="7222921" y="0"/>
            <a:ext cx="496907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2"/>
          <p:cNvSpPr txBox="1"/>
          <p:nvPr>
            <p:ph type="title"/>
          </p:nvPr>
        </p:nvSpPr>
        <p:spPr>
          <a:xfrm>
            <a:off x="655133" y="778785"/>
            <a:ext cx="6615461" cy="62446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</a:rPr>
              <a:t>WHAT TO WEAR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307" name="Google Shape;307;p12"/>
          <p:cNvSpPr txBox="1"/>
          <p:nvPr/>
        </p:nvSpPr>
        <p:spPr>
          <a:xfrm>
            <a:off x="492512" y="1720840"/>
            <a:ext cx="63210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Business casual apparel. </a:t>
            </a:r>
            <a:b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Avoid busy patterns, tightly spaced stripes. </a:t>
            </a:r>
            <a:b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CSBA</a:t>
            </a:r>
            <a:r>
              <a:rPr lang="en-US" sz="3200">
                <a:solidFill>
                  <a:schemeClr val="lt1"/>
                </a:solidFill>
              </a:rPr>
              <a:t> or s</a:t>
            </a: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chool</a:t>
            </a:r>
            <a:r>
              <a:rPr lang="en-US" sz="3200">
                <a:solidFill>
                  <a:schemeClr val="lt1"/>
                </a:solidFill>
              </a:rPr>
              <a:t>-b</a:t>
            </a: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randed apparel is always acceptable. </a:t>
            </a:r>
            <a:b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Neat hairstyle. </a:t>
            </a:r>
            <a:endParaRPr/>
          </a:p>
        </p:txBody>
      </p:sp>
      <p:pic>
        <p:nvPicPr>
          <p:cNvPr id="308" name="Google Shape;308;p12"/>
          <p:cNvPicPr preferRelativeResize="0"/>
          <p:nvPr/>
        </p:nvPicPr>
        <p:blipFill rotWithShape="1">
          <a:blip r:embed="rId3">
            <a:alphaModFix/>
          </a:blip>
          <a:srcRect b="0" l="16701" r="31399" t="0"/>
          <a:stretch/>
        </p:blipFill>
        <p:spPr>
          <a:xfrm>
            <a:off x="7531647" y="0"/>
            <a:ext cx="5350778" cy="6873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"/>
          <p:cNvSpPr txBox="1"/>
          <p:nvPr>
            <p:ph type="title"/>
          </p:nvPr>
        </p:nvSpPr>
        <p:spPr>
          <a:xfrm>
            <a:off x="800100" y="557561"/>
            <a:ext cx="10591800" cy="7651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/>
              <a:t>PRE-SESSION</a:t>
            </a:r>
            <a:endParaRPr/>
          </a:p>
        </p:txBody>
      </p:sp>
      <p:sp>
        <p:nvSpPr>
          <p:cNvPr id="315" name="Google Shape;315;p14"/>
          <p:cNvSpPr txBox="1"/>
          <p:nvPr>
            <p:ph idx="1" type="body"/>
          </p:nvPr>
        </p:nvSpPr>
        <p:spPr>
          <a:xfrm>
            <a:off x="800100" y="1690700"/>
            <a:ext cx="7879800" cy="44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/>
          <a:p>
            <a:pPr indent="-311150" lvl="0" marL="34925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Arrive at least 20 minutes early. </a:t>
            </a:r>
            <a:endParaRPr sz="2800"/>
          </a:p>
          <a:p>
            <a:pPr indent="-311150" lvl="0" marL="34925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Introduce yourself to other presenters, and help them meet each other.</a:t>
            </a:r>
            <a:endParaRPr sz="2800"/>
          </a:p>
          <a:p>
            <a:pPr indent="-311150" lvl="0" marL="34925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Confirm titles and name pronunciations.</a:t>
            </a:r>
            <a:endParaRPr sz="2800"/>
          </a:p>
          <a:p>
            <a:pPr indent="-311150" lvl="0" marL="34925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Meet the room monitor, whose role it is to: </a:t>
            </a:r>
            <a:endParaRPr sz="2800"/>
          </a:p>
          <a:p>
            <a:pPr indent="-314325" lvl="1" marL="690563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Contact staff for emergencies or tech issues.</a:t>
            </a:r>
            <a:endParaRPr sz="2400"/>
          </a:p>
          <a:p>
            <a:pPr indent="-314325" lvl="1" marL="690563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Track attendance. </a:t>
            </a:r>
            <a:endParaRPr sz="2400"/>
          </a:p>
          <a:p>
            <a:pPr indent="-314325" lvl="1" marL="690563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Monitor session time.</a:t>
            </a:r>
            <a:endParaRPr sz="2400"/>
          </a:p>
        </p:txBody>
      </p:sp>
      <p:pic>
        <p:nvPicPr>
          <p:cNvPr id="316" name="Google Shape;316;p14"/>
          <p:cNvPicPr preferRelativeResize="0"/>
          <p:nvPr/>
        </p:nvPicPr>
        <p:blipFill rotWithShape="1">
          <a:blip r:embed="rId3">
            <a:alphaModFix/>
          </a:blip>
          <a:srcRect b="0" l="23970" r="47798" t="0"/>
          <a:stretch/>
        </p:blipFill>
        <p:spPr>
          <a:xfrm>
            <a:off x="9443809" y="0"/>
            <a:ext cx="290430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"/>
          <p:cNvSpPr txBox="1"/>
          <p:nvPr>
            <p:ph type="title"/>
          </p:nvPr>
        </p:nvSpPr>
        <p:spPr>
          <a:xfrm>
            <a:off x="800100" y="365125"/>
            <a:ext cx="10591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SESSION INTRODUCTIONS</a:t>
            </a:r>
            <a:endParaRPr/>
          </a:p>
        </p:txBody>
      </p:sp>
      <p:sp>
        <p:nvSpPr>
          <p:cNvPr id="323" name="Google Shape;323;p15"/>
          <p:cNvSpPr txBox="1"/>
          <p:nvPr>
            <p:ph idx="1" type="body"/>
          </p:nvPr>
        </p:nvSpPr>
        <p:spPr>
          <a:xfrm>
            <a:off x="800100" y="1690688"/>
            <a:ext cx="7195324" cy="4420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/>
          <a:p>
            <a:pPr indent="-311150" lvl="0" marL="349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Give a brief introduction of your speakers. </a:t>
            </a:r>
            <a:br>
              <a:rPr lang="en-US" sz="2800"/>
            </a:br>
            <a:endParaRPr sz="2800"/>
          </a:p>
          <a:p>
            <a:pPr indent="-311150" lvl="0" marL="3492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Introductions include name, title, and organization. </a:t>
            </a:r>
            <a:br>
              <a:rPr lang="en-US" sz="2800"/>
            </a:br>
            <a:endParaRPr sz="2800"/>
          </a:p>
          <a:p>
            <a:pPr indent="-311150" lvl="0" marL="3492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Be sure you can pronounce names correctly.</a:t>
            </a:r>
            <a:endParaRPr sz="2800"/>
          </a:p>
        </p:txBody>
      </p:sp>
      <p:pic>
        <p:nvPicPr>
          <p:cNvPr id="324" name="Google Shape;324;p15"/>
          <p:cNvPicPr preferRelativeResize="0"/>
          <p:nvPr/>
        </p:nvPicPr>
        <p:blipFill rotWithShape="1">
          <a:blip r:embed="rId3">
            <a:alphaModFix/>
          </a:blip>
          <a:srcRect b="0" l="13059" r="52571" t="0"/>
          <a:stretch/>
        </p:blipFill>
        <p:spPr>
          <a:xfrm>
            <a:off x="8945508" y="0"/>
            <a:ext cx="341375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3"/>
          <p:cNvSpPr txBox="1"/>
          <p:nvPr>
            <p:ph type="title"/>
          </p:nvPr>
        </p:nvSpPr>
        <p:spPr>
          <a:xfrm>
            <a:off x="478199" y="578431"/>
            <a:ext cx="7497153" cy="7834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/>
              <a:t>ENGAGING YOUR AUDIENCE</a:t>
            </a:r>
            <a:endParaRPr/>
          </a:p>
        </p:txBody>
      </p:sp>
      <p:sp>
        <p:nvSpPr>
          <p:cNvPr id="330" name="Google Shape;330;p13"/>
          <p:cNvSpPr txBox="1"/>
          <p:nvPr>
            <p:ph idx="1" type="body"/>
          </p:nvPr>
        </p:nvSpPr>
        <p:spPr>
          <a:xfrm>
            <a:off x="571125" y="1672675"/>
            <a:ext cx="6750000" cy="44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/>
          <a:p>
            <a:pPr indent="-368300" lvl="0" marL="3429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Educate, train or inform your audience. </a:t>
            </a:r>
            <a:br>
              <a:rPr lang="en-US" sz="2800"/>
            </a:br>
            <a:endParaRPr sz="2800"/>
          </a:p>
          <a:p>
            <a:pPr indent="-368300" lvl="0" marL="3429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Foster authenticity and meaningful connections. </a:t>
            </a:r>
            <a:br>
              <a:rPr lang="en-US" sz="2800"/>
            </a:br>
            <a:endParaRPr sz="2800"/>
          </a:p>
          <a:p>
            <a:pPr indent="-368300" lvl="0" marL="3429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Use simple, interactive techniques to create impact. </a:t>
            </a:r>
            <a:br>
              <a:rPr lang="en-US" sz="2800"/>
            </a:br>
            <a:endParaRPr sz="2800"/>
          </a:p>
          <a:p>
            <a:pPr indent="-368300" lvl="0" marL="3429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Please stay within your allotted time. </a:t>
            </a:r>
            <a:endParaRPr sz="2800"/>
          </a:p>
        </p:txBody>
      </p:sp>
      <p:pic>
        <p:nvPicPr>
          <p:cNvPr id="331" name="Google Shape;331;p13"/>
          <p:cNvPicPr preferRelativeResize="0"/>
          <p:nvPr/>
        </p:nvPicPr>
        <p:blipFill rotWithShape="1">
          <a:blip r:embed="rId3">
            <a:alphaModFix/>
          </a:blip>
          <a:srcRect b="0" l="31852" r="28231" t="0"/>
          <a:stretch/>
        </p:blipFill>
        <p:spPr>
          <a:xfrm>
            <a:off x="8085908" y="0"/>
            <a:ext cx="41060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7"/>
          <p:cNvSpPr txBox="1"/>
          <p:nvPr>
            <p:ph type="title"/>
          </p:nvPr>
        </p:nvSpPr>
        <p:spPr>
          <a:xfrm>
            <a:off x="800100" y="365125"/>
            <a:ext cx="10591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AUDIENCE QUESTIONS</a:t>
            </a:r>
            <a:endParaRPr/>
          </a:p>
        </p:txBody>
      </p:sp>
      <p:sp>
        <p:nvSpPr>
          <p:cNvPr id="338" name="Google Shape;338;p17"/>
          <p:cNvSpPr txBox="1"/>
          <p:nvPr>
            <p:ph idx="1" type="body"/>
          </p:nvPr>
        </p:nvSpPr>
        <p:spPr>
          <a:xfrm>
            <a:off x="800100" y="1691640"/>
            <a:ext cx="7195200" cy="44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/>
          <a:p>
            <a:pPr indent="-285750" lvl="0" marL="349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End on time - Allow time for Q&amp;A and keep the presentation on schedule. </a:t>
            </a:r>
            <a:br>
              <a:rPr lang="en-US"/>
            </a:br>
            <a:endParaRPr/>
          </a:p>
          <a:p>
            <a:pPr indent="-285750" lvl="0" marL="349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Repeat audience questions into the microphone.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285750" lvl="0" marL="3492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Stand at the podium mic to restate questions</a:t>
            </a:r>
            <a:r>
              <a:rPr lang="en-US"/>
              <a:t> and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comments.</a:t>
            </a:r>
            <a:endParaRPr/>
          </a:p>
          <a:p>
            <a:pPr indent="-288925" lvl="1" marL="690563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Or ask speakers to use the podium or table mic when responding. </a:t>
            </a:r>
            <a:endParaRPr/>
          </a:p>
        </p:txBody>
      </p:sp>
      <p:pic>
        <p:nvPicPr>
          <p:cNvPr id="339" name="Google Shape;339;p17"/>
          <p:cNvPicPr preferRelativeResize="0"/>
          <p:nvPr/>
        </p:nvPicPr>
        <p:blipFill rotWithShape="1">
          <a:blip r:embed="rId3">
            <a:alphaModFix/>
          </a:blip>
          <a:srcRect b="0" l="44470" r="26239" t="0"/>
          <a:stretch/>
        </p:blipFill>
        <p:spPr>
          <a:xfrm>
            <a:off x="8556170" y="0"/>
            <a:ext cx="363582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8"/>
          <p:cNvSpPr txBox="1"/>
          <p:nvPr>
            <p:ph type="title"/>
          </p:nvPr>
        </p:nvSpPr>
        <p:spPr>
          <a:xfrm>
            <a:off x="800100" y="365125"/>
            <a:ext cx="10591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CLOSING</a:t>
            </a:r>
            <a:endParaRPr/>
          </a:p>
        </p:txBody>
      </p:sp>
      <p:sp>
        <p:nvSpPr>
          <p:cNvPr id="346" name="Google Shape;346;p18"/>
          <p:cNvSpPr txBox="1"/>
          <p:nvPr>
            <p:ph idx="1" type="body"/>
          </p:nvPr>
        </p:nvSpPr>
        <p:spPr>
          <a:xfrm>
            <a:off x="800100" y="1690688"/>
            <a:ext cx="7195324" cy="4420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/>
          <a:p>
            <a:pPr indent="-311150" lvl="0" marL="3492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Thank </a:t>
            </a:r>
            <a:r>
              <a:rPr lang="en-US" sz="2800"/>
              <a:t>the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 speakers and lead a round of applause.</a:t>
            </a:r>
            <a:endParaRPr sz="2800"/>
          </a:p>
          <a:p>
            <a:pPr indent="-311150" lvl="0" marL="3492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Clear the podium and stage promptly.</a:t>
            </a:r>
            <a:endParaRPr sz="2800"/>
          </a:p>
          <a:p>
            <a:pPr indent="-314325" lvl="1" marL="690563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The next presenters will need time to set up. </a:t>
            </a:r>
            <a:endParaRPr sz="2400"/>
          </a:p>
        </p:txBody>
      </p:sp>
      <p:pic>
        <p:nvPicPr>
          <p:cNvPr id="347" name="Google Shape;347;p18"/>
          <p:cNvPicPr preferRelativeResize="0"/>
          <p:nvPr/>
        </p:nvPicPr>
        <p:blipFill rotWithShape="1">
          <a:blip r:embed="rId3">
            <a:alphaModFix/>
          </a:blip>
          <a:srcRect b="0" l="34194" r="29954" t="0"/>
          <a:stretch/>
        </p:blipFill>
        <p:spPr>
          <a:xfrm>
            <a:off x="8503920" y="0"/>
            <a:ext cx="36880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9"/>
          <p:cNvSpPr txBox="1"/>
          <p:nvPr>
            <p:ph type="title"/>
          </p:nvPr>
        </p:nvSpPr>
        <p:spPr>
          <a:xfrm>
            <a:off x="655133" y="778785"/>
            <a:ext cx="6615461" cy="62446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</a:rPr>
              <a:t>MICROPHONE NOTES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354" name="Google Shape;354;p19"/>
          <p:cNvSpPr txBox="1"/>
          <p:nvPr/>
        </p:nvSpPr>
        <p:spPr>
          <a:xfrm>
            <a:off x="492512" y="1960368"/>
            <a:ext cx="70392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>
                <a:solidFill>
                  <a:schemeClr val="lt1"/>
                </a:solidFill>
              </a:rPr>
              <a:t>Please push your mic button when you’re speaking.</a:t>
            </a:r>
            <a:br>
              <a:rPr lang="en-US" sz="2800">
                <a:solidFill>
                  <a:schemeClr val="lt1"/>
                </a:solidFill>
              </a:rPr>
            </a:br>
            <a:endParaRPr sz="2800">
              <a:solidFill>
                <a:schemeClr val="lt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Hold the microphone 2 inches from your mouth for best sound quality. </a:t>
            </a:r>
            <a:b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>
                <a:solidFill>
                  <a:schemeClr val="lt1"/>
                </a:solidFill>
              </a:rPr>
              <a:t>Please be aware that loud jewelry and/or accessories hit your microphone causing noise and distortion. </a:t>
            </a:r>
            <a:endParaRPr sz="2800">
              <a:solidFill>
                <a:schemeClr val="lt1"/>
              </a:solidFill>
            </a:endParaRPr>
          </a:p>
        </p:txBody>
      </p:sp>
      <p:pic>
        <p:nvPicPr>
          <p:cNvPr id="355" name="Google Shape;355;p19"/>
          <p:cNvPicPr preferRelativeResize="0"/>
          <p:nvPr/>
        </p:nvPicPr>
        <p:blipFill rotWithShape="1">
          <a:blip r:embed="rId3">
            <a:alphaModFix/>
          </a:blip>
          <a:srcRect b="0" l="4944" r="62520" t="0"/>
          <a:stretch/>
        </p:blipFill>
        <p:spPr>
          <a:xfrm>
            <a:off x="7762056" y="0"/>
            <a:ext cx="4429944" cy="6848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0"/>
          <p:cNvSpPr txBox="1"/>
          <p:nvPr>
            <p:ph type="title"/>
          </p:nvPr>
        </p:nvSpPr>
        <p:spPr>
          <a:xfrm>
            <a:off x="704348" y="457200"/>
            <a:ext cx="66156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</a:rPr>
              <a:t>POWERPOINT</a:t>
            </a:r>
            <a:br>
              <a:rPr b="1" lang="en-US" sz="2000">
                <a:solidFill>
                  <a:schemeClr val="lt1"/>
                </a:solidFill>
              </a:rPr>
            </a:br>
            <a:endParaRPr sz="2000">
              <a:solidFill>
                <a:schemeClr val="lt1"/>
              </a:solidFill>
            </a:endParaRPr>
          </a:p>
        </p:txBody>
      </p:sp>
      <p:sp>
        <p:nvSpPr>
          <p:cNvPr id="362" name="Google Shape;362;p20"/>
          <p:cNvSpPr txBox="1"/>
          <p:nvPr/>
        </p:nvSpPr>
        <p:spPr>
          <a:xfrm>
            <a:off x="492510" y="1143000"/>
            <a:ext cx="7039200" cy="50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encourage presenters to use the 2025 AEC </a:t>
            </a:r>
            <a:r>
              <a:rPr lang="en-US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PowerPoint template.</a:t>
            </a: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large, readable text.</a:t>
            </a:r>
            <a:b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Choose contrasting colors for visibility.</a:t>
            </a:r>
            <a:b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Stick to clear, easy-to-read fonts.</a:t>
            </a:r>
            <a:b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Don’t read from the screen.</a:t>
            </a:r>
            <a:b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Avoid long sentences.</a:t>
            </a:r>
            <a:b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images to communicate, not just decorate.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20"/>
          <p:cNvPicPr preferRelativeResize="0"/>
          <p:nvPr/>
        </p:nvPicPr>
        <p:blipFill rotWithShape="1">
          <a:blip r:embed="rId4">
            <a:alphaModFix/>
          </a:blip>
          <a:srcRect b="0" l="29459" r="41522" t="0"/>
          <a:stretch/>
        </p:blipFill>
        <p:spPr>
          <a:xfrm>
            <a:off x="8541834" y="0"/>
            <a:ext cx="365016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"/>
          <p:cNvSpPr txBox="1"/>
          <p:nvPr>
            <p:ph type="title"/>
          </p:nvPr>
        </p:nvSpPr>
        <p:spPr>
          <a:xfrm>
            <a:off x="799354" y="365125"/>
            <a:ext cx="4330429" cy="7016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QUESTIONS</a:t>
            </a:r>
            <a:endParaRPr/>
          </a:p>
        </p:txBody>
      </p:sp>
      <p:sp>
        <p:nvSpPr>
          <p:cNvPr id="227" name="Google Shape;227;p2"/>
          <p:cNvSpPr txBox="1"/>
          <p:nvPr>
            <p:ph idx="1" type="body"/>
          </p:nvPr>
        </p:nvSpPr>
        <p:spPr>
          <a:xfrm>
            <a:off x="799354" y="1237116"/>
            <a:ext cx="5579144" cy="51413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/>
          <a:p>
            <a:pPr indent="0" lvl="0" marL="635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200"/>
              <a:t>At the end of this training, we'll answer your questions via Zoom's Q&amp;A feature—either live or in the Q&amp;A panel.</a:t>
            </a:r>
            <a:endParaRPr sz="2200"/>
          </a:p>
          <a:p>
            <a:pPr indent="0" lvl="0" marL="635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200"/>
          </a:p>
          <a:p>
            <a:pPr indent="0" lvl="0" marL="635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200"/>
          </a:p>
          <a:p>
            <a:pPr indent="0" lvl="0" marL="635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200"/>
          </a:p>
          <a:p>
            <a:pPr indent="0" lvl="0" marL="635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en-US" sz="2200"/>
              <a:t>We will share this training presentation with all of you. </a:t>
            </a:r>
            <a:endParaRPr sz="2200"/>
          </a:p>
          <a:p>
            <a:pPr indent="0" lvl="0" marL="635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 sz="2200"/>
          </a:p>
          <a:p>
            <a:pPr indent="0" lvl="0" marL="635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b="1" lang="en-US" sz="2200"/>
              <a:t>Contact Information</a:t>
            </a:r>
            <a:endParaRPr sz="2200"/>
          </a:p>
          <a:p>
            <a:pPr indent="0" lvl="0" marL="635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en-US" sz="2200"/>
              <a:t>If you have any additional questions, please contact: </a:t>
            </a:r>
            <a:r>
              <a:rPr lang="en-US" sz="2200" u="sng">
                <a:solidFill>
                  <a:schemeClr val="hlink"/>
                </a:solidFill>
                <a:hlinkClick r:id="rId3"/>
              </a:rPr>
              <a:t>aec@csba.org</a:t>
            </a:r>
            <a:r>
              <a:rPr lang="en-US" sz="2200"/>
              <a:t>. </a:t>
            </a:r>
            <a:endParaRPr sz="2200">
              <a:solidFill>
                <a:srgbClr val="FF0000"/>
              </a:solidFill>
            </a:endParaRPr>
          </a:p>
        </p:txBody>
      </p:sp>
      <p:pic>
        <p:nvPicPr>
          <p:cNvPr descr="A screenshot of a webcam&#10;&#10;Description automatically generated" id="228" name="Google Shape;228;p2"/>
          <p:cNvPicPr preferRelativeResize="0"/>
          <p:nvPr/>
        </p:nvPicPr>
        <p:blipFill rotWithShape="1">
          <a:blip r:embed="rId4">
            <a:alphaModFix/>
          </a:blip>
          <a:srcRect b="35327" l="6328" r="25022" t="50000"/>
          <a:stretch/>
        </p:blipFill>
        <p:spPr>
          <a:xfrm>
            <a:off x="720302" y="2750695"/>
            <a:ext cx="5658196" cy="678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21452" r="21451" t="0"/>
          <a:stretch/>
        </p:blipFill>
        <p:spPr>
          <a:xfrm>
            <a:off x="6736430" y="1"/>
            <a:ext cx="587350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 txBox="1"/>
          <p:nvPr>
            <p:ph type="title"/>
          </p:nvPr>
        </p:nvSpPr>
        <p:spPr>
          <a:xfrm>
            <a:off x="799354" y="365126"/>
            <a:ext cx="6761173" cy="10399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/>
              <a:t>AUDIO-VISUAL</a:t>
            </a:r>
            <a:endParaRPr/>
          </a:p>
        </p:txBody>
      </p:sp>
      <p:sp>
        <p:nvSpPr>
          <p:cNvPr id="370" name="Google Shape;370;p21"/>
          <p:cNvSpPr txBox="1"/>
          <p:nvPr>
            <p:ph idx="1" type="body"/>
          </p:nvPr>
        </p:nvSpPr>
        <p:spPr>
          <a:xfrm>
            <a:off x="716000" y="1143000"/>
            <a:ext cx="73461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All session rooms will be prepared with the following set up and audio/visual equipment: </a:t>
            </a:r>
            <a:endParaRPr/>
          </a:p>
          <a:p>
            <a:pPr indent="-342900" lvl="0" marL="3429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Head table for three people with a standing podium for a fourth presenter. </a:t>
            </a:r>
            <a:endParaRPr/>
          </a:p>
          <a:p>
            <a:pPr indent="-342900" lvl="0" marL="3429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Podium microphone and table-top microphones. </a:t>
            </a:r>
            <a:endParaRPr/>
          </a:p>
          <a:p>
            <a:pPr indent="-342900" lvl="0" marL="3429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Large screen and LCD projector. </a:t>
            </a:r>
            <a:endParaRPr/>
          </a:p>
          <a:p>
            <a:pPr indent="-342900" lvl="0" marL="3429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Audio projection capabilities. </a:t>
            </a:r>
            <a:endParaRPr/>
          </a:p>
          <a:p>
            <a:pPr indent="-342900" lvl="0" marL="3429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Wi-Fi. </a:t>
            </a:r>
            <a:endParaRPr/>
          </a:p>
        </p:txBody>
      </p:sp>
      <p:sp>
        <p:nvSpPr>
          <p:cNvPr id="371" name="Google Shape;371;p21"/>
          <p:cNvSpPr/>
          <p:nvPr/>
        </p:nvSpPr>
        <p:spPr>
          <a:xfrm>
            <a:off x="0" y="5196468"/>
            <a:ext cx="8778240" cy="858644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Due to the high cost of audio/visual equipment, setup and maintenance, CSBA is unable to make any changes to what is provided above, and on-site requests will not be honored</a:t>
            </a:r>
            <a:r>
              <a:rPr i="1" lang="en-US" sz="20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udio &amp; Visual Backstage Equipment and Operator" id="372" name="Google Shape;372;p21"/>
          <p:cNvPicPr preferRelativeResize="0"/>
          <p:nvPr/>
        </p:nvPicPr>
        <p:blipFill rotWithShape="1">
          <a:blip r:embed="rId3">
            <a:alphaModFix/>
          </a:blip>
          <a:srcRect b="0" l="17000" r="35328" t="17283"/>
          <a:stretch/>
        </p:blipFill>
        <p:spPr>
          <a:xfrm>
            <a:off x="8778240" y="0"/>
            <a:ext cx="593449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2"/>
          <p:cNvSpPr txBox="1"/>
          <p:nvPr>
            <p:ph type="title"/>
          </p:nvPr>
        </p:nvSpPr>
        <p:spPr>
          <a:xfrm>
            <a:off x="799354" y="365126"/>
            <a:ext cx="6761173" cy="10399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/>
              <a:t>AUDIO-VISUAL (cont.)</a:t>
            </a:r>
            <a:endParaRPr/>
          </a:p>
        </p:txBody>
      </p:sp>
      <p:sp>
        <p:nvSpPr>
          <p:cNvPr id="379" name="Google Shape;379;p22"/>
          <p:cNvSpPr txBox="1"/>
          <p:nvPr>
            <p:ph idx="1" type="body"/>
          </p:nvPr>
        </p:nvSpPr>
        <p:spPr>
          <a:xfrm>
            <a:off x="716000" y="1538868"/>
            <a:ext cx="734624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CSBA will </a:t>
            </a:r>
            <a:r>
              <a:rPr b="1" lang="en-US" sz="2400"/>
              <a:t>NOT</a:t>
            </a:r>
            <a:r>
              <a:rPr lang="en-US" sz="2400"/>
              <a:t> provide the following and </a:t>
            </a:r>
            <a:br>
              <a:rPr lang="en-US" sz="2400"/>
            </a:br>
            <a:r>
              <a:rPr b="1" lang="en-US" sz="2400"/>
              <a:t>presenters are responsible</a:t>
            </a:r>
            <a:r>
              <a:rPr lang="en-US" sz="2400"/>
              <a:t> for providing these:</a:t>
            </a:r>
            <a:endParaRPr/>
          </a:p>
          <a:p>
            <a:pPr indent="-342900" lvl="0" marL="3429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Laptops/computers and chargers. </a:t>
            </a:r>
            <a:endParaRPr/>
          </a:p>
          <a:p>
            <a:pPr indent="-342900" lvl="0" marL="3429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Software for PowerPoint or other presentations already installed. </a:t>
            </a:r>
            <a:endParaRPr/>
          </a:p>
          <a:p>
            <a:pPr indent="-342900" lvl="0" marL="3429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Presentation file. </a:t>
            </a:r>
            <a:endParaRPr/>
          </a:p>
          <a:p>
            <a:pPr indent="-342900" lvl="0" marL="34290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HDMI adapter for your Mac or PC laptop/computer to connect with the provided LCD projector. </a:t>
            </a:r>
            <a:endParaRPr/>
          </a:p>
        </p:txBody>
      </p:sp>
      <p:sp>
        <p:nvSpPr>
          <p:cNvPr id="380" name="Google Shape;380;p22"/>
          <p:cNvSpPr/>
          <p:nvPr/>
        </p:nvSpPr>
        <p:spPr>
          <a:xfrm>
            <a:off x="0" y="5196468"/>
            <a:ext cx="8778240" cy="858644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Due to the high cost of audio/visual equipment, setup and maintenance, CSBA is unable to make any changes to what is provided above, and on-site requests will not be honored</a:t>
            </a:r>
            <a:r>
              <a:rPr i="1" lang="en-US" sz="20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p22"/>
          <p:cNvPicPr preferRelativeResize="0"/>
          <p:nvPr/>
        </p:nvPicPr>
        <p:blipFill rotWithShape="1">
          <a:blip r:embed="rId3">
            <a:alphaModFix/>
          </a:blip>
          <a:srcRect b="-1" l="30211" r="29803" t="-1"/>
          <a:stretch/>
        </p:blipFill>
        <p:spPr>
          <a:xfrm>
            <a:off x="8569251" y="1"/>
            <a:ext cx="41134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3"/>
          <p:cNvSpPr txBox="1"/>
          <p:nvPr>
            <p:ph type="title"/>
          </p:nvPr>
        </p:nvSpPr>
        <p:spPr>
          <a:xfrm>
            <a:off x="704348" y="457200"/>
            <a:ext cx="72912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</a:rPr>
              <a:t>POST CONFERENCE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388" name="Google Shape;388;p23"/>
          <p:cNvSpPr txBox="1"/>
          <p:nvPr/>
        </p:nvSpPr>
        <p:spPr>
          <a:xfrm>
            <a:off x="704348" y="1691640"/>
            <a:ext cx="6499200" cy="3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 for sharing your expertise at AEC through one of 100+ conference workshops.</a:t>
            </a:r>
            <a:endParaRPr sz="1800"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Survey 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Attendees are encouraged to complete a session survey on the AEC app after your session. To receive results, email </a:t>
            </a:r>
            <a:r>
              <a:rPr lang="en-US" sz="24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aec@csba.org</a:t>
            </a: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after the conference.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p23"/>
          <p:cNvPicPr preferRelativeResize="0"/>
          <p:nvPr/>
        </p:nvPicPr>
        <p:blipFill rotWithShape="1">
          <a:blip r:embed="rId4">
            <a:alphaModFix/>
          </a:blip>
          <a:srcRect b="0" l="13132" r="37230" t="0"/>
          <a:stretch/>
        </p:blipFill>
        <p:spPr>
          <a:xfrm>
            <a:off x="7858732" y="0"/>
            <a:ext cx="581217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4"/>
          <p:cNvSpPr txBox="1"/>
          <p:nvPr>
            <p:ph type="title"/>
          </p:nvPr>
        </p:nvSpPr>
        <p:spPr>
          <a:xfrm>
            <a:off x="799354" y="457200"/>
            <a:ext cx="43305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QUESTIONS</a:t>
            </a:r>
            <a:endParaRPr/>
          </a:p>
        </p:txBody>
      </p:sp>
      <p:sp>
        <p:nvSpPr>
          <p:cNvPr id="396" name="Google Shape;396;p24"/>
          <p:cNvSpPr txBox="1"/>
          <p:nvPr>
            <p:ph idx="1" type="body"/>
          </p:nvPr>
        </p:nvSpPr>
        <p:spPr>
          <a:xfrm>
            <a:off x="799354" y="1691640"/>
            <a:ext cx="5579100" cy="21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800"/>
              <a:t>This training outlines key expectations and support, but CSBA may adjust as needed </a:t>
            </a:r>
            <a:br>
              <a:rPr lang="en-US" sz="2800"/>
            </a:br>
            <a:r>
              <a:rPr lang="en-US" sz="2800"/>
              <a:t>for a successful conference. </a:t>
            </a:r>
            <a:br>
              <a:rPr lang="en-US" sz="2800"/>
            </a:br>
            <a:br>
              <a:rPr lang="en-US" sz="2800"/>
            </a:br>
            <a:r>
              <a:rPr lang="en-US" sz="2800"/>
              <a:t>Please direct your questions to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aec@csba.org</a:t>
            </a:r>
            <a:r>
              <a:rPr lang="en-US" sz="2800"/>
              <a:t>.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2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21452" r="21451" t="0"/>
          <a:stretch/>
        </p:blipFill>
        <p:spPr>
          <a:xfrm>
            <a:off x="6736430" y="1"/>
            <a:ext cx="587350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5"/>
          <p:cNvSpPr txBox="1"/>
          <p:nvPr>
            <p:ph type="ctrTitle"/>
          </p:nvPr>
        </p:nvSpPr>
        <p:spPr>
          <a:xfrm>
            <a:off x="5862320" y="2665003"/>
            <a:ext cx="5295900" cy="2425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</a:pPr>
            <a:r>
              <a:rPr lang="en-US" sz="9600"/>
              <a:t>2025</a:t>
            </a:r>
            <a:br>
              <a:rPr lang="en-US"/>
            </a:br>
            <a:r>
              <a:rPr lang="en-US"/>
              <a:t>PRESENTER GUIDELINES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"/>
          <p:cNvSpPr txBox="1"/>
          <p:nvPr>
            <p:ph type="title"/>
          </p:nvPr>
        </p:nvSpPr>
        <p:spPr>
          <a:xfrm>
            <a:off x="799354" y="365126"/>
            <a:ext cx="6761173" cy="1017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/>
              <a:t>AGENDA</a:t>
            </a:r>
            <a:endParaRPr/>
          </a:p>
        </p:txBody>
      </p:sp>
      <p:pic>
        <p:nvPicPr>
          <p:cNvPr id="235" name="Google Shape;235;p3"/>
          <p:cNvPicPr preferRelativeResize="0"/>
          <p:nvPr/>
        </p:nvPicPr>
        <p:blipFill rotWithShape="1">
          <a:blip r:embed="rId3">
            <a:alphaModFix/>
          </a:blip>
          <a:srcRect b="7898" l="11033" r="57527" t="0"/>
          <a:stretch/>
        </p:blipFill>
        <p:spPr>
          <a:xfrm>
            <a:off x="8681987" y="-1"/>
            <a:ext cx="35100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"/>
          <p:cNvSpPr txBox="1"/>
          <p:nvPr/>
        </p:nvSpPr>
        <p:spPr>
          <a:xfrm>
            <a:off x="1236017" y="1371600"/>
            <a:ext cx="6066300" cy="4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82600" lvl="0" marL="5207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Conference Logistics</a:t>
            </a:r>
            <a:b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/>
          </a:p>
          <a:p>
            <a:pPr indent="-482600" lvl="0" marL="5207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Speaker Preparation</a:t>
            </a:r>
            <a:b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/>
          </a:p>
          <a:p>
            <a:pPr indent="-482600" lvl="0" marL="5207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Session Flow</a:t>
            </a:r>
            <a:b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/>
          </a:p>
          <a:p>
            <a:pPr indent="-482600" lvl="0" marL="5207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Technical Set-Up</a:t>
            </a:r>
            <a:b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/>
          </a:p>
          <a:p>
            <a:pPr indent="-482600" lvl="0" marL="5207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Post-Conference</a:t>
            </a:r>
            <a:b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/>
          </a:p>
          <a:p>
            <a:pPr indent="-482600" lvl="0" marL="5207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Q&amp;A</a:t>
            </a:r>
            <a:endParaRPr sz="180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"/>
          <p:cNvSpPr txBox="1"/>
          <p:nvPr>
            <p:ph type="title"/>
          </p:nvPr>
        </p:nvSpPr>
        <p:spPr>
          <a:xfrm>
            <a:off x="492512" y="448171"/>
            <a:ext cx="7614425" cy="10349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REGISTRATION AND HOUSING</a:t>
            </a:r>
            <a:endParaRPr/>
          </a:p>
        </p:txBody>
      </p:sp>
      <p:sp>
        <p:nvSpPr>
          <p:cNvPr id="243" name="Google Shape;243;p4"/>
          <p:cNvSpPr txBox="1"/>
          <p:nvPr/>
        </p:nvSpPr>
        <p:spPr>
          <a:xfrm>
            <a:off x="659779" y="1691640"/>
            <a:ext cx="65661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Presenters will receive a complimentary one-day pass for the day of their presentation. </a:t>
            </a:r>
            <a:b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attend the full conference, you must register at the standard rate. </a:t>
            </a:r>
            <a:b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register for the full conference and/or reserve housing, please contact aec@csba.org.</a:t>
            </a:r>
            <a:endParaRPr/>
          </a:p>
        </p:txBody>
      </p:sp>
      <p:pic>
        <p:nvPicPr>
          <p:cNvPr id="244" name="Google Shape;244;p4"/>
          <p:cNvPicPr preferRelativeResize="0"/>
          <p:nvPr/>
        </p:nvPicPr>
        <p:blipFill rotWithShape="1">
          <a:blip r:embed="rId3">
            <a:alphaModFix/>
          </a:blip>
          <a:srcRect b="0" l="19747" r="36511" t="0"/>
          <a:stretch/>
        </p:blipFill>
        <p:spPr>
          <a:xfrm>
            <a:off x="8106937" y="0"/>
            <a:ext cx="449929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"/>
          <p:cNvSpPr txBox="1"/>
          <p:nvPr>
            <p:ph type="title"/>
          </p:nvPr>
        </p:nvSpPr>
        <p:spPr>
          <a:xfrm>
            <a:off x="800100" y="365125"/>
            <a:ext cx="10591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CONFERENCE APP</a:t>
            </a:r>
            <a:endParaRPr/>
          </a:p>
        </p:txBody>
      </p:sp>
      <p:sp>
        <p:nvSpPr>
          <p:cNvPr id="251" name="Google Shape;251;p5"/>
          <p:cNvSpPr txBox="1"/>
          <p:nvPr>
            <p:ph idx="1" type="body"/>
          </p:nvPr>
        </p:nvSpPr>
        <p:spPr>
          <a:xfrm>
            <a:off x="800100" y="1371600"/>
            <a:ext cx="6967500" cy="44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/>
          <a:p>
            <a:pPr indent="-311150" lvl="0" marL="34925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Conference app will be available in mid-November.</a:t>
            </a:r>
            <a:br>
              <a:rPr lang="en-US" sz="2800"/>
            </a:br>
            <a:endParaRPr sz="2800"/>
          </a:p>
          <a:p>
            <a:pPr indent="-311150" lvl="0" marL="34925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All registrants will receive an email with download instructions.</a:t>
            </a:r>
            <a:br>
              <a:rPr lang="en-US" sz="2800"/>
            </a:br>
            <a:endParaRPr sz="2800"/>
          </a:p>
          <a:p>
            <a:pPr indent="-311150" lvl="0" marL="34925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Ensure your email address is current during registration. </a:t>
            </a:r>
            <a:endParaRPr sz="2800"/>
          </a:p>
        </p:txBody>
      </p:sp>
      <p:pic>
        <p:nvPicPr>
          <p:cNvPr id="252" name="Google Shape;252;p5"/>
          <p:cNvPicPr preferRelativeResize="0"/>
          <p:nvPr/>
        </p:nvPicPr>
        <p:blipFill rotWithShape="1">
          <a:blip r:embed="rId3">
            <a:alphaModFix/>
          </a:blip>
          <a:srcRect b="0" l="36972" r="24894" t="0"/>
          <a:stretch/>
        </p:blipFill>
        <p:spPr>
          <a:xfrm>
            <a:off x="8268789" y="0"/>
            <a:ext cx="39232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"/>
          <p:cNvSpPr txBox="1"/>
          <p:nvPr>
            <p:ph type="title"/>
          </p:nvPr>
        </p:nvSpPr>
        <p:spPr>
          <a:xfrm>
            <a:off x="800100" y="365125"/>
            <a:ext cx="10591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BADGE CREDENTIALS</a:t>
            </a:r>
            <a:endParaRPr/>
          </a:p>
        </p:txBody>
      </p:sp>
      <p:sp>
        <p:nvSpPr>
          <p:cNvPr id="259" name="Google Shape;259;p6"/>
          <p:cNvSpPr txBox="1"/>
          <p:nvPr>
            <p:ph idx="1" type="body"/>
          </p:nvPr>
        </p:nvSpPr>
        <p:spPr>
          <a:xfrm>
            <a:off x="800100" y="1690688"/>
            <a:ext cx="7195324" cy="4420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/>
          <a:p>
            <a:pPr indent="-311150" lvl="0" marL="34925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Arrive at the SAFE Credit Union Convention Center </a:t>
            </a:r>
            <a:r>
              <a:rPr b="1" lang="en-US" sz="2800">
                <a:solidFill>
                  <a:schemeClr val="dk1"/>
                </a:solidFill>
              </a:rPr>
              <a:t>one hour </a:t>
            </a:r>
            <a:r>
              <a:rPr lang="en-US" sz="2800">
                <a:solidFill>
                  <a:schemeClr val="dk1"/>
                </a:solidFill>
              </a:rPr>
              <a:t>before your session. </a:t>
            </a:r>
            <a:br>
              <a:rPr lang="en-US" sz="2800">
                <a:solidFill>
                  <a:schemeClr val="dk1"/>
                </a:solidFill>
              </a:rPr>
            </a:br>
            <a:endParaRPr sz="2800"/>
          </a:p>
          <a:p>
            <a:pPr indent="-311150" lvl="0" marL="34925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Pick up your badge at the registration desk in the </a:t>
            </a:r>
            <a:r>
              <a:rPr b="1" lang="en-US" sz="2800">
                <a:solidFill>
                  <a:schemeClr val="dk1"/>
                </a:solidFill>
              </a:rPr>
              <a:t>West Lobby</a:t>
            </a:r>
            <a:r>
              <a:rPr lang="en-US" sz="2800">
                <a:solidFill>
                  <a:schemeClr val="dk1"/>
                </a:solidFill>
              </a:rPr>
              <a:t>. </a:t>
            </a:r>
            <a:br>
              <a:rPr lang="en-US" sz="2800">
                <a:solidFill>
                  <a:schemeClr val="dk1"/>
                </a:solidFill>
              </a:rPr>
            </a:br>
            <a:endParaRPr sz="2800"/>
          </a:p>
          <a:p>
            <a:pPr indent="-311150" lvl="0" marL="34925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Only registered presenters and attendees may access sessions. </a:t>
            </a:r>
            <a:endParaRPr sz="2800"/>
          </a:p>
        </p:txBody>
      </p:sp>
      <p:pic>
        <p:nvPicPr>
          <p:cNvPr id="260" name="Google Shape;260;p6"/>
          <p:cNvPicPr preferRelativeResize="0"/>
          <p:nvPr/>
        </p:nvPicPr>
        <p:blipFill rotWithShape="1">
          <a:blip r:embed="rId3">
            <a:alphaModFix/>
          </a:blip>
          <a:srcRect b="0" l="9281" r="53471" t="0"/>
          <a:stretch/>
        </p:blipFill>
        <p:spPr>
          <a:xfrm>
            <a:off x="8360229" y="0"/>
            <a:ext cx="38317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"/>
          <p:cNvSpPr txBox="1"/>
          <p:nvPr>
            <p:ph type="title"/>
          </p:nvPr>
        </p:nvSpPr>
        <p:spPr>
          <a:xfrm>
            <a:off x="800100" y="365125"/>
            <a:ext cx="10591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PROGRAM SCHEDULE</a:t>
            </a:r>
            <a:endParaRPr/>
          </a:p>
        </p:txBody>
      </p:sp>
      <p:sp>
        <p:nvSpPr>
          <p:cNvPr id="267" name="Google Shape;267;p7"/>
          <p:cNvSpPr txBox="1"/>
          <p:nvPr>
            <p:ph idx="1" type="body"/>
          </p:nvPr>
        </p:nvSpPr>
        <p:spPr>
          <a:xfrm>
            <a:off x="800100" y="1371600"/>
            <a:ext cx="7195200" cy="44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/>
          <a:p>
            <a:pPr indent="-311150" lvl="0" marL="34925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This year’s sessions will cover the most critical and cutting-edge issues in public education. </a:t>
            </a:r>
            <a:br>
              <a:rPr lang="en-US" sz="2800"/>
            </a:br>
            <a:endParaRPr sz="2800"/>
          </a:p>
          <a:p>
            <a:pPr indent="-311150" lvl="0" marL="34925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View session descriptions now using the AEC Session Search. </a:t>
            </a:r>
            <a:endParaRPr sz="2800"/>
          </a:p>
          <a:p>
            <a:pPr indent="-314325" lvl="1" marL="690563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Find your session by keyword, date or presenter last name. </a:t>
            </a:r>
            <a:br>
              <a:rPr lang="en-US" sz="2400"/>
            </a:br>
            <a:endParaRPr sz="2400"/>
          </a:p>
          <a:p>
            <a:pPr indent="-311150" lvl="0" marL="34925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To view the full program, </a:t>
            </a:r>
            <a:r>
              <a:rPr lang="en-US" sz="2800" u="sng">
                <a:hlinkClick r:id="rId3"/>
              </a:rPr>
              <a:t>click here</a:t>
            </a:r>
            <a:r>
              <a:rPr lang="en-US" sz="2800"/>
              <a:t>. </a:t>
            </a:r>
            <a:endParaRPr sz="2400"/>
          </a:p>
        </p:txBody>
      </p:sp>
      <p:pic>
        <p:nvPicPr>
          <p:cNvPr id="268" name="Google Shape;268;p7"/>
          <p:cNvPicPr preferRelativeResize="0"/>
          <p:nvPr/>
        </p:nvPicPr>
        <p:blipFill rotWithShape="1">
          <a:blip r:embed="rId4">
            <a:alphaModFix/>
          </a:blip>
          <a:srcRect b="0" l="15710" r="47881" t="0"/>
          <a:stretch/>
        </p:blipFill>
        <p:spPr>
          <a:xfrm>
            <a:off x="8451668" y="0"/>
            <a:ext cx="374033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"/>
          <p:cNvSpPr txBox="1"/>
          <p:nvPr>
            <p:ph type="title"/>
          </p:nvPr>
        </p:nvSpPr>
        <p:spPr>
          <a:xfrm>
            <a:off x="704348" y="457200"/>
            <a:ext cx="72912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</a:rPr>
              <a:t>SUPPLEMENTAL MATERIAL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75" name="Google Shape;275;p8"/>
          <p:cNvSpPr txBox="1"/>
          <p:nvPr/>
        </p:nvSpPr>
        <p:spPr>
          <a:xfrm>
            <a:off x="492526" y="1691640"/>
            <a:ext cx="6830100" cy="3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Optional: </a:t>
            </a: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Submit supplemental materials as session handouts to be available via the AEC app. </a:t>
            </a:r>
            <a:b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/>
          </a:p>
          <a:p>
            <a:pPr indent="-3683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Format: </a:t>
            </a: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PDF only, max 10MB per file. </a:t>
            </a:r>
            <a:endParaRPr sz="1800"/>
          </a:p>
          <a:p>
            <a:pPr indent="-3683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may submit your PowerPoint as a PDF for use as a handout. 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8"/>
          <p:cNvPicPr preferRelativeResize="0"/>
          <p:nvPr/>
        </p:nvPicPr>
        <p:blipFill rotWithShape="1">
          <a:blip r:embed="rId3">
            <a:alphaModFix/>
          </a:blip>
          <a:srcRect b="11172" l="31035" r="27409" t="11187"/>
          <a:stretch/>
        </p:blipFill>
        <p:spPr>
          <a:xfrm>
            <a:off x="8046720" y="1241"/>
            <a:ext cx="4145280" cy="6856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9"/>
          <p:cNvSpPr txBox="1"/>
          <p:nvPr>
            <p:ph type="title"/>
          </p:nvPr>
        </p:nvSpPr>
        <p:spPr>
          <a:xfrm>
            <a:off x="704348" y="457200"/>
            <a:ext cx="72912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</a:rPr>
              <a:t>HEADSHOTS &amp; BIO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83" name="Google Shape;283;p9"/>
          <p:cNvSpPr txBox="1"/>
          <p:nvPr/>
        </p:nvSpPr>
        <p:spPr>
          <a:xfrm>
            <a:off x="492528" y="1691650"/>
            <a:ext cx="7503000" cy="42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Submit presenter headshots and bios (max 250 words) for the conference app. </a:t>
            </a:r>
            <a:b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/>
          </a:p>
          <a:p>
            <a:pPr indent="-3683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Headshots: </a:t>
            </a: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JPG, max 300x300 pixels, 5MB file size</a:t>
            </a:r>
            <a:b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/>
          </a:p>
          <a:p>
            <a:pPr indent="-3683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Email materials with your session title to </a:t>
            </a:r>
            <a:r>
              <a:rPr b="0" i="0" lang="en-US" sz="28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aec@csba.org</a:t>
            </a: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by Thursday, October 23. 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9"/>
          <p:cNvPicPr preferRelativeResize="0"/>
          <p:nvPr/>
        </p:nvPicPr>
        <p:blipFill rotWithShape="1">
          <a:blip r:embed="rId4">
            <a:alphaModFix/>
          </a:blip>
          <a:srcRect b="0" l="11060" r="66742" t="0"/>
          <a:stretch/>
        </p:blipFill>
        <p:spPr>
          <a:xfrm>
            <a:off x="8753912" y="0"/>
            <a:ext cx="3438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EC 2025 (w/o white)">
  <a:themeElements>
    <a:clrScheme name="AEC 2025">
      <a:dk1>
        <a:srgbClr val="505050"/>
      </a:dk1>
      <a:lt1>
        <a:srgbClr val="FFFFFF"/>
      </a:lt1>
      <a:dk2>
        <a:srgbClr val="343A40"/>
      </a:dk2>
      <a:lt2>
        <a:srgbClr val="EDEDE9"/>
      </a:lt2>
      <a:accent1>
        <a:srgbClr val="93C90F"/>
      </a:accent1>
      <a:accent2>
        <a:srgbClr val="4C8D2B"/>
      </a:accent2>
      <a:accent3>
        <a:srgbClr val="FF9E1B"/>
      </a:accent3>
      <a:accent4>
        <a:srgbClr val="DC4405"/>
      </a:accent4>
      <a:accent5>
        <a:srgbClr val="6CACE3"/>
      </a:accent5>
      <a:accent6>
        <a:srgbClr val="5576D1"/>
      </a:accent6>
      <a:hlink>
        <a:srgbClr val="343A40"/>
      </a:hlink>
      <a:folHlink>
        <a:srgbClr val="343A4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AEC 2025 (w/o white)">
  <a:themeElements>
    <a:clrScheme name="AEC 2025">
      <a:dk1>
        <a:srgbClr val="505050"/>
      </a:dk1>
      <a:lt1>
        <a:srgbClr val="FFFFFF"/>
      </a:lt1>
      <a:dk2>
        <a:srgbClr val="343A40"/>
      </a:dk2>
      <a:lt2>
        <a:srgbClr val="EDEDE9"/>
      </a:lt2>
      <a:accent1>
        <a:srgbClr val="93C90F"/>
      </a:accent1>
      <a:accent2>
        <a:srgbClr val="4C8D2B"/>
      </a:accent2>
      <a:accent3>
        <a:srgbClr val="FF9E1B"/>
      </a:accent3>
      <a:accent4>
        <a:srgbClr val="DC4405"/>
      </a:accent4>
      <a:accent5>
        <a:srgbClr val="6CACE3"/>
      </a:accent5>
      <a:accent6>
        <a:srgbClr val="5576D1"/>
      </a:accent6>
      <a:hlink>
        <a:srgbClr val="343A40"/>
      </a:hlink>
      <a:folHlink>
        <a:srgbClr val="343A4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2025-07-16T16:36:27Z</dcterms:created>
  <dc:creator>Julianne Garcia</dc:creator>
</cp:coreProperties>
</file>