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025" r:id="rId1"/>
  </p:sldMasterIdLst>
  <p:notesMasterIdLst>
    <p:notesMasterId r:id="rId25"/>
  </p:notesMasterIdLst>
  <p:handoutMasterIdLst>
    <p:handoutMasterId r:id="rId26"/>
  </p:handoutMasterIdLst>
  <p:sldIdLst>
    <p:sldId id="256" r:id="rId2"/>
    <p:sldId id="257" r:id="rId3"/>
    <p:sldId id="263" r:id="rId4"/>
    <p:sldId id="258" r:id="rId5"/>
    <p:sldId id="269" r:id="rId6"/>
    <p:sldId id="262" r:id="rId7"/>
    <p:sldId id="259" r:id="rId8"/>
    <p:sldId id="276" r:id="rId9"/>
    <p:sldId id="261" r:id="rId10"/>
    <p:sldId id="264" r:id="rId11"/>
    <p:sldId id="265" r:id="rId12"/>
    <p:sldId id="267" r:id="rId13"/>
    <p:sldId id="266" r:id="rId14"/>
    <p:sldId id="268" r:id="rId15"/>
    <p:sldId id="270" r:id="rId16"/>
    <p:sldId id="279" r:id="rId17"/>
    <p:sldId id="273" r:id="rId18"/>
    <p:sldId id="271" r:id="rId19"/>
    <p:sldId id="272" r:id="rId20"/>
    <p:sldId id="274" r:id="rId21"/>
    <p:sldId id="275" r:id="rId22"/>
    <p:sldId id="277" r:id="rId23"/>
    <p:sldId id="278" r:id="rId24"/>
  </p:sldIdLst>
  <p:sldSz cx="9144000" cy="5143500" type="screen16x9"/>
  <p:notesSz cx="6985000" cy="92837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557E"/>
    <a:srgbClr val="7DB0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6885" autoAdjust="0"/>
  </p:normalViewPr>
  <p:slideViewPr>
    <p:cSldViewPr snapToGrid="0" snapToObjects="1">
      <p:cViewPr varScale="1">
        <p:scale>
          <a:sx n="121" d="100"/>
          <a:sy n="121" d="100"/>
        </p:scale>
        <p:origin x="738" y="10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fontAlgn="auto">
              <a:spcBef>
                <a:spcPts val="0"/>
              </a:spcBef>
              <a:spcAft>
                <a:spcPts val="0"/>
              </a:spcAft>
              <a:defRPr sz="1200" smtClean="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fontAlgn="auto">
              <a:spcBef>
                <a:spcPts val="0"/>
              </a:spcBef>
              <a:spcAft>
                <a:spcPts val="0"/>
              </a:spcAft>
              <a:defRPr sz="1200" smtClean="0">
                <a:latin typeface="+mn-lt"/>
                <a:ea typeface="+mn-ea"/>
                <a:cs typeface="+mn-cs"/>
              </a:defRPr>
            </a:lvl1pPr>
          </a:lstStyle>
          <a:p>
            <a:pPr>
              <a:defRPr/>
            </a:pPr>
            <a:fld id="{F7745356-2F14-8C40-9BF5-68967D696ADC}" type="datetimeFigureOut">
              <a:rPr lang="en-US"/>
              <a:pPr>
                <a:defRPr/>
              </a:pPr>
              <a:t>7/23/2019</a:t>
            </a:fld>
            <a:endParaRPr lang="en-US" dirty="0"/>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fontAlgn="auto">
              <a:spcBef>
                <a:spcPts val="0"/>
              </a:spcBef>
              <a:spcAft>
                <a:spcPts val="0"/>
              </a:spcAft>
              <a:defRPr sz="1200" smtClean="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fontAlgn="auto">
              <a:spcBef>
                <a:spcPts val="0"/>
              </a:spcBef>
              <a:spcAft>
                <a:spcPts val="0"/>
              </a:spcAft>
              <a:defRPr sz="1200" smtClean="0">
                <a:latin typeface="+mn-lt"/>
                <a:ea typeface="+mn-ea"/>
                <a:cs typeface="+mn-cs"/>
              </a:defRPr>
            </a:lvl1pPr>
          </a:lstStyle>
          <a:p>
            <a:pPr>
              <a:defRPr/>
            </a:pPr>
            <a:fld id="{C89AFE1F-6D21-AE40-BE68-2EB556FFE067}" type="slidenum">
              <a:rPr lang="en-US"/>
              <a:pPr>
                <a:defRPr/>
              </a:pPr>
              <a:t>‹#›</a:t>
            </a:fld>
            <a:endParaRPr lang="en-US" dirty="0"/>
          </a:p>
        </p:txBody>
      </p:sp>
    </p:spTree>
    <p:extLst>
      <p:ext uri="{BB962C8B-B14F-4D97-AF65-F5344CB8AC3E}">
        <p14:creationId xmlns:p14="http://schemas.microsoft.com/office/powerpoint/2010/main" val="18672601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fontAlgn="auto">
              <a:spcBef>
                <a:spcPts val="0"/>
              </a:spcBef>
              <a:spcAft>
                <a:spcPts val="0"/>
              </a:spcAft>
              <a:defRPr sz="1200" smtClean="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fontAlgn="auto">
              <a:spcBef>
                <a:spcPts val="0"/>
              </a:spcBef>
              <a:spcAft>
                <a:spcPts val="0"/>
              </a:spcAft>
              <a:defRPr sz="1200" smtClean="0">
                <a:latin typeface="+mn-lt"/>
                <a:ea typeface="+mn-ea"/>
                <a:cs typeface="+mn-cs"/>
              </a:defRPr>
            </a:lvl1pPr>
          </a:lstStyle>
          <a:p>
            <a:pPr>
              <a:defRPr/>
            </a:pPr>
            <a:fld id="{9E1A0C1D-F49A-A249-AA4A-464BD4B7B063}" type="datetimeFigureOut">
              <a:rPr lang="en-US"/>
              <a:pPr>
                <a:defRPr/>
              </a:pPr>
              <a:t>7/23/2019</a:t>
            </a:fld>
            <a:endParaRPr lang="en-US" dirty="0"/>
          </a:p>
        </p:txBody>
      </p:sp>
      <p:sp>
        <p:nvSpPr>
          <p:cNvPr id="4" name="Slide Image Placeholder 3"/>
          <p:cNvSpPr>
            <a:spLocks noGrp="1" noRot="1" noChangeAspect="1"/>
          </p:cNvSpPr>
          <p:nvPr>
            <p:ph type="sldImg" idx="2"/>
          </p:nvPr>
        </p:nvSpPr>
        <p:spPr>
          <a:xfrm>
            <a:off x="398463" y="696913"/>
            <a:ext cx="6188075" cy="3481387"/>
          </a:xfrm>
          <a:prstGeom prst="rect">
            <a:avLst/>
          </a:prstGeom>
          <a:noFill/>
          <a:ln w="12700">
            <a:solidFill>
              <a:prstClr val="black"/>
            </a:solidFill>
          </a:ln>
        </p:spPr>
        <p:txBody>
          <a:bodyPr vert="horz" lIns="92958" tIns="46479" rIns="92958" bIns="46479" rtlCol="0" anchor="ctr"/>
          <a:lstStyle/>
          <a:p>
            <a:pPr lvl="0"/>
            <a:endParaRPr lang="en-US" noProof="0" dirty="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fontAlgn="auto">
              <a:spcBef>
                <a:spcPts val="0"/>
              </a:spcBef>
              <a:spcAft>
                <a:spcPts val="0"/>
              </a:spcAft>
              <a:defRPr sz="1200" smtClean="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fontAlgn="auto">
              <a:spcBef>
                <a:spcPts val="0"/>
              </a:spcBef>
              <a:spcAft>
                <a:spcPts val="0"/>
              </a:spcAft>
              <a:defRPr sz="1200" smtClean="0">
                <a:latin typeface="+mn-lt"/>
                <a:ea typeface="+mn-ea"/>
                <a:cs typeface="+mn-cs"/>
              </a:defRPr>
            </a:lvl1pPr>
          </a:lstStyle>
          <a:p>
            <a:pPr>
              <a:defRPr/>
            </a:pPr>
            <a:fld id="{ACFDD08E-8DEA-D64F-A004-D78B091E7F4E}" type="slidenum">
              <a:rPr lang="en-US"/>
              <a:pPr>
                <a:defRPr/>
              </a:pPr>
              <a:t>‹#›</a:t>
            </a:fld>
            <a:endParaRPr lang="en-US" dirty="0"/>
          </a:p>
        </p:txBody>
      </p:sp>
    </p:spTree>
    <p:extLst>
      <p:ext uri="{BB962C8B-B14F-4D97-AF65-F5344CB8AC3E}">
        <p14:creationId xmlns:p14="http://schemas.microsoft.com/office/powerpoint/2010/main" val="106495812"/>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yJEHml5oU7I&amp;feature=youtu.b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youtube.com/watch?v=UASrF9eEiXg&amp;feature=youtu.be"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csba.org/-/media/CSBA/Files/GovernanceResources/SummerLearning/201902-L2NeedsAssessment.ashx?la=en&amp;rev=977bf7950eea48409bf50769a74a66a6"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csba.org/-/media/CSBA/Files/GovernanceResources/EducationIssues/StudentAchievement/201801_SummerLearningHowToGuide.ashx?la=en&amp;rev=9e2165e0deac4567b1ca5ecede0ee65b"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www.csba.org/summerlearning" TargetMode="External"/><Relationship Id="rId4" Type="http://schemas.openxmlformats.org/officeDocument/2006/relationships/hyperlink" Target="https://www.csba.org/-/media/CSBA/Files/GovernanceResources/EducationIssues/StudentAchievement/201802RegionalResourceGuide.ashx?la=en&amp;rev=668657c4c25646b68c5aabba39ad81c1"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sba.org/-/media/CSBA/Files/GovernanceResources/SummerLearning/201902-L2NeedsAssessment.ashx?la=en&amp;rev=977bf7950eea48409bf50769a74a66a6"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Welcome and introductions. Summarize prior discussions and decisions regarding board support for summer learning programs.</a:t>
            </a:r>
            <a:endParaRPr lang="en-US" baseline="0" dirty="0"/>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1</a:t>
            </a:fld>
            <a:endParaRPr lang="en-US" dirty="0"/>
          </a:p>
        </p:txBody>
      </p:sp>
    </p:spTree>
    <p:extLst>
      <p:ext uri="{BB962C8B-B14F-4D97-AF65-F5344CB8AC3E}">
        <p14:creationId xmlns:p14="http://schemas.microsoft.com/office/powerpoint/2010/main" val="2130646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The biggest cost of summer programs is the staff. Districts are finding a variety of strategies to staff programs that are cost effective and meet district professional learning goals.</a:t>
            </a:r>
            <a:endParaRPr lang="en-US" dirty="0"/>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10</a:t>
            </a:fld>
            <a:endParaRPr lang="en-US" dirty="0"/>
          </a:p>
        </p:txBody>
      </p:sp>
    </p:spTree>
    <p:extLst>
      <p:ext uri="{BB962C8B-B14F-4D97-AF65-F5344CB8AC3E}">
        <p14:creationId xmlns:p14="http://schemas.microsoft.com/office/powerpoint/2010/main" val="2130050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As this video highlights, supporting staff capacity in summer learning programs can make sense when considering the benefits that transfer over to the school year. Show video </a:t>
            </a:r>
            <a:r>
              <a:rPr lang="en-US" sz="1200" i="1" u="sng" kern="1200" dirty="0">
                <a:solidFill>
                  <a:schemeClr val="tx1"/>
                </a:solidFill>
                <a:effectLst/>
                <a:latin typeface="+mn-lt"/>
                <a:ea typeface="ＭＳ Ｐゴシック" charset="0"/>
                <a:cs typeface="ＭＳ Ｐゴシック" charset="0"/>
                <a:hlinkClick r:id="rId3"/>
              </a:rPr>
              <a:t>Summer Learning: Supporting Staff Capacity and Motivation</a:t>
            </a:r>
            <a:r>
              <a:rPr lang="en-US" sz="1200" i="1" u="sng" kern="1200" dirty="0">
                <a:solidFill>
                  <a:schemeClr val="tx1"/>
                </a:solidFill>
                <a:effectLst/>
                <a:latin typeface="+mn-lt"/>
                <a:ea typeface="ＭＳ Ｐゴシック" charset="0"/>
                <a:cs typeface="ＭＳ Ｐゴシック" charset="0"/>
              </a:rPr>
              <a:t> </a:t>
            </a:r>
            <a:r>
              <a:rPr lang="en-US" sz="1200" i="0" u="none" kern="1200" dirty="0">
                <a:solidFill>
                  <a:schemeClr val="tx1"/>
                </a:solidFill>
                <a:effectLst/>
                <a:latin typeface="+mn-lt"/>
                <a:ea typeface="ＭＳ Ｐゴシック" charset="0"/>
                <a:cs typeface="ＭＳ Ｐゴシック" charset="0"/>
              </a:rPr>
              <a:t>at http://bit.ly/2Z0uuFg</a:t>
            </a:r>
            <a:endParaRPr lang="en-US" i="0" u="none" dirty="0"/>
          </a:p>
        </p:txBody>
      </p:sp>
      <p:sp>
        <p:nvSpPr>
          <p:cNvPr id="4" name="Slide Number Placeholder 3"/>
          <p:cNvSpPr>
            <a:spLocks noGrp="1"/>
          </p:cNvSpPr>
          <p:nvPr>
            <p:ph type="sldNum" sz="quarter" idx="5"/>
          </p:nvPr>
        </p:nvSpPr>
        <p:spPr/>
        <p:txBody>
          <a:bodyPr/>
          <a:lstStyle/>
          <a:p>
            <a:pPr>
              <a:defRPr/>
            </a:pPr>
            <a:fld id="{ACFDD08E-8DEA-D64F-A004-D78B091E7F4E}" type="slidenum">
              <a:rPr lang="en-US" smtClean="0"/>
              <a:pPr>
                <a:defRPr/>
              </a:pPr>
              <a:t>11</a:t>
            </a:fld>
            <a:endParaRPr lang="en-US" dirty="0"/>
          </a:p>
        </p:txBody>
      </p:sp>
    </p:spTree>
    <p:extLst>
      <p:ext uri="{BB962C8B-B14F-4D97-AF65-F5344CB8AC3E}">
        <p14:creationId xmlns:p14="http://schemas.microsoft.com/office/powerpoint/2010/main" val="1793536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ＭＳ Ｐゴシック" charset="0"/>
                <a:cs typeface="ＭＳ Ｐゴシック" charset="0"/>
              </a:rPr>
              <a:t>Staffing decisions have a big impact on costs and student experiences. As highlighted in the video, summer is an opportunity to do things differently, think outside of normal staffing approaches, and create new kinds of learning experiences for students and adults. For example, some school districts employ the following options to staff summer schools:</a:t>
            </a:r>
          </a:p>
          <a:p>
            <a:pPr lvl="0"/>
            <a:endParaRPr lang="en-US" sz="1200" kern="1200" dirty="0">
              <a:solidFill>
                <a:schemeClr val="tx1"/>
              </a:solidFill>
              <a:effectLst/>
              <a:latin typeface="+mn-lt"/>
              <a:ea typeface="ＭＳ Ｐゴシック" charset="0"/>
              <a:cs typeface="ＭＳ Ｐゴシック" charset="0"/>
            </a:endParaRPr>
          </a:p>
          <a:p>
            <a:pPr marL="171450" lvl="0" indent="-171450">
              <a:buFont typeface="Wingdings" panose="05000000000000000000" pitchFamily="2" charset="2"/>
              <a:buChar char="Ø"/>
            </a:pPr>
            <a:r>
              <a:rPr lang="en-US" sz="1200" kern="1200" dirty="0">
                <a:solidFill>
                  <a:schemeClr val="tx1"/>
                </a:solidFill>
                <a:effectLst/>
                <a:latin typeface="+mn-lt"/>
                <a:ea typeface="ＭＳ Ｐゴシック" charset="0"/>
                <a:cs typeface="ＭＳ Ｐゴシック" charset="0"/>
              </a:rPr>
              <a:t>After-school program staff;</a:t>
            </a:r>
          </a:p>
          <a:p>
            <a:pPr marL="171450" lvl="0" indent="-171450">
              <a:buFont typeface="Wingdings" panose="05000000000000000000" pitchFamily="2" charset="2"/>
              <a:buChar char="Ø"/>
            </a:pPr>
            <a:r>
              <a:rPr lang="en-US" sz="1200" kern="1200" dirty="0">
                <a:solidFill>
                  <a:schemeClr val="tx1"/>
                </a:solidFill>
                <a:effectLst/>
                <a:latin typeface="+mn-lt"/>
                <a:ea typeface="ＭＳ Ｐゴシック" charset="0"/>
                <a:cs typeface="ＭＳ Ｐゴシック" charset="0"/>
              </a:rPr>
              <a:t>Partner organization;</a:t>
            </a:r>
          </a:p>
          <a:p>
            <a:pPr marL="171450" lvl="0" indent="-171450">
              <a:buFont typeface="Wingdings" panose="05000000000000000000" pitchFamily="2" charset="2"/>
              <a:buChar char="Ø"/>
            </a:pPr>
            <a:r>
              <a:rPr lang="en-US" sz="1200" kern="1200" dirty="0">
                <a:solidFill>
                  <a:schemeClr val="tx1"/>
                </a:solidFill>
                <a:effectLst/>
                <a:latin typeface="+mn-lt"/>
                <a:ea typeface="ＭＳ Ｐゴシック" charset="0"/>
                <a:cs typeface="ＭＳ Ｐゴシック" charset="0"/>
              </a:rPr>
              <a:t>Credentialed teachers; or</a:t>
            </a:r>
          </a:p>
          <a:p>
            <a:pPr marL="171450" lvl="0" indent="-171450">
              <a:buFont typeface="Wingdings" panose="05000000000000000000" pitchFamily="2" charset="2"/>
              <a:buChar char="Ø"/>
            </a:pPr>
            <a:r>
              <a:rPr lang="en-US" sz="1200" kern="1200" dirty="0">
                <a:solidFill>
                  <a:schemeClr val="tx1"/>
                </a:solidFill>
                <a:effectLst/>
                <a:latin typeface="+mn-lt"/>
                <a:ea typeface="ＭＳ Ｐゴシック" charset="0"/>
                <a:cs typeface="ＭＳ Ｐゴシック" charset="0"/>
              </a:rPr>
              <a:t>Hybrid programs that employ different kinds of staff.</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Discuss and chart answers to the questions on the slide.</a:t>
            </a:r>
          </a:p>
          <a:p>
            <a:endParaRPr lang="en-US" dirty="0"/>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12</a:t>
            </a:fld>
            <a:endParaRPr lang="en-US" dirty="0"/>
          </a:p>
        </p:txBody>
      </p:sp>
    </p:spTree>
    <p:extLst>
      <p:ext uri="{BB962C8B-B14F-4D97-AF65-F5344CB8AC3E}">
        <p14:creationId xmlns:p14="http://schemas.microsoft.com/office/powerpoint/2010/main" val="2419684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Considering and discussing these staffing options with employee groups and other labor partners is important to ensure that there are shared goals and buy-in. Discuss and chart answers to the questions on the slide.</a:t>
            </a:r>
            <a:endParaRPr lang="en-US" dirty="0"/>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13</a:t>
            </a:fld>
            <a:endParaRPr lang="en-US" dirty="0"/>
          </a:p>
        </p:txBody>
      </p:sp>
    </p:spTree>
    <p:extLst>
      <p:ext uri="{BB962C8B-B14F-4D97-AF65-F5344CB8AC3E}">
        <p14:creationId xmlns:p14="http://schemas.microsoft.com/office/powerpoint/2010/main" val="27671331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Staff that participate in summer programs can also use this time to learn new skills and prepare for the school year. As seen in the video, during summer school, staff can refine new lesson plans, activities, and skills that can be part of their broader professional development plan. Discuss the question on the slide.</a:t>
            </a:r>
            <a:endParaRPr lang="en-US" dirty="0"/>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14</a:t>
            </a:fld>
            <a:endParaRPr lang="en-US" dirty="0"/>
          </a:p>
        </p:txBody>
      </p:sp>
    </p:spTree>
    <p:extLst>
      <p:ext uri="{BB962C8B-B14F-4D97-AF65-F5344CB8AC3E}">
        <p14:creationId xmlns:p14="http://schemas.microsoft.com/office/powerpoint/2010/main" val="3631076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This section focuses on partnerships to support summer learning programs and how districts can forge, support, and manage them. </a:t>
            </a:r>
            <a:endParaRPr lang="en-US" dirty="0"/>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15</a:t>
            </a:fld>
            <a:endParaRPr lang="en-US" dirty="0"/>
          </a:p>
        </p:txBody>
      </p:sp>
    </p:spTree>
    <p:extLst>
      <p:ext uri="{BB962C8B-B14F-4D97-AF65-F5344CB8AC3E}">
        <p14:creationId xmlns:p14="http://schemas.microsoft.com/office/powerpoint/2010/main" val="34777513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There are several elements that summer learning programs need to have in order to be successful. This slide includes several of those elements. Discuss the most critical elements to a successful summer learning program and how each of these can be provided. Which district departments do we need to partner with to provide these elements?</a:t>
            </a:r>
            <a:endParaRPr lang="en-US" dirty="0"/>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16</a:t>
            </a:fld>
            <a:endParaRPr lang="en-US" dirty="0"/>
          </a:p>
        </p:txBody>
      </p:sp>
    </p:spTree>
    <p:extLst>
      <p:ext uri="{BB962C8B-B14F-4D97-AF65-F5344CB8AC3E}">
        <p14:creationId xmlns:p14="http://schemas.microsoft.com/office/powerpoint/2010/main" val="28636231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Show video </a:t>
            </a:r>
            <a:r>
              <a:rPr lang="en-US" sz="1200" i="1" u="sng" kern="1200" dirty="0">
                <a:solidFill>
                  <a:schemeClr val="tx1"/>
                </a:solidFill>
                <a:effectLst/>
                <a:latin typeface="+mn-lt"/>
                <a:ea typeface="ＭＳ Ｐゴシック" charset="0"/>
                <a:cs typeface="ＭＳ Ｐゴシック" charset="0"/>
                <a:hlinkClick r:id="rId3"/>
              </a:rPr>
              <a:t>Summer Learning: Putting the Pieces Together</a:t>
            </a:r>
            <a:r>
              <a:rPr lang="en-US" sz="1200" i="1" u="sng" kern="1200" dirty="0">
                <a:solidFill>
                  <a:schemeClr val="tx1"/>
                </a:solidFill>
                <a:effectLst/>
                <a:latin typeface="+mn-lt"/>
                <a:ea typeface="ＭＳ Ｐゴシック" charset="0"/>
                <a:cs typeface="ＭＳ Ｐゴシック" charset="0"/>
              </a:rPr>
              <a:t> </a:t>
            </a:r>
            <a:r>
              <a:rPr lang="en-US" sz="1200" i="0" u="none" kern="1200" dirty="0">
                <a:solidFill>
                  <a:schemeClr val="tx1"/>
                </a:solidFill>
                <a:effectLst/>
                <a:latin typeface="+mn-lt"/>
                <a:ea typeface="ＭＳ Ｐゴシック" charset="0"/>
                <a:cs typeface="ＭＳ Ｐゴシック" charset="0"/>
              </a:rPr>
              <a:t>at http://bit.ly/2Y4eYqY </a:t>
            </a:r>
            <a:endParaRPr lang="en-US" i="0" u="none" dirty="0"/>
          </a:p>
        </p:txBody>
      </p:sp>
      <p:sp>
        <p:nvSpPr>
          <p:cNvPr id="4" name="Slide Number Placeholder 3"/>
          <p:cNvSpPr>
            <a:spLocks noGrp="1"/>
          </p:cNvSpPr>
          <p:nvPr>
            <p:ph type="sldNum" sz="quarter" idx="5"/>
          </p:nvPr>
        </p:nvSpPr>
        <p:spPr/>
        <p:txBody>
          <a:bodyPr/>
          <a:lstStyle/>
          <a:p>
            <a:pPr>
              <a:defRPr/>
            </a:pPr>
            <a:fld id="{ACFDD08E-8DEA-D64F-A004-D78B091E7F4E}" type="slidenum">
              <a:rPr lang="en-US" smtClean="0"/>
              <a:pPr>
                <a:defRPr/>
              </a:pPr>
              <a:t>17</a:t>
            </a:fld>
            <a:endParaRPr lang="en-US" dirty="0"/>
          </a:p>
        </p:txBody>
      </p:sp>
    </p:spTree>
    <p:extLst>
      <p:ext uri="{BB962C8B-B14F-4D97-AF65-F5344CB8AC3E}">
        <p14:creationId xmlns:p14="http://schemas.microsoft.com/office/powerpoint/2010/main" val="11902897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Use </a:t>
            </a:r>
            <a:r>
              <a:rPr lang="en-US" sz="1200" i="1" u="sng" kern="1200" dirty="0">
                <a:solidFill>
                  <a:schemeClr val="tx1"/>
                </a:solidFill>
                <a:effectLst/>
                <a:latin typeface="+mn-lt"/>
                <a:ea typeface="ＭＳ Ｐゴシック" charset="0"/>
                <a:cs typeface="ＭＳ Ｐゴシック" charset="0"/>
              </a:rPr>
              <a:t>Case Studies: Partnerships to Support Summer Learning</a:t>
            </a:r>
            <a:r>
              <a:rPr lang="en-US" sz="1200" i="1" kern="1200" dirty="0">
                <a:solidFill>
                  <a:schemeClr val="tx1"/>
                </a:solidFill>
                <a:effectLst/>
                <a:latin typeface="+mn-lt"/>
                <a:ea typeface="ＭＳ Ｐゴシック" charset="0"/>
                <a:cs typeface="ＭＳ Ｐゴシック" charset="0"/>
              </a:rPr>
              <a:t> </a:t>
            </a:r>
            <a:r>
              <a:rPr lang="en-US" sz="1200" kern="1200" dirty="0">
                <a:solidFill>
                  <a:schemeClr val="tx1"/>
                </a:solidFill>
                <a:effectLst/>
                <a:latin typeface="+mn-lt"/>
                <a:ea typeface="ＭＳ Ｐゴシック" charset="0"/>
                <a:cs typeface="ＭＳ Ｐゴシック" charset="0"/>
              </a:rPr>
              <a:t>and the prompt on the slide to discuss partnerships in your district. When do they work and not work? Are there parameters around working with partners that need to be in place? </a:t>
            </a:r>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18</a:t>
            </a:fld>
            <a:endParaRPr lang="en-US" dirty="0"/>
          </a:p>
        </p:txBody>
      </p:sp>
    </p:spTree>
    <p:extLst>
      <p:ext uri="{BB962C8B-B14F-4D97-AF65-F5344CB8AC3E}">
        <p14:creationId xmlns:p14="http://schemas.microsoft.com/office/powerpoint/2010/main" val="31811257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ＭＳ Ｐゴシック" charset="0"/>
                <a:cs typeface="ＭＳ Ｐゴシック" charset="0"/>
              </a:rPr>
              <a:t>Use the “Opportunities for Additional Resources and Partnerships” section from </a:t>
            </a:r>
            <a:r>
              <a:rPr lang="en-US" sz="1200" i="1" u="sng" kern="1200" dirty="0">
                <a:solidFill>
                  <a:schemeClr val="tx1"/>
                </a:solidFill>
                <a:effectLst/>
                <a:latin typeface="+mn-lt"/>
                <a:ea typeface="ＭＳ Ｐゴシック" charset="0"/>
                <a:cs typeface="ＭＳ Ｐゴシック" charset="0"/>
                <a:hlinkClick r:id="rId3"/>
              </a:rPr>
              <a:t>District Needs Assessment for Summer Learning</a:t>
            </a:r>
            <a:r>
              <a:rPr lang="en-US" sz="1200" i="1" u="sng" kern="1200" dirty="0">
                <a:solidFill>
                  <a:schemeClr val="tx1"/>
                </a:solidFill>
                <a:effectLst/>
                <a:latin typeface="+mn-lt"/>
                <a:ea typeface="ＭＳ Ｐゴシック" charset="0"/>
                <a:cs typeface="ＭＳ Ｐゴシック" charset="0"/>
              </a:rPr>
              <a:t> in Your District</a:t>
            </a:r>
            <a:r>
              <a:rPr lang="en-US" sz="1200" u="sng" kern="1200" dirty="0">
                <a:solidFill>
                  <a:schemeClr val="tx1"/>
                </a:solidFill>
                <a:effectLst/>
                <a:latin typeface="+mn-lt"/>
                <a:ea typeface="ＭＳ Ｐゴシック" charset="0"/>
                <a:cs typeface="ＭＳ Ｐゴシック" charset="0"/>
              </a:rPr>
              <a:t> </a:t>
            </a:r>
            <a:r>
              <a:rPr lang="en-US" sz="1200" kern="1200" dirty="0">
                <a:solidFill>
                  <a:schemeClr val="tx1"/>
                </a:solidFill>
                <a:effectLst/>
                <a:latin typeface="+mn-lt"/>
                <a:ea typeface="ＭＳ Ｐゴシック" charset="0"/>
                <a:cs typeface="ＭＳ Ｐゴシック" charset="0"/>
              </a:rPr>
              <a:t>and the following questions to discuss partnerships. Chart answers. </a:t>
            </a:r>
          </a:p>
          <a:p>
            <a:pPr lvl="0"/>
            <a:endParaRPr lang="en-US" sz="1100" kern="1200" dirty="0">
              <a:solidFill>
                <a:schemeClr val="tx1"/>
              </a:solidFill>
              <a:effectLst/>
              <a:latin typeface="+mn-lt"/>
              <a:ea typeface="ＭＳ Ｐゴシック" charset="0"/>
              <a:cs typeface="ＭＳ Ｐゴシック" charset="0"/>
            </a:endParaRPr>
          </a:p>
          <a:p>
            <a:pPr marL="171450" lvl="0" indent="-171450">
              <a:buFont typeface="Wingdings" panose="05000000000000000000" pitchFamily="2" charset="2"/>
              <a:buChar char="Ø"/>
            </a:pPr>
            <a:r>
              <a:rPr lang="en-US" sz="1200" kern="1200" dirty="0">
                <a:solidFill>
                  <a:schemeClr val="tx1"/>
                </a:solidFill>
                <a:effectLst/>
                <a:latin typeface="+mn-lt"/>
                <a:ea typeface="ＭＳ Ｐゴシック" charset="0"/>
                <a:cs typeface="+mn-cs"/>
              </a:rPr>
              <a:t>Does your district already have connections or partnerships to build on as it creates a summer program?  For example, are there strong existing partnerships with your after-school providers, local businesses, local government agencies (such as library and parks departments), or a nearby postsecondary institutions?</a:t>
            </a:r>
          </a:p>
          <a:p>
            <a:pPr marL="0" lvl="0" indent="0">
              <a:buFont typeface="Wingdings" panose="05000000000000000000" pitchFamily="2" charset="2"/>
              <a:buNone/>
            </a:pPr>
            <a:endParaRPr lang="en-US" sz="1100" kern="1200" dirty="0">
              <a:solidFill>
                <a:schemeClr val="tx1"/>
              </a:solidFill>
              <a:effectLst/>
              <a:latin typeface="+mn-lt"/>
              <a:ea typeface="ＭＳ Ｐゴシック" charset="0"/>
              <a:cs typeface="+mn-cs"/>
            </a:endParaRPr>
          </a:p>
          <a:p>
            <a:pPr marL="171450" lvl="0" indent="-171450">
              <a:buFont typeface="Wingdings" panose="05000000000000000000" pitchFamily="2" charset="2"/>
              <a:buChar char="Ø"/>
            </a:pPr>
            <a:r>
              <a:rPr lang="en-US" sz="1200" kern="1200" dirty="0">
                <a:solidFill>
                  <a:schemeClr val="tx1"/>
                </a:solidFill>
                <a:effectLst/>
                <a:latin typeface="+mn-lt"/>
                <a:ea typeface="ＭＳ Ｐゴシック" charset="0"/>
                <a:cs typeface="+mn-cs"/>
              </a:rPr>
              <a:t>Are there other nearby districts, county offices of education, or community-based organizations that are managing partnerships to provide summer learning programs? What options exist for using curriculum and program activities from those partners? </a:t>
            </a:r>
            <a:endParaRPr lang="en-US" sz="1100" kern="1200" dirty="0">
              <a:solidFill>
                <a:schemeClr val="tx1"/>
              </a:solidFill>
              <a:effectLst/>
              <a:latin typeface="+mn-lt"/>
              <a:ea typeface="ＭＳ Ｐゴシック" charset="0"/>
              <a:cs typeface="+mn-cs"/>
            </a:endParaRPr>
          </a:p>
          <a:p>
            <a:endParaRPr lang="en-US" dirty="0"/>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19</a:t>
            </a:fld>
            <a:endParaRPr lang="en-US" dirty="0"/>
          </a:p>
        </p:txBody>
      </p:sp>
    </p:spTree>
    <p:extLst>
      <p:ext uri="{BB962C8B-B14F-4D97-AF65-F5344CB8AC3E}">
        <p14:creationId xmlns:p14="http://schemas.microsoft.com/office/powerpoint/2010/main" val="1436451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Review the focus and goals of this session. Past sessions covered WHY offering a summer learning program would benefit students and further learning goals, narrowed in on WHAT programs are currently available, and WHAT needs should be filled. This session will cover HOW, especially within the realities of funding and staff capacity. </a:t>
            </a:r>
            <a:endParaRPr lang="en-US" dirty="0"/>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2</a:t>
            </a:fld>
            <a:endParaRPr lang="en-US" dirty="0"/>
          </a:p>
        </p:txBody>
      </p:sp>
    </p:spTree>
    <p:extLst>
      <p:ext uri="{BB962C8B-B14F-4D97-AF65-F5344CB8AC3E}">
        <p14:creationId xmlns:p14="http://schemas.microsoft.com/office/powerpoint/2010/main" val="12954040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As a board, you will also need to have information about the success of programs that are implemented. Summer programs should have an evaluation plan to measure success. The </a:t>
            </a:r>
            <a:r>
              <a:rPr lang="en-US" sz="1200" i="1" u="sng" kern="1200" dirty="0">
                <a:solidFill>
                  <a:schemeClr val="tx1"/>
                </a:solidFill>
                <a:effectLst/>
                <a:latin typeface="+mn-lt"/>
                <a:ea typeface="ＭＳ Ｐゴシック" charset="0"/>
                <a:cs typeface="ＭＳ Ｐゴシック" charset="0"/>
              </a:rPr>
              <a:t>Resource Guide: Tools for Evaluating Summer Programs</a:t>
            </a:r>
            <a:r>
              <a:rPr lang="en-US" sz="1200" i="1" kern="1200" dirty="0">
                <a:solidFill>
                  <a:schemeClr val="tx1"/>
                </a:solidFill>
                <a:effectLst/>
                <a:latin typeface="+mn-lt"/>
                <a:ea typeface="ＭＳ Ｐゴシック" charset="0"/>
                <a:cs typeface="ＭＳ Ｐゴシック" charset="0"/>
              </a:rPr>
              <a:t> </a:t>
            </a:r>
            <a:r>
              <a:rPr lang="en-US" sz="1200" kern="1200" dirty="0">
                <a:solidFill>
                  <a:schemeClr val="tx1"/>
                </a:solidFill>
                <a:effectLst/>
                <a:latin typeface="+mn-lt"/>
                <a:ea typeface="ＭＳ Ｐゴシック" charset="0"/>
                <a:cs typeface="ＭＳ Ｐゴシック" charset="0"/>
              </a:rPr>
              <a:t>document provides resources that may be helpful for this discussion.</a:t>
            </a:r>
            <a:endParaRPr lang="en-US" dirty="0"/>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20</a:t>
            </a:fld>
            <a:endParaRPr lang="en-US" dirty="0"/>
          </a:p>
        </p:txBody>
      </p:sp>
    </p:spTree>
    <p:extLst>
      <p:ext uri="{BB962C8B-B14F-4D97-AF65-F5344CB8AC3E}">
        <p14:creationId xmlns:p14="http://schemas.microsoft.com/office/powerpoint/2010/main" val="40367244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ＭＳ Ｐゴシック" charset="0"/>
                <a:cs typeface="ＭＳ Ｐゴシック" charset="0"/>
              </a:rPr>
              <a:t>Family and student demand for programs is an important barometer of success. In summer, families vote with their feet. Discuss the two questions on the slide and ideas for measurement:</a:t>
            </a:r>
            <a:r>
              <a:rPr lang="en-US" sz="3200" kern="1200" dirty="0">
                <a:solidFill>
                  <a:schemeClr val="tx1"/>
                </a:solidFill>
                <a:effectLst/>
                <a:latin typeface="+mn-lt"/>
                <a:ea typeface="ＭＳ Ｐゴシック" charset="0"/>
                <a:cs typeface="ＭＳ Ｐゴシック" charset="0"/>
              </a:rPr>
              <a:t> </a:t>
            </a:r>
          </a:p>
          <a:p>
            <a:pPr lvl="0"/>
            <a:endParaRPr lang="en-US" sz="1100" kern="1200" dirty="0">
              <a:solidFill>
                <a:schemeClr val="tx1"/>
              </a:solidFill>
              <a:effectLst/>
              <a:latin typeface="+mn-lt"/>
              <a:ea typeface="ＭＳ Ｐゴシック" charset="0"/>
              <a:cs typeface="ＭＳ Ｐゴシック" charset="0"/>
            </a:endParaRPr>
          </a:p>
          <a:p>
            <a:pPr marL="171450" lvl="0" indent="-171450">
              <a:buFont typeface="Wingdings" panose="05000000000000000000" pitchFamily="2" charset="2"/>
              <a:buChar char="Ø"/>
            </a:pPr>
            <a:r>
              <a:rPr lang="en-US" sz="1200" kern="1200" dirty="0">
                <a:solidFill>
                  <a:schemeClr val="tx1"/>
                </a:solidFill>
                <a:effectLst/>
                <a:latin typeface="+mn-lt"/>
                <a:ea typeface="ＭＳ Ｐゴシック" charset="0"/>
                <a:cs typeface="+mn-cs"/>
              </a:rPr>
              <a:t>Are these the programs families want and need? How do we know? Have we asked parents what they want in summer programs? What can they afford?</a:t>
            </a:r>
          </a:p>
          <a:p>
            <a:pPr marL="0" lvl="0" indent="0">
              <a:buFont typeface="Wingdings" panose="05000000000000000000" pitchFamily="2" charset="2"/>
              <a:buNone/>
            </a:pPr>
            <a:endParaRPr lang="en-US" sz="1100" kern="1200" dirty="0">
              <a:solidFill>
                <a:schemeClr val="tx1"/>
              </a:solidFill>
              <a:effectLst/>
              <a:latin typeface="+mn-lt"/>
              <a:ea typeface="ＭＳ Ｐゴシック" charset="0"/>
              <a:cs typeface="+mn-cs"/>
            </a:endParaRPr>
          </a:p>
          <a:p>
            <a:pPr marL="171450" lvl="0" indent="-171450">
              <a:buFont typeface="Wingdings" panose="05000000000000000000" pitchFamily="2" charset="2"/>
              <a:buChar char="Ø"/>
            </a:pPr>
            <a:r>
              <a:rPr lang="en-US" sz="1200" kern="1200" dirty="0">
                <a:solidFill>
                  <a:schemeClr val="tx1"/>
                </a:solidFill>
                <a:effectLst/>
                <a:latin typeface="+mn-lt"/>
                <a:ea typeface="ＭＳ Ｐゴシック" charset="0"/>
                <a:cs typeface="+mn-cs"/>
              </a:rPr>
              <a:t>What systems are in place to track interest, enrollment, and attendance? How will the district keep count of those families who enroll their children and those that are turned away?  </a:t>
            </a:r>
            <a:endParaRPr lang="en-US" sz="1100" kern="1200" dirty="0">
              <a:solidFill>
                <a:schemeClr val="tx1"/>
              </a:solidFill>
              <a:effectLst/>
              <a:latin typeface="+mn-lt"/>
              <a:ea typeface="ＭＳ Ｐゴシック" charset="0"/>
              <a:cs typeface="+mn-cs"/>
            </a:endParaRPr>
          </a:p>
          <a:p>
            <a:endParaRPr lang="en-US" dirty="0"/>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21</a:t>
            </a:fld>
            <a:endParaRPr lang="en-US" dirty="0"/>
          </a:p>
        </p:txBody>
      </p:sp>
    </p:spTree>
    <p:extLst>
      <p:ext uri="{BB962C8B-B14F-4D97-AF65-F5344CB8AC3E}">
        <p14:creationId xmlns:p14="http://schemas.microsoft.com/office/powerpoint/2010/main" val="36468853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ＭＳ Ｐゴシック" charset="0"/>
                <a:cs typeface="ＭＳ Ｐゴシック" charset="0"/>
              </a:rPr>
              <a:t>When measuring the quality of summer programs, there are two aspects to consider: quality of implementation and quality of student outcomes. Discuss the difference between these two types of evaluations. Use the following discussion questions to explore evaluations further:</a:t>
            </a:r>
          </a:p>
          <a:p>
            <a:pPr lvl="0"/>
            <a:endParaRPr lang="en-US" sz="1100" kern="1200" dirty="0">
              <a:solidFill>
                <a:schemeClr val="tx1"/>
              </a:solidFill>
              <a:effectLst/>
              <a:latin typeface="+mn-lt"/>
              <a:ea typeface="ＭＳ Ｐゴシック" charset="0"/>
              <a:cs typeface="ＭＳ Ｐゴシック" charset="0"/>
            </a:endParaRPr>
          </a:p>
          <a:p>
            <a:pPr marL="171450" lvl="0" indent="-171450">
              <a:buFont typeface="Wingdings" panose="05000000000000000000" pitchFamily="2" charset="2"/>
              <a:buChar char="Ø"/>
            </a:pPr>
            <a:r>
              <a:rPr lang="en-US" sz="1200" kern="1200" dirty="0">
                <a:solidFill>
                  <a:schemeClr val="tx1"/>
                </a:solidFill>
                <a:effectLst/>
                <a:latin typeface="+mn-lt"/>
                <a:ea typeface="ＭＳ Ｐゴシック" charset="0"/>
                <a:cs typeface="+mn-cs"/>
              </a:rPr>
              <a:t>What plans have been put in place for evaluating quality of implementation?</a:t>
            </a:r>
          </a:p>
          <a:p>
            <a:pPr marL="0" lvl="0" indent="0">
              <a:buFont typeface="Wingdings" panose="05000000000000000000" pitchFamily="2" charset="2"/>
              <a:buNone/>
            </a:pPr>
            <a:endParaRPr lang="en-US" sz="1100" kern="1200" dirty="0">
              <a:solidFill>
                <a:schemeClr val="tx1"/>
              </a:solidFill>
              <a:effectLst/>
              <a:latin typeface="+mn-lt"/>
              <a:ea typeface="ＭＳ Ｐゴシック" charset="0"/>
              <a:cs typeface="+mn-cs"/>
            </a:endParaRPr>
          </a:p>
          <a:p>
            <a:pPr marL="171450" lvl="0" indent="-171450">
              <a:buFont typeface="Wingdings" panose="05000000000000000000" pitchFamily="2" charset="2"/>
              <a:buChar char="Ø"/>
            </a:pPr>
            <a:r>
              <a:rPr lang="en-US" sz="1200" kern="1200" dirty="0">
                <a:solidFill>
                  <a:schemeClr val="tx1"/>
                </a:solidFill>
                <a:effectLst/>
                <a:latin typeface="+mn-lt"/>
                <a:ea typeface="ＭＳ Ｐゴシック" charset="0"/>
                <a:cs typeface="+mn-cs"/>
              </a:rPr>
              <a:t>What plans have been put in place for evaluating quality of student outcomes?</a:t>
            </a:r>
          </a:p>
          <a:p>
            <a:pPr marL="0" lvl="0" indent="0">
              <a:buFont typeface="Wingdings" panose="05000000000000000000" pitchFamily="2" charset="2"/>
              <a:buNone/>
            </a:pPr>
            <a:endParaRPr lang="en-US" sz="1100" kern="1200" dirty="0">
              <a:solidFill>
                <a:schemeClr val="tx1"/>
              </a:solidFill>
              <a:effectLst/>
              <a:latin typeface="+mn-lt"/>
              <a:ea typeface="ＭＳ Ｐゴシック" charset="0"/>
              <a:cs typeface="+mn-cs"/>
            </a:endParaRPr>
          </a:p>
          <a:p>
            <a:pPr marL="171450" lvl="0" indent="-171450">
              <a:buFont typeface="Wingdings" panose="05000000000000000000" pitchFamily="2" charset="2"/>
              <a:buChar char="Ø"/>
            </a:pPr>
            <a:r>
              <a:rPr lang="en-US" sz="1200" kern="1200" dirty="0">
                <a:solidFill>
                  <a:schemeClr val="tx1"/>
                </a:solidFill>
                <a:effectLst/>
                <a:latin typeface="+mn-lt"/>
                <a:ea typeface="ＭＳ Ｐゴシック" charset="0"/>
                <a:cs typeface="+mn-cs"/>
              </a:rPr>
              <a:t>Is your district assessing the quality as perceived by staff, students, and families?</a:t>
            </a:r>
          </a:p>
          <a:p>
            <a:pPr marL="0" lvl="0" indent="0">
              <a:buFont typeface="Wingdings" panose="05000000000000000000" pitchFamily="2" charset="2"/>
              <a:buNone/>
            </a:pPr>
            <a:endParaRPr lang="en-US" sz="1100" kern="1200" dirty="0">
              <a:solidFill>
                <a:schemeClr val="tx1"/>
              </a:solidFill>
              <a:effectLst/>
              <a:latin typeface="+mn-lt"/>
              <a:ea typeface="ＭＳ Ｐゴシック" charset="0"/>
              <a:cs typeface="+mn-cs"/>
            </a:endParaRPr>
          </a:p>
          <a:p>
            <a:pPr marL="171450" lvl="0" indent="-171450">
              <a:buFont typeface="Wingdings" panose="05000000000000000000" pitchFamily="2" charset="2"/>
              <a:buChar char="Ø"/>
            </a:pPr>
            <a:r>
              <a:rPr lang="en-US" sz="1200" kern="1200" dirty="0">
                <a:solidFill>
                  <a:schemeClr val="tx1"/>
                </a:solidFill>
                <a:effectLst/>
                <a:latin typeface="+mn-lt"/>
                <a:ea typeface="ＭＳ Ｐゴシック" charset="0"/>
                <a:cs typeface="+mn-cs"/>
              </a:rPr>
              <a:t>How closely are indicators tied to the specific learning goals set out for the program? Are additional measures needed?</a:t>
            </a:r>
            <a:endParaRPr lang="en-US" sz="1100" kern="1200" dirty="0">
              <a:solidFill>
                <a:schemeClr val="tx1"/>
              </a:solidFill>
              <a:effectLst/>
              <a:latin typeface="+mn-lt"/>
              <a:ea typeface="ＭＳ Ｐゴシック" charset="0"/>
              <a:cs typeface="+mn-cs"/>
            </a:endParaRPr>
          </a:p>
          <a:p>
            <a:pPr marL="171450" lvl="0" indent="-171450">
              <a:buFont typeface="Wingdings" panose="05000000000000000000" pitchFamily="2" charset="2"/>
              <a:buChar char="Ø"/>
            </a:pPr>
            <a:endParaRPr lang="en-US" sz="1100" kern="1200" dirty="0">
              <a:solidFill>
                <a:schemeClr val="tx1"/>
              </a:solidFill>
              <a:effectLst/>
              <a:latin typeface="+mn-lt"/>
              <a:ea typeface="ＭＳ Ｐゴシック" charset="0"/>
              <a:cs typeface="+mn-cs"/>
            </a:endParaRPr>
          </a:p>
          <a:p>
            <a:pPr marL="171450" lvl="0" indent="-171450">
              <a:buFont typeface="Wingdings" panose="05000000000000000000" pitchFamily="2" charset="2"/>
              <a:buChar char="Ø"/>
            </a:pPr>
            <a:r>
              <a:rPr lang="en-US" sz="1200" kern="1200" dirty="0">
                <a:solidFill>
                  <a:schemeClr val="tx1"/>
                </a:solidFill>
                <a:effectLst/>
                <a:latin typeface="+mn-lt"/>
                <a:ea typeface="ＭＳ Ｐゴシック" charset="0"/>
                <a:cs typeface="+mn-cs"/>
              </a:rPr>
              <a:t>How will evaluation findings be used as part of planning for the next program year?</a:t>
            </a:r>
            <a:endParaRPr lang="en-US" sz="1100" kern="1200" dirty="0">
              <a:solidFill>
                <a:schemeClr val="tx1"/>
              </a:solidFill>
              <a:effectLst/>
              <a:latin typeface="+mn-lt"/>
              <a:ea typeface="ＭＳ Ｐゴシック" charset="0"/>
              <a:cs typeface="+mn-cs"/>
            </a:endParaRPr>
          </a:p>
          <a:p>
            <a:endParaRPr lang="en-US" dirty="0"/>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22</a:t>
            </a:fld>
            <a:endParaRPr lang="en-US" dirty="0"/>
          </a:p>
        </p:txBody>
      </p:sp>
    </p:spTree>
    <p:extLst>
      <p:ext uri="{BB962C8B-B14F-4D97-AF65-F5344CB8AC3E}">
        <p14:creationId xmlns:p14="http://schemas.microsoft.com/office/powerpoint/2010/main" val="35121234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ＭＳ Ｐゴシック" charset="0"/>
                <a:cs typeface="ＭＳ Ｐゴシック" charset="0"/>
              </a:rPr>
              <a:t>Review resources for board members to learn more and explore the issue further. CSBA has published multiple resources related to the development of summer learning programs in California. You can visit the CSBA summer learning page to find lesson plans and materials for this study session and two other board study sessions related to summer learning. CSBA also has materials to help board members plan for and implement summer programs, including a </a:t>
            </a:r>
            <a:r>
              <a:rPr lang="en-US" sz="1200" i="1" u="sng" kern="1200" dirty="0">
                <a:solidFill>
                  <a:schemeClr val="tx1"/>
                </a:solidFill>
                <a:effectLst/>
                <a:latin typeface="+mn-lt"/>
                <a:ea typeface="ＭＳ Ｐゴシック" charset="0"/>
                <a:cs typeface="ＭＳ Ｐゴシック" charset="0"/>
                <a:hlinkClick r:id="rId3"/>
              </a:rPr>
              <a:t>Planning Guide</a:t>
            </a:r>
            <a:r>
              <a:rPr lang="en-US" sz="1200" kern="1200" dirty="0">
                <a:solidFill>
                  <a:schemeClr val="tx1"/>
                </a:solidFill>
                <a:effectLst/>
                <a:latin typeface="+mn-lt"/>
                <a:ea typeface="ＭＳ Ｐゴシック" charset="0"/>
                <a:cs typeface="ＭＳ Ｐゴシック" charset="0"/>
              </a:rPr>
              <a:t> and a </a:t>
            </a:r>
            <a:r>
              <a:rPr lang="en-US" sz="1200" i="1" u="sng" kern="1200" dirty="0">
                <a:solidFill>
                  <a:schemeClr val="tx1"/>
                </a:solidFill>
                <a:effectLst/>
                <a:latin typeface="+mn-lt"/>
                <a:ea typeface="ＭＳ Ｐゴシック" charset="0"/>
                <a:cs typeface="ＭＳ Ｐゴシック" charset="0"/>
                <a:hlinkClick r:id="rId4"/>
              </a:rPr>
              <a:t>Guide to Regional Partners and Resources</a:t>
            </a:r>
            <a:r>
              <a:rPr lang="en-US" sz="1200" kern="1200" dirty="0">
                <a:solidFill>
                  <a:schemeClr val="tx1"/>
                </a:solidFill>
                <a:effectLst/>
                <a:latin typeface="+mn-lt"/>
                <a:ea typeface="ＭＳ Ｐゴシック" charset="0"/>
                <a:cs typeface="ＭＳ Ｐゴシック" charset="0"/>
              </a:rPr>
              <a:t>, all available at </a:t>
            </a:r>
            <a:r>
              <a:rPr lang="en-US" sz="1200" u="sng" kern="1200" dirty="0">
                <a:solidFill>
                  <a:schemeClr val="tx1"/>
                </a:solidFill>
                <a:effectLst/>
                <a:latin typeface="+mn-lt"/>
                <a:ea typeface="ＭＳ Ｐゴシック" charset="0"/>
                <a:cs typeface="ＭＳ Ｐゴシック" charset="0"/>
                <a:hlinkClick r:id="rId5"/>
              </a:rPr>
              <a:t>www.csba.org/summerlearning</a:t>
            </a:r>
            <a:r>
              <a:rPr lang="en-US" sz="1200" kern="1200" dirty="0">
                <a:solidFill>
                  <a:schemeClr val="tx1"/>
                </a:solidFill>
                <a:effectLst/>
                <a:latin typeface="+mn-lt"/>
                <a:ea typeface="ＭＳ Ｐゴシック" charset="0"/>
                <a:cs typeface="ＭＳ Ｐゴシック" charset="0"/>
              </a:rPr>
              <a:t>.</a:t>
            </a:r>
          </a:p>
          <a:p>
            <a:r>
              <a:rPr lang="en-US" sz="1200" kern="1200" dirty="0">
                <a:solidFill>
                  <a:schemeClr val="tx1"/>
                </a:solidFill>
                <a:effectLst/>
                <a:latin typeface="+mn-lt"/>
                <a:ea typeface="ＭＳ Ｐゴシック" charset="0"/>
                <a:cs typeface="ＭＳ Ｐゴシック" charset="0"/>
              </a:rPr>
              <a:t> </a:t>
            </a:r>
          </a:p>
          <a:p>
            <a:endParaRPr lang="en-US" dirty="0"/>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23</a:t>
            </a:fld>
            <a:endParaRPr lang="en-US" dirty="0"/>
          </a:p>
        </p:txBody>
      </p:sp>
    </p:spTree>
    <p:extLst>
      <p:ext uri="{BB962C8B-B14F-4D97-AF65-F5344CB8AC3E}">
        <p14:creationId xmlns:p14="http://schemas.microsoft.com/office/powerpoint/2010/main" val="3969052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Read the quote or have a participant read. This quote is meant to express optimism about what is possible with thoughtful planning and will help set a positive tone for the session. The superintendent offering the quote captures the key to the HOW question: look beyond the obvious sources of funds and ways of thinking about delivering a program.</a:t>
            </a:r>
            <a:endParaRPr lang="en-US" dirty="0"/>
          </a:p>
        </p:txBody>
      </p:sp>
      <p:sp>
        <p:nvSpPr>
          <p:cNvPr id="4" name="Slide Number Placeholder 3"/>
          <p:cNvSpPr>
            <a:spLocks noGrp="1"/>
          </p:cNvSpPr>
          <p:nvPr>
            <p:ph type="sldNum" sz="quarter" idx="10"/>
          </p:nvPr>
        </p:nvSpPr>
        <p:spPr/>
        <p:txBody>
          <a:bodyPr/>
          <a:lstStyle/>
          <a:p>
            <a:fld id="{7B7A20E6-C347-4894-9935-9AB35FA20118}" type="slidenum">
              <a:rPr lang="en-US" smtClean="0"/>
              <a:t>3</a:t>
            </a:fld>
            <a:endParaRPr lang="en-US" dirty="0"/>
          </a:p>
        </p:txBody>
      </p:sp>
    </p:spTree>
    <p:extLst>
      <p:ext uri="{BB962C8B-B14F-4D97-AF65-F5344CB8AC3E}">
        <p14:creationId xmlns:p14="http://schemas.microsoft.com/office/powerpoint/2010/main" val="434657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Affordability is always a function of what revenues you have and how much a program costs. Finding the funds to pay for the summer programs you want is definitely a challenge, but districts throughout California have found ways to make it possible. If completed, the </a:t>
            </a:r>
            <a:r>
              <a:rPr lang="en-US" sz="1200" i="1" u="sng" kern="1200" dirty="0">
                <a:solidFill>
                  <a:schemeClr val="tx1"/>
                </a:solidFill>
                <a:effectLst/>
                <a:latin typeface="+mn-lt"/>
                <a:ea typeface="ＭＳ Ｐゴシック" charset="0"/>
                <a:cs typeface="ＭＳ Ｐゴシック" charset="0"/>
                <a:hlinkClick r:id="rId3"/>
              </a:rPr>
              <a:t>District Needs Assessment for Summer Learning</a:t>
            </a:r>
            <a:r>
              <a:rPr lang="en-US" sz="1200" i="1" u="sng" kern="1200" dirty="0">
                <a:solidFill>
                  <a:schemeClr val="tx1"/>
                </a:solidFill>
                <a:effectLst/>
                <a:latin typeface="+mn-lt"/>
                <a:ea typeface="ＭＳ Ｐゴシック" charset="0"/>
                <a:cs typeface="ＭＳ Ｐゴシック" charset="0"/>
              </a:rPr>
              <a:t> in Your District</a:t>
            </a:r>
            <a:r>
              <a:rPr lang="en-US" sz="1200" kern="1200" dirty="0">
                <a:solidFill>
                  <a:schemeClr val="tx1"/>
                </a:solidFill>
                <a:effectLst/>
                <a:latin typeface="+mn-lt"/>
                <a:ea typeface="ＭＳ Ｐゴシック" charset="0"/>
                <a:cs typeface="ＭＳ Ｐゴシック" charset="0"/>
              </a:rPr>
              <a:t> can be used to compare costs of current programs. </a:t>
            </a:r>
            <a:endParaRPr lang="en-US" dirty="0"/>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4</a:t>
            </a:fld>
            <a:endParaRPr lang="en-US" dirty="0"/>
          </a:p>
        </p:txBody>
      </p:sp>
    </p:spTree>
    <p:extLst>
      <p:ext uri="{BB962C8B-B14F-4D97-AF65-F5344CB8AC3E}">
        <p14:creationId xmlns:p14="http://schemas.microsoft.com/office/powerpoint/2010/main" val="85354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Discuss the question from the slide. Knowing that summer programs are considered integral to the district’s work, rather than being an add on that can be cut when times are tight, makes a big difference. With LCFF and local flexibility, deciding whether or not to provide summer programs, and what those programs look like, is a local decision that needs to be based on the needs of your students and the goals of your district.</a:t>
            </a:r>
            <a:endParaRPr lang="en-US" dirty="0"/>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5</a:t>
            </a:fld>
            <a:endParaRPr lang="en-US" dirty="0"/>
          </a:p>
        </p:txBody>
      </p:sp>
    </p:spTree>
    <p:extLst>
      <p:ext uri="{BB962C8B-B14F-4D97-AF65-F5344CB8AC3E}">
        <p14:creationId xmlns:p14="http://schemas.microsoft.com/office/powerpoint/2010/main" val="1853577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ＭＳ Ｐゴシック" charset="0"/>
                <a:cs typeface="ＭＳ Ｐゴシック" charset="0"/>
              </a:rPr>
              <a:t>Emphasize the relationship between summer programs and district goals. District revenues from various sources can be used to support a summer program if that program furthers specific district goals, including:</a:t>
            </a:r>
          </a:p>
          <a:p>
            <a:pPr lvl="0"/>
            <a:endParaRPr lang="en-US" sz="1200" kern="1200" dirty="0">
              <a:solidFill>
                <a:schemeClr val="tx1"/>
              </a:solidFill>
              <a:effectLst/>
              <a:latin typeface="+mn-lt"/>
              <a:ea typeface="ＭＳ Ｐゴシック" charset="0"/>
              <a:cs typeface="ＭＳ Ｐゴシック" charset="0"/>
            </a:endParaRPr>
          </a:p>
          <a:p>
            <a:pPr marL="171450" lvl="0" indent="-171450">
              <a:buFont typeface="Wingdings" panose="05000000000000000000" pitchFamily="2" charset="2"/>
              <a:buChar char="Ø"/>
            </a:pPr>
            <a:r>
              <a:rPr lang="en-US" sz="1200" kern="1200" dirty="0">
                <a:solidFill>
                  <a:schemeClr val="tx1"/>
                </a:solidFill>
                <a:effectLst/>
                <a:latin typeface="+mn-lt"/>
                <a:ea typeface="ＭＳ Ｐゴシック" charset="0"/>
                <a:cs typeface="+mn-cs"/>
              </a:rPr>
              <a:t>Providing extra support for specific student groups, such as English learners;</a:t>
            </a:r>
          </a:p>
          <a:p>
            <a:pPr marL="171450" lvl="0" indent="-171450">
              <a:buFont typeface="Wingdings" panose="05000000000000000000" pitchFamily="2" charset="2"/>
              <a:buChar char="Ø"/>
            </a:pPr>
            <a:r>
              <a:rPr lang="en-US" sz="1200" kern="1200" dirty="0">
                <a:solidFill>
                  <a:schemeClr val="tx1"/>
                </a:solidFill>
                <a:effectLst/>
                <a:latin typeface="+mn-lt"/>
                <a:ea typeface="ＭＳ Ｐゴシック" charset="0"/>
                <a:cs typeface="+mn-cs"/>
              </a:rPr>
              <a:t>Strengthening the school year program by providing professional development for teachers, opportunities for staff to develop and use STEM curriculum, and others; and</a:t>
            </a:r>
            <a:endParaRPr lang="en-US" sz="1100" kern="1200" dirty="0">
              <a:solidFill>
                <a:schemeClr val="tx1"/>
              </a:solidFill>
              <a:effectLst/>
              <a:latin typeface="+mn-lt"/>
              <a:ea typeface="ＭＳ Ｐゴシック" charset="0"/>
              <a:cs typeface="+mn-cs"/>
            </a:endParaRPr>
          </a:p>
          <a:p>
            <a:pPr marL="171450" lvl="0" indent="-171450">
              <a:buFont typeface="Wingdings" panose="05000000000000000000" pitchFamily="2" charset="2"/>
              <a:buChar char="Ø"/>
            </a:pPr>
            <a:r>
              <a:rPr lang="en-US" sz="1200" kern="1200" dirty="0">
                <a:solidFill>
                  <a:schemeClr val="tx1"/>
                </a:solidFill>
                <a:effectLst/>
                <a:latin typeface="+mn-lt"/>
                <a:ea typeface="ＭＳ Ｐゴシック" charset="0"/>
                <a:cs typeface="+mn-cs"/>
              </a:rPr>
              <a:t>Developing new community partnerships that can support both the summer programs and other programs during the school year. These partnerships can bring outside resources and expertise to the district.</a:t>
            </a:r>
            <a:endParaRPr lang="en-US" sz="1100" kern="1200" dirty="0">
              <a:solidFill>
                <a:schemeClr val="tx1"/>
              </a:solidFill>
              <a:effectLst/>
              <a:latin typeface="+mn-lt"/>
              <a:ea typeface="ＭＳ Ｐゴシック" charset="0"/>
              <a:cs typeface="+mn-cs"/>
            </a:endParaRPr>
          </a:p>
          <a:p>
            <a:endParaRPr lang="en-US" dirty="0"/>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6</a:t>
            </a:fld>
            <a:endParaRPr lang="en-US" dirty="0"/>
          </a:p>
        </p:txBody>
      </p:sp>
    </p:spTree>
    <p:extLst>
      <p:ext uri="{BB962C8B-B14F-4D97-AF65-F5344CB8AC3E}">
        <p14:creationId xmlns:p14="http://schemas.microsoft.com/office/powerpoint/2010/main" val="3231004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ＭＳ Ｐゴシック" charset="0"/>
                <a:cs typeface="ＭＳ Ｐゴシック" charset="0"/>
              </a:rPr>
              <a:t>Use the </a:t>
            </a:r>
            <a:r>
              <a:rPr lang="en-US" sz="1200" i="1" u="sng" kern="1200" dirty="0">
                <a:solidFill>
                  <a:schemeClr val="tx1"/>
                </a:solidFill>
                <a:effectLst/>
                <a:latin typeface="+mn-lt"/>
                <a:ea typeface="ＭＳ Ｐゴシック" charset="0"/>
                <a:cs typeface="ＭＳ Ｐゴシック" charset="0"/>
              </a:rPr>
              <a:t>Case Studies: Funding Summer Programs</a:t>
            </a:r>
            <a:r>
              <a:rPr lang="en-US" sz="1200" i="1" kern="1200" dirty="0">
                <a:solidFill>
                  <a:schemeClr val="tx1"/>
                </a:solidFill>
                <a:effectLst/>
                <a:latin typeface="+mn-lt"/>
                <a:ea typeface="ＭＳ Ｐゴシック" charset="0"/>
                <a:cs typeface="ＭＳ Ｐゴシック" charset="0"/>
              </a:rPr>
              <a:t> </a:t>
            </a:r>
            <a:r>
              <a:rPr lang="en-US" sz="1200" kern="1200" dirty="0">
                <a:solidFill>
                  <a:schemeClr val="tx1"/>
                </a:solidFill>
                <a:effectLst/>
                <a:latin typeface="+mn-lt"/>
                <a:ea typeface="ＭＳ Ｐゴシック" charset="0"/>
                <a:cs typeface="ＭＳ Ｐゴシック" charset="0"/>
              </a:rPr>
              <a:t>document and the slide to discuss the district funding sources. The conversation could include the following questions:</a:t>
            </a:r>
          </a:p>
          <a:p>
            <a:pPr lvl="0"/>
            <a:endParaRPr lang="en-US" sz="1100" kern="1200" dirty="0">
              <a:solidFill>
                <a:schemeClr val="tx1"/>
              </a:solidFill>
              <a:effectLst/>
              <a:latin typeface="+mn-lt"/>
              <a:ea typeface="ＭＳ Ｐゴシック" charset="0"/>
              <a:cs typeface="ＭＳ Ｐゴシック" charset="0"/>
            </a:endParaRPr>
          </a:p>
          <a:p>
            <a:pPr marL="171450" lvl="0" indent="-171450">
              <a:buFont typeface="Wingdings" panose="05000000000000000000" pitchFamily="2" charset="2"/>
              <a:buChar char="Ø"/>
            </a:pPr>
            <a:r>
              <a:rPr lang="en-US" sz="1200" kern="1200" dirty="0">
                <a:solidFill>
                  <a:schemeClr val="tx1"/>
                </a:solidFill>
                <a:effectLst/>
                <a:latin typeface="+mn-lt"/>
                <a:ea typeface="ＭＳ Ｐゴシック" charset="0"/>
                <a:cs typeface="+mn-cs"/>
              </a:rPr>
              <a:t>Which of these are potential sources?  </a:t>
            </a:r>
            <a:endParaRPr lang="en-US" sz="1100" kern="1200" dirty="0">
              <a:solidFill>
                <a:schemeClr val="tx1"/>
              </a:solidFill>
              <a:effectLst/>
              <a:latin typeface="+mn-lt"/>
              <a:ea typeface="ＭＳ Ｐゴシック" charset="0"/>
              <a:cs typeface="+mn-cs"/>
            </a:endParaRPr>
          </a:p>
          <a:p>
            <a:pPr marL="171450" lvl="0" indent="-171450">
              <a:buFont typeface="Wingdings" panose="05000000000000000000" pitchFamily="2" charset="2"/>
              <a:buChar char="Ø"/>
            </a:pPr>
            <a:r>
              <a:rPr lang="en-US" sz="1200" kern="1200" dirty="0">
                <a:solidFill>
                  <a:schemeClr val="tx1"/>
                </a:solidFill>
                <a:effectLst/>
                <a:latin typeface="+mn-lt"/>
                <a:ea typeface="ＭＳ Ｐゴシック" charset="0"/>
                <a:cs typeface="+mn-cs"/>
              </a:rPr>
              <a:t>Why or why not?  </a:t>
            </a:r>
            <a:endParaRPr lang="en-US" sz="1100" kern="1200" dirty="0">
              <a:solidFill>
                <a:schemeClr val="tx1"/>
              </a:solidFill>
              <a:effectLst/>
              <a:latin typeface="+mn-lt"/>
              <a:ea typeface="ＭＳ Ｐゴシック" charset="0"/>
              <a:cs typeface="+mn-cs"/>
            </a:endParaRPr>
          </a:p>
          <a:p>
            <a:pPr marL="171450" lvl="0" indent="-171450">
              <a:buFont typeface="Wingdings" panose="05000000000000000000" pitchFamily="2" charset="2"/>
              <a:buChar char="Ø"/>
            </a:pPr>
            <a:r>
              <a:rPr lang="en-US" sz="1200" kern="1200" dirty="0">
                <a:solidFill>
                  <a:schemeClr val="tx1"/>
                </a:solidFill>
                <a:effectLst/>
                <a:latin typeface="+mn-lt"/>
                <a:ea typeface="ＭＳ Ｐゴシック" charset="0"/>
                <a:cs typeface="+mn-cs"/>
              </a:rPr>
              <a:t>Are there other district sources to consider? </a:t>
            </a:r>
          </a:p>
          <a:p>
            <a:pPr marL="171450" lvl="0" indent="-171450">
              <a:buFont typeface="Wingdings" panose="05000000000000000000" pitchFamily="2" charset="2"/>
              <a:buChar char="Ø"/>
            </a:pPr>
            <a:endParaRPr lang="en-US" sz="1100" kern="1200" dirty="0">
              <a:solidFill>
                <a:schemeClr val="tx1"/>
              </a:solidFill>
              <a:effectLst/>
              <a:latin typeface="+mn-lt"/>
              <a:ea typeface="ＭＳ Ｐゴシック" charset="0"/>
              <a:cs typeface="+mn-cs"/>
            </a:endParaRPr>
          </a:p>
          <a:p>
            <a:r>
              <a:rPr lang="en-US" sz="1200" kern="1200" dirty="0">
                <a:solidFill>
                  <a:schemeClr val="tx1"/>
                </a:solidFill>
                <a:effectLst/>
                <a:latin typeface="+mn-lt"/>
                <a:ea typeface="ＭＳ Ｐゴシック" charset="0"/>
                <a:cs typeface="ＭＳ Ｐゴシック" charset="0"/>
              </a:rPr>
              <a:t>The district sources and notes for each could be written down on chart paper for future reference.</a:t>
            </a:r>
            <a:endParaRPr lang="en-US" sz="1100" kern="1200" dirty="0">
              <a:solidFill>
                <a:schemeClr val="tx1"/>
              </a:solidFill>
              <a:effectLst/>
              <a:latin typeface="+mn-lt"/>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7</a:t>
            </a:fld>
            <a:endParaRPr lang="en-US" dirty="0"/>
          </a:p>
        </p:txBody>
      </p:sp>
    </p:spTree>
    <p:extLst>
      <p:ext uri="{BB962C8B-B14F-4D97-AF65-F5344CB8AC3E}">
        <p14:creationId xmlns:p14="http://schemas.microsoft.com/office/powerpoint/2010/main" val="3298620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Funding from outside district sources is also possible. Based on the examples in the </a:t>
            </a:r>
            <a:r>
              <a:rPr lang="en-US" sz="1200" i="1" u="sng" kern="1200" dirty="0">
                <a:solidFill>
                  <a:schemeClr val="tx1"/>
                </a:solidFill>
                <a:effectLst/>
                <a:latin typeface="+mn-lt"/>
                <a:ea typeface="ＭＳ Ｐゴシック" charset="0"/>
                <a:cs typeface="ＭＳ Ｐゴシック" charset="0"/>
              </a:rPr>
              <a:t>Case Studies: Funding Summer Programs</a:t>
            </a:r>
            <a:r>
              <a:rPr lang="en-US" sz="1200" i="1" kern="1200" dirty="0">
                <a:solidFill>
                  <a:schemeClr val="tx1"/>
                </a:solidFill>
                <a:effectLst/>
                <a:latin typeface="+mn-lt"/>
                <a:ea typeface="ＭＳ Ｐゴシック" charset="0"/>
                <a:cs typeface="ＭＳ Ｐゴシック" charset="0"/>
              </a:rPr>
              <a:t> </a:t>
            </a:r>
            <a:r>
              <a:rPr lang="en-US" sz="1200" kern="1200" dirty="0">
                <a:solidFill>
                  <a:schemeClr val="tx1"/>
                </a:solidFill>
                <a:effectLst/>
                <a:latin typeface="+mn-lt"/>
                <a:ea typeface="ＭＳ Ｐゴシック" charset="0"/>
                <a:cs typeface="ＭＳ Ｐゴシック" charset="0"/>
              </a:rPr>
              <a:t>document and what the board knows about the community, discuss the questions on the slide and capture reactions on chart paper.</a:t>
            </a:r>
            <a:endParaRPr lang="en-US" dirty="0"/>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8</a:t>
            </a:fld>
            <a:endParaRPr lang="en-US" dirty="0"/>
          </a:p>
        </p:txBody>
      </p:sp>
    </p:spTree>
    <p:extLst>
      <p:ext uri="{BB962C8B-B14F-4D97-AF65-F5344CB8AC3E}">
        <p14:creationId xmlns:p14="http://schemas.microsoft.com/office/powerpoint/2010/main" val="1906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ＭＳ Ｐゴシック" charset="0"/>
                <a:cs typeface="ＭＳ Ｐゴシック" charset="0"/>
              </a:rPr>
              <a:t>A discussion about acceptable trade-offs is also important when an initial program budget is not affordable. For each of the questions on the slide, elicit ideas and use chart paper to capture key points. The following additional prompts could be used for each question:</a:t>
            </a:r>
          </a:p>
          <a:p>
            <a:pPr lvl="0"/>
            <a:endParaRPr lang="en-US" sz="1100" kern="1200" dirty="0">
              <a:solidFill>
                <a:schemeClr val="tx1"/>
              </a:solidFill>
              <a:effectLst/>
              <a:latin typeface="+mn-lt"/>
              <a:ea typeface="ＭＳ Ｐゴシック" charset="0"/>
              <a:cs typeface="ＭＳ Ｐゴシック" charset="0"/>
            </a:endParaRPr>
          </a:p>
          <a:p>
            <a:pPr marL="171450" lvl="0" indent="-171450">
              <a:buFont typeface="Wingdings" panose="05000000000000000000" pitchFamily="2" charset="2"/>
              <a:buChar char="Ø"/>
            </a:pPr>
            <a:r>
              <a:rPr lang="en-US" sz="1200" kern="1200" dirty="0">
                <a:solidFill>
                  <a:schemeClr val="tx1"/>
                </a:solidFill>
                <a:effectLst/>
                <a:latin typeface="+mn-lt"/>
                <a:ea typeface="ＭＳ Ｐゴシック" charset="0"/>
                <a:cs typeface="+mn-cs"/>
              </a:rPr>
              <a:t>What changes in the program could be made? Considerations include reducing the number of students, sites, or days. </a:t>
            </a:r>
            <a:endParaRPr lang="en-US" sz="1100" kern="1200" dirty="0">
              <a:solidFill>
                <a:schemeClr val="tx1"/>
              </a:solidFill>
              <a:effectLst/>
              <a:latin typeface="+mn-lt"/>
              <a:ea typeface="ＭＳ Ｐゴシック" charset="0"/>
              <a:cs typeface="+mn-cs"/>
            </a:endParaRPr>
          </a:p>
          <a:p>
            <a:pPr marL="171450" lvl="0" indent="-171450">
              <a:buFont typeface="Wingdings" panose="05000000000000000000" pitchFamily="2" charset="2"/>
              <a:buChar char="Ø"/>
            </a:pPr>
            <a:r>
              <a:rPr lang="en-US" sz="1200" kern="1200" dirty="0">
                <a:solidFill>
                  <a:schemeClr val="tx1"/>
                </a:solidFill>
                <a:effectLst/>
                <a:latin typeface="+mn-lt"/>
                <a:ea typeface="ＭＳ Ｐゴシック" charset="0"/>
                <a:cs typeface="+mn-cs"/>
              </a:rPr>
              <a:t>What economies of scale are possible that might help reduce costs? Options can include consolidating sites, sharing transportation costs, working with another district to provide professional development, and others. </a:t>
            </a:r>
            <a:endParaRPr lang="en-US" sz="1100" kern="1200" dirty="0">
              <a:solidFill>
                <a:schemeClr val="tx1"/>
              </a:solidFill>
              <a:effectLst/>
              <a:latin typeface="+mn-lt"/>
              <a:ea typeface="ＭＳ Ｐゴシック" charset="0"/>
              <a:cs typeface="+mn-cs"/>
            </a:endParaRPr>
          </a:p>
          <a:p>
            <a:pPr marL="171450" lvl="0" indent="-171450">
              <a:buFont typeface="Wingdings" panose="05000000000000000000" pitchFamily="2" charset="2"/>
              <a:buChar char="Ø"/>
            </a:pPr>
            <a:r>
              <a:rPr lang="en-US" sz="1200" kern="1200" dirty="0">
                <a:solidFill>
                  <a:schemeClr val="tx1"/>
                </a:solidFill>
                <a:effectLst/>
                <a:latin typeface="+mn-lt"/>
                <a:ea typeface="ＭＳ Ｐゴシック" charset="0"/>
                <a:cs typeface="+mn-cs"/>
              </a:rPr>
              <a:t>What staffing options are available? This includes considering alternative staffing options that can reduce costs while still providing students with a quality educational program. </a:t>
            </a:r>
            <a:endParaRPr lang="en-US" sz="1100" kern="1200" dirty="0">
              <a:solidFill>
                <a:schemeClr val="tx1"/>
              </a:solidFill>
              <a:effectLst/>
              <a:latin typeface="+mn-lt"/>
              <a:ea typeface="ＭＳ Ｐゴシック" charset="0"/>
              <a:cs typeface="+mn-cs"/>
            </a:endParaRPr>
          </a:p>
          <a:p>
            <a:endParaRPr lang="en-US" dirty="0"/>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9</a:t>
            </a:fld>
            <a:endParaRPr lang="en-US" dirty="0"/>
          </a:p>
        </p:txBody>
      </p:sp>
    </p:spTree>
    <p:extLst>
      <p:ext uri="{BB962C8B-B14F-4D97-AF65-F5344CB8AC3E}">
        <p14:creationId xmlns:p14="http://schemas.microsoft.com/office/powerpoint/2010/main" val="28841585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971550"/>
            <a:ext cx="8228013" cy="1445419"/>
          </a:xfrm>
        </p:spPr>
        <p:txBody>
          <a:bodyPr tIns="0" bIns="0" anchor="b"/>
          <a:lstStyle>
            <a:lvl1pPr algn="ctr">
              <a:defRPr sz="5000">
                <a:solidFill>
                  <a:schemeClr val="bg1"/>
                </a:solidFill>
              </a:defRPr>
            </a:lvl1pPr>
          </a:lstStyle>
          <a:p>
            <a:r>
              <a:rPr lang="en-US"/>
              <a:t>Click to edit Master title style</a:t>
            </a:r>
            <a:endParaRPr dirty="0"/>
          </a:p>
        </p:txBody>
      </p:sp>
      <p:sp>
        <p:nvSpPr>
          <p:cNvPr id="3" name="Subtitle 2"/>
          <p:cNvSpPr>
            <a:spLocks noGrp="1"/>
          </p:cNvSpPr>
          <p:nvPr>
            <p:ph type="subTitle" idx="1"/>
          </p:nvPr>
        </p:nvSpPr>
        <p:spPr>
          <a:xfrm>
            <a:off x="457200" y="2480982"/>
            <a:ext cx="8228013" cy="800100"/>
          </a:xfrm>
        </p:spPr>
        <p:txBody>
          <a:bodyPr tIns="0" bIns="0">
            <a:normAutofit/>
          </a:bodyPr>
          <a:lstStyle>
            <a:lvl1pPr marL="0" indent="0" algn="ctr">
              <a:spcBef>
                <a:spcPts val="300"/>
              </a:spcBef>
              <a:buNone/>
              <a:defRPr sz="3200">
                <a:solidFill>
                  <a:schemeClr val="bg1"/>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Slide Number Placeholder 8"/>
          <p:cNvSpPr>
            <a:spLocks noGrp="1"/>
          </p:cNvSpPr>
          <p:nvPr>
            <p:ph type="sldNum" sz="quarter" idx="10"/>
          </p:nvPr>
        </p:nvSpPr>
        <p:spPr/>
        <p:txBody>
          <a:bodyPr/>
          <a:lstStyle>
            <a:lvl1pPr algn="r">
              <a:defRPr sz="1200" smtClean="0">
                <a:solidFill>
                  <a:srgbClr val="06557E"/>
                </a:solidFill>
                <a:latin typeface="Arial"/>
              </a:defRPr>
            </a:lvl1pPr>
          </a:lstStyle>
          <a:p>
            <a:pPr>
              <a:defRPr/>
            </a:pPr>
            <a:fld id="{8108DE81-88B8-B047-9BDA-7DE110E25C66}" type="slidenum">
              <a:rPr lang="en-US"/>
              <a:pPr>
                <a:defRPr/>
              </a:pPr>
              <a:t>‹#›</a:t>
            </a:fld>
            <a:endParaRPr lang="en-US" dirty="0"/>
          </a:p>
        </p:txBody>
      </p:sp>
      <p:sp>
        <p:nvSpPr>
          <p:cNvPr id="5" name="Date Placeholder 9"/>
          <p:cNvSpPr>
            <a:spLocks noGrp="1"/>
          </p:cNvSpPr>
          <p:nvPr>
            <p:ph type="dt" sz="half" idx="11"/>
          </p:nvPr>
        </p:nvSpPr>
        <p:spPr/>
        <p:txBody>
          <a:bodyPr/>
          <a:lstStyle>
            <a:lvl1pPr algn="r">
              <a:defRPr sz="1200" smtClean="0">
                <a:solidFill>
                  <a:srgbClr val="7DB0CC"/>
                </a:solidFill>
                <a:latin typeface="Arial"/>
              </a:defRPr>
            </a:lvl1pPr>
          </a:lstStyle>
          <a:p>
            <a:pPr>
              <a:defRPr/>
            </a:pPr>
            <a:fld id="{B8BEDA90-FA1F-DF40-A88F-796C0C0E8FC6}" type="datetime1">
              <a:rPr lang="en-US"/>
              <a:pPr>
                <a:defRPr/>
              </a:pPr>
              <a:t>7/23/2019</a:t>
            </a:fld>
            <a:endParaRPr lang="en-US" dirty="0"/>
          </a:p>
        </p:txBody>
      </p:sp>
      <p:sp>
        <p:nvSpPr>
          <p:cNvPr id="6" name="Footer Placeholder 10"/>
          <p:cNvSpPr>
            <a:spLocks noGrp="1"/>
          </p:cNvSpPr>
          <p:nvPr>
            <p:ph type="ftr" sz="quarter" idx="12"/>
          </p:nvPr>
        </p:nvSpPr>
        <p:spPr/>
        <p:txBody>
          <a:bodyPr/>
          <a:lstStyle>
            <a:lvl1pPr algn="r">
              <a:defRPr sz="1200" smtClean="0">
                <a:solidFill>
                  <a:srgbClr val="7DB0CC"/>
                </a:solidFill>
              </a:defRPr>
            </a:lvl1pPr>
          </a:lstStyle>
          <a:p>
            <a:pPr>
              <a:defRPr/>
            </a:pPr>
            <a:r>
              <a:rPr lang="en-US" dirty="0"/>
              <a:t>Governance U</a:t>
            </a:r>
          </a:p>
        </p:txBody>
      </p:sp>
    </p:spTree>
    <p:extLst>
      <p:ext uri="{BB962C8B-B14F-4D97-AF65-F5344CB8AC3E}">
        <p14:creationId xmlns:p14="http://schemas.microsoft.com/office/powerpoint/2010/main" val="375752185"/>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1"/>
            <a:ext cx="3509683" cy="1657350"/>
          </a:xfrm>
        </p:spPr>
        <p:txBody>
          <a:bodyPr anchor="b"/>
          <a:lstStyle>
            <a:lvl1pPr algn="l">
              <a:defRPr sz="4400" b="0"/>
            </a:lvl1pPr>
          </a:lstStyle>
          <a:p>
            <a:r>
              <a:rPr lang="en-US"/>
              <a:t>Click to edit Master title style</a:t>
            </a:r>
            <a:endParaRPr/>
          </a:p>
        </p:txBody>
      </p:sp>
      <p:sp>
        <p:nvSpPr>
          <p:cNvPr id="3" name="Content Placeholder 2"/>
          <p:cNvSpPr>
            <a:spLocks noGrp="1"/>
          </p:cNvSpPr>
          <p:nvPr>
            <p:ph idx="1"/>
          </p:nvPr>
        </p:nvSpPr>
        <p:spPr>
          <a:xfrm>
            <a:off x="4159752" y="281567"/>
            <a:ext cx="4527049" cy="4043663"/>
          </a:xfrm>
        </p:spPr>
        <p:txBody>
          <a:bodyPr>
            <a:normAutofit/>
          </a:bodyPr>
          <a:lstStyle>
            <a:lvl1pPr>
              <a:defRPr sz="3200"/>
            </a:lvl1pPr>
            <a:lvl2pPr>
              <a:defRPr sz="2800"/>
            </a:lvl2pPr>
            <a:lvl3pPr>
              <a:defRPr sz="2800"/>
            </a:lvl3pPr>
            <a:lvl4pPr>
              <a:defRPr sz="2800"/>
            </a:lvl4pPr>
            <a:lvl5pPr>
              <a:defRPr sz="2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457200" y="1986803"/>
            <a:ext cx="3509683" cy="2338427"/>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a:xfrm>
            <a:off x="5903913" y="4724400"/>
            <a:ext cx="2895600" cy="273844"/>
          </a:xfrm>
        </p:spPr>
        <p:txBody>
          <a:bodyPr/>
          <a:lstStyle>
            <a:lvl1pPr algn="r">
              <a:defRPr sz="1100" b="0" smtClean="0">
                <a:solidFill>
                  <a:srgbClr val="7DB0CC"/>
                </a:solidFill>
                <a:latin typeface="Arial"/>
              </a:defRPr>
            </a:lvl1pPr>
          </a:lstStyle>
          <a:p>
            <a:pPr>
              <a:defRPr/>
            </a:pPr>
            <a:r>
              <a:rPr lang="en-US" dirty="0"/>
              <a:t>Governance U</a:t>
            </a:r>
            <a:endParaRPr lang="en-US" b="1" dirty="0">
              <a:solidFill>
                <a:schemeClr val="bg1"/>
              </a:solidFill>
            </a:endParaRPr>
          </a:p>
        </p:txBody>
      </p:sp>
    </p:spTree>
    <p:extLst>
      <p:ext uri="{BB962C8B-B14F-4D97-AF65-F5344CB8AC3E}">
        <p14:creationId xmlns:p14="http://schemas.microsoft.com/office/powerpoint/2010/main" val="3058612660"/>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62332" y="285751"/>
            <a:ext cx="3924469" cy="1657350"/>
          </a:xfrm>
        </p:spPr>
        <p:txBody>
          <a:bodyPr anchor="b"/>
          <a:lstStyle>
            <a:lvl1pPr algn="l">
              <a:defRPr sz="4400" b="0">
                <a:solidFill>
                  <a:srgbClr val="06557E"/>
                </a:solidFill>
              </a:defRPr>
            </a:lvl1pPr>
          </a:lstStyle>
          <a:p>
            <a:r>
              <a:rPr lang="en-US"/>
              <a:t>Click to edit Master title style</a:t>
            </a:r>
            <a:endParaRPr dirty="0"/>
          </a:p>
        </p:txBody>
      </p:sp>
      <p:sp>
        <p:nvSpPr>
          <p:cNvPr id="4" name="Text Placeholder 3"/>
          <p:cNvSpPr>
            <a:spLocks noGrp="1"/>
          </p:cNvSpPr>
          <p:nvPr>
            <p:ph type="body" sz="half" idx="2"/>
          </p:nvPr>
        </p:nvSpPr>
        <p:spPr>
          <a:xfrm>
            <a:off x="4762332" y="1986803"/>
            <a:ext cx="3924469" cy="2629250"/>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Picture Placeholder 7"/>
          <p:cNvSpPr>
            <a:spLocks noGrp="1"/>
          </p:cNvSpPr>
          <p:nvPr>
            <p:ph type="pic" sz="quarter" idx="13"/>
          </p:nvPr>
        </p:nvSpPr>
        <p:spPr>
          <a:xfrm>
            <a:off x="382588" y="285751"/>
            <a:ext cx="4189412" cy="1641872"/>
          </a:xfrm>
        </p:spPr>
        <p:txBody>
          <a:bodyPr rtlCol="0">
            <a:normAutofit/>
          </a:bodyPr>
          <a:lstStyle/>
          <a:p>
            <a:pPr lvl="0"/>
            <a:r>
              <a:rPr lang="en-US" noProof="0" dirty="0"/>
              <a:t>Click icon to add picture</a:t>
            </a:r>
          </a:p>
        </p:txBody>
      </p:sp>
      <p:sp>
        <p:nvSpPr>
          <p:cNvPr id="11" name="Picture Placeholder 10"/>
          <p:cNvSpPr>
            <a:spLocks noGrp="1"/>
          </p:cNvSpPr>
          <p:nvPr>
            <p:ph type="pic" sz="quarter" idx="14"/>
          </p:nvPr>
        </p:nvSpPr>
        <p:spPr>
          <a:xfrm>
            <a:off x="382588" y="1987154"/>
            <a:ext cx="4189412" cy="2012156"/>
          </a:xfrm>
        </p:spPr>
        <p:txBody>
          <a:bodyPr rtlCol="0">
            <a:normAutofit/>
          </a:bodyPr>
          <a:lstStyle/>
          <a:p>
            <a:pPr lvl="0"/>
            <a:r>
              <a:rPr lang="en-US" noProof="0" dirty="0"/>
              <a:t>Click icon to add picture</a:t>
            </a:r>
          </a:p>
        </p:txBody>
      </p:sp>
      <p:sp>
        <p:nvSpPr>
          <p:cNvPr id="6" name="Slide Number Placeholder 8"/>
          <p:cNvSpPr>
            <a:spLocks noGrp="1"/>
          </p:cNvSpPr>
          <p:nvPr>
            <p:ph type="sldNum" sz="quarter" idx="15"/>
          </p:nvPr>
        </p:nvSpPr>
        <p:spPr/>
        <p:txBody>
          <a:bodyPr/>
          <a:lstStyle>
            <a:lvl1pPr algn="r">
              <a:defRPr sz="1200" smtClean="0">
                <a:solidFill>
                  <a:schemeClr val="bg1"/>
                </a:solidFill>
                <a:latin typeface="Arial"/>
              </a:defRPr>
            </a:lvl1pPr>
          </a:lstStyle>
          <a:p>
            <a:pPr>
              <a:defRPr/>
            </a:pPr>
            <a:fld id="{791C189C-E18C-4948-8D06-2D980FAE8253}" type="slidenum">
              <a:rPr lang="en-US"/>
              <a:pPr>
                <a:defRPr/>
              </a:pPr>
              <a:t>‹#›</a:t>
            </a:fld>
            <a:endParaRPr lang="en-US" dirty="0"/>
          </a:p>
        </p:txBody>
      </p:sp>
      <p:sp>
        <p:nvSpPr>
          <p:cNvPr id="7" name="Date Placeholder 9"/>
          <p:cNvSpPr>
            <a:spLocks noGrp="1"/>
          </p:cNvSpPr>
          <p:nvPr>
            <p:ph type="dt" sz="half" idx="16"/>
          </p:nvPr>
        </p:nvSpPr>
        <p:spPr/>
        <p:txBody>
          <a:bodyPr/>
          <a:lstStyle>
            <a:lvl1pPr algn="r">
              <a:defRPr sz="1200" smtClean="0">
                <a:solidFill>
                  <a:srgbClr val="7DB0CC"/>
                </a:solidFill>
                <a:latin typeface="Arial"/>
              </a:defRPr>
            </a:lvl1pPr>
          </a:lstStyle>
          <a:p>
            <a:pPr>
              <a:defRPr/>
            </a:pPr>
            <a:fld id="{800DE33C-9888-A749-92A8-6C8E9FAFB64B}" type="datetime1">
              <a:rPr lang="en-US"/>
              <a:pPr>
                <a:defRPr/>
              </a:pPr>
              <a:t>7/23/2019</a:t>
            </a:fld>
            <a:endParaRPr lang="en-US" dirty="0"/>
          </a:p>
        </p:txBody>
      </p:sp>
      <p:sp>
        <p:nvSpPr>
          <p:cNvPr id="9" name="Footer Placeholder 10"/>
          <p:cNvSpPr>
            <a:spLocks noGrp="1"/>
          </p:cNvSpPr>
          <p:nvPr>
            <p:ph type="ftr" sz="quarter" idx="17"/>
          </p:nvPr>
        </p:nvSpPr>
        <p:spPr/>
        <p:txBody>
          <a:bodyPr/>
          <a:lstStyle>
            <a:lvl1pPr algn="r">
              <a:defRPr sz="1200" smtClean="0">
                <a:solidFill>
                  <a:srgbClr val="7DB0CC"/>
                </a:solidFill>
              </a:defRPr>
            </a:lvl1pPr>
          </a:lstStyle>
          <a:p>
            <a:pPr>
              <a:defRPr/>
            </a:pPr>
            <a:r>
              <a:rPr lang="en-US" dirty="0"/>
              <a:t>Governance U</a:t>
            </a:r>
          </a:p>
        </p:txBody>
      </p:sp>
    </p:spTree>
    <p:extLst>
      <p:ext uri="{BB962C8B-B14F-4D97-AF65-F5344CB8AC3E}">
        <p14:creationId xmlns:p14="http://schemas.microsoft.com/office/powerpoint/2010/main" val="1907676495"/>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457200" y="1270921"/>
            <a:ext cx="8229600" cy="3000851"/>
          </a:xfrm>
        </p:spPr>
        <p:txBody>
          <a:bodyPr vert="eaVert"/>
          <a:lstStyle>
            <a:lvl5pPr>
              <a:defRPr/>
            </a:lvl5pPr>
            <a:lvl6pPr marL="1719072">
              <a:defRPr/>
            </a:lvl6pPr>
            <a:lvl7pPr marL="1719072">
              <a:defRPr/>
            </a:lvl7pPr>
            <a:lvl8pPr marL="1719072">
              <a:defRPr/>
            </a:lvl8pPr>
            <a:lvl9pPr marL="1719072">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Slide Number Placeholder 8"/>
          <p:cNvSpPr>
            <a:spLocks noGrp="1"/>
          </p:cNvSpPr>
          <p:nvPr>
            <p:ph type="sldNum" sz="quarter" idx="10"/>
          </p:nvPr>
        </p:nvSpPr>
        <p:spPr/>
        <p:txBody>
          <a:bodyPr/>
          <a:lstStyle>
            <a:lvl1pPr algn="r">
              <a:defRPr sz="1200" smtClean="0">
                <a:solidFill>
                  <a:schemeClr val="bg1"/>
                </a:solidFill>
                <a:latin typeface="Arial"/>
              </a:defRPr>
            </a:lvl1pPr>
          </a:lstStyle>
          <a:p>
            <a:pPr>
              <a:defRPr/>
            </a:pPr>
            <a:fld id="{2E27C034-C9E1-A848-8489-B63412200583}" type="slidenum">
              <a:rPr lang="en-US"/>
              <a:pPr>
                <a:defRPr/>
              </a:pPr>
              <a:t>‹#›</a:t>
            </a:fld>
            <a:endParaRPr lang="en-US" dirty="0"/>
          </a:p>
        </p:txBody>
      </p:sp>
      <p:sp>
        <p:nvSpPr>
          <p:cNvPr id="5" name="Date Placeholder 9"/>
          <p:cNvSpPr>
            <a:spLocks noGrp="1"/>
          </p:cNvSpPr>
          <p:nvPr>
            <p:ph type="dt" sz="half" idx="11"/>
          </p:nvPr>
        </p:nvSpPr>
        <p:spPr/>
        <p:txBody>
          <a:bodyPr/>
          <a:lstStyle>
            <a:lvl1pPr algn="r">
              <a:defRPr sz="1200" smtClean="0">
                <a:solidFill>
                  <a:srgbClr val="7DB0CC"/>
                </a:solidFill>
                <a:latin typeface="Arial"/>
              </a:defRPr>
            </a:lvl1pPr>
          </a:lstStyle>
          <a:p>
            <a:pPr>
              <a:defRPr/>
            </a:pPr>
            <a:fld id="{B8938FDB-9C2F-5449-9CDB-32EB95FB9A03}" type="datetime1">
              <a:rPr lang="en-US"/>
              <a:pPr>
                <a:defRPr/>
              </a:pPr>
              <a:t>7/23/2019</a:t>
            </a:fld>
            <a:endParaRPr lang="en-US" dirty="0"/>
          </a:p>
        </p:txBody>
      </p:sp>
      <p:sp>
        <p:nvSpPr>
          <p:cNvPr id="6" name="Footer Placeholder 10"/>
          <p:cNvSpPr>
            <a:spLocks noGrp="1"/>
          </p:cNvSpPr>
          <p:nvPr>
            <p:ph type="ftr" sz="quarter" idx="12"/>
          </p:nvPr>
        </p:nvSpPr>
        <p:spPr/>
        <p:txBody>
          <a:bodyPr/>
          <a:lstStyle>
            <a:lvl1pPr algn="r">
              <a:defRPr sz="1200" smtClean="0">
                <a:solidFill>
                  <a:srgbClr val="7DB0CC"/>
                </a:solidFill>
              </a:defRPr>
            </a:lvl1pPr>
          </a:lstStyle>
          <a:p>
            <a:pPr>
              <a:defRPr/>
            </a:pPr>
            <a:r>
              <a:rPr lang="en-US" dirty="0"/>
              <a:t>Governance U</a:t>
            </a:r>
          </a:p>
        </p:txBody>
      </p:sp>
    </p:spTree>
    <p:extLst>
      <p:ext uri="{BB962C8B-B14F-4D97-AF65-F5344CB8AC3E}">
        <p14:creationId xmlns:p14="http://schemas.microsoft.com/office/powerpoint/2010/main" val="1278824880"/>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Slide Number Placeholder 8"/>
          <p:cNvSpPr>
            <a:spLocks noGrp="1"/>
          </p:cNvSpPr>
          <p:nvPr>
            <p:ph type="sldNum" sz="quarter" idx="10"/>
          </p:nvPr>
        </p:nvSpPr>
        <p:spPr/>
        <p:txBody>
          <a:bodyPr/>
          <a:lstStyle>
            <a:lvl1pPr algn="r">
              <a:defRPr sz="1200" smtClean="0">
                <a:solidFill>
                  <a:schemeClr val="bg1"/>
                </a:solidFill>
                <a:latin typeface="Arial"/>
              </a:defRPr>
            </a:lvl1pPr>
          </a:lstStyle>
          <a:p>
            <a:pPr>
              <a:defRPr/>
            </a:pPr>
            <a:fld id="{AB65B17F-19AD-F64B-AD44-182E9AB2F7FF}" type="slidenum">
              <a:rPr lang="en-US"/>
              <a:pPr>
                <a:defRPr/>
              </a:pPr>
              <a:t>‹#›</a:t>
            </a:fld>
            <a:endParaRPr lang="en-US" dirty="0"/>
          </a:p>
        </p:txBody>
      </p:sp>
      <p:sp>
        <p:nvSpPr>
          <p:cNvPr id="5" name="Date Placeholder 9"/>
          <p:cNvSpPr>
            <a:spLocks noGrp="1"/>
          </p:cNvSpPr>
          <p:nvPr>
            <p:ph type="dt" sz="half" idx="11"/>
          </p:nvPr>
        </p:nvSpPr>
        <p:spPr/>
        <p:txBody>
          <a:bodyPr/>
          <a:lstStyle>
            <a:lvl1pPr algn="r">
              <a:defRPr sz="1200" smtClean="0">
                <a:solidFill>
                  <a:srgbClr val="7DB0CC"/>
                </a:solidFill>
                <a:latin typeface="Arial"/>
              </a:defRPr>
            </a:lvl1pPr>
          </a:lstStyle>
          <a:p>
            <a:pPr>
              <a:defRPr/>
            </a:pPr>
            <a:fld id="{3C9F4A29-0458-9F4D-BC83-690C22400F3B}" type="datetime1">
              <a:rPr lang="en-US"/>
              <a:pPr>
                <a:defRPr/>
              </a:pPr>
              <a:t>7/23/2019</a:t>
            </a:fld>
            <a:endParaRPr lang="en-US" dirty="0"/>
          </a:p>
        </p:txBody>
      </p:sp>
      <p:sp>
        <p:nvSpPr>
          <p:cNvPr id="6" name="Footer Placeholder 10"/>
          <p:cNvSpPr>
            <a:spLocks noGrp="1"/>
          </p:cNvSpPr>
          <p:nvPr>
            <p:ph type="ftr" sz="quarter" idx="12"/>
          </p:nvPr>
        </p:nvSpPr>
        <p:spPr/>
        <p:txBody>
          <a:bodyPr/>
          <a:lstStyle>
            <a:lvl1pPr algn="r">
              <a:defRPr sz="1200" smtClean="0">
                <a:solidFill>
                  <a:srgbClr val="7DB0CC"/>
                </a:solidFill>
              </a:defRPr>
            </a:lvl1pPr>
          </a:lstStyle>
          <a:p>
            <a:pPr>
              <a:defRPr/>
            </a:pPr>
            <a:r>
              <a:rPr lang="en-US" dirty="0"/>
              <a:t>Governance U</a:t>
            </a:r>
          </a:p>
        </p:txBody>
      </p:sp>
    </p:spTree>
    <p:extLst>
      <p:ext uri="{BB962C8B-B14F-4D97-AF65-F5344CB8AC3E}">
        <p14:creationId xmlns:p14="http://schemas.microsoft.com/office/powerpoint/2010/main" val="1545605201"/>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2113" y="966265"/>
            <a:ext cx="8229600" cy="1021556"/>
          </a:xfrm>
        </p:spPr>
        <p:txBody>
          <a:bodyPr anchor="b"/>
          <a:lstStyle>
            <a:lvl1pPr algn="ctr">
              <a:defRPr sz="5000" b="0" cap="none" baseline="0">
                <a:solidFill>
                  <a:schemeClr val="bg1"/>
                </a:solidFill>
              </a:defRPr>
            </a:lvl1pPr>
          </a:lstStyle>
          <a:p>
            <a:r>
              <a:rPr lang="en-US"/>
              <a:t>Click to edit Master title style</a:t>
            </a:r>
            <a:endParaRPr dirty="0"/>
          </a:p>
        </p:txBody>
      </p:sp>
      <p:sp>
        <p:nvSpPr>
          <p:cNvPr id="3" name="Text Placeholder 2"/>
          <p:cNvSpPr>
            <a:spLocks noGrp="1"/>
          </p:cNvSpPr>
          <p:nvPr>
            <p:ph type="body" idx="1"/>
          </p:nvPr>
        </p:nvSpPr>
        <p:spPr>
          <a:xfrm>
            <a:off x="392113" y="2144701"/>
            <a:ext cx="8229600" cy="1125140"/>
          </a:xfrm>
        </p:spPr>
        <p:txBody>
          <a:bodyPr>
            <a:normAutofit/>
          </a:bodyPr>
          <a:lstStyle>
            <a:lvl1pPr marL="0" indent="0" algn="ctr">
              <a:spcBef>
                <a:spcPts val="300"/>
              </a:spcBef>
              <a:buNone/>
              <a:defRPr sz="32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8"/>
          <p:cNvSpPr>
            <a:spLocks noGrp="1"/>
          </p:cNvSpPr>
          <p:nvPr>
            <p:ph type="sldNum" sz="quarter" idx="10"/>
          </p:nvPr>
        </p:nvSpPr>
        <p:spPr/>
        <p:txBody>
          <a:bodyPr/>
          <a:lstStyle>
            <a:lvl1pPr algn="r">
              <a:defRPr sz="1200" smtClean="0">
                <a:solidFill>
                  <a:srgbClr val="06557E"/>
                </a:solidFill>
                <a:latin typeface="Arial"/>
              </a:defRPr>
            </a:lvl1pPr>
          </a:lstStyle>
          <a:p>
            <a:pPr>
              <a:defRPr/>
            </a:pPr>
            <a:fld id="{74B551C7-2F2A-6344-B30C-B265E49249FA}" type="slidenum">
              <a:rPr lang="en-US"/>
              <a:pPr>
                <a:defRPr/>
              </a:pPr>
              <a:t>‹#›</a:t>
            </a:fld>
            <a:endParaRPr lang="en-US" dirty="0"/>
          </a:p>
        </p:txBody>
      </p:sp>
      <p:sp>
        <p:nvSpPr>
          <p:cNvPr id="5" name="Date Placeholder 9"/>
          <p:cNvSpPr>
            <a:spLocks noGrp="1"/>
          </p:cNvSpPr>
          <p:nvPr>
            <p:ph type="dt" sz="half" idx="11"/>
          </p:nvPr>
        </p:nvSpPr>
        <p:spPr/>
        <p:txBody>
          <a:bodyPr/>
          <a:lstStyle>
            <a:lvl1pPr algn="r">
              <a:defRPr sz="1200" smtClean="0">
                <a:solidFill>
                  <a:srgbClr val="7DB0CC"/>
                </a:solidFill>
                <a:latin typeface="Arial"/>
              </a:defRPr>
            </a:lvl1pPr>
          </a:lstStyle>
          <a:p>
            <a:pPr>
              <a:defRPr/>
            </a:pPr>
            <a:fld id="{55BB2862-94E7-AA40-85C6-AD8982E638C6}" type="datetime1">
              <a:rPr lang="en-US"/>
              <a:pPr>
                <a:defRPr/>
              </a:pPr>
              <a:t>7/23/2019</a:t>
            </a:fld>
            <a:endParaRPr lang="en-US" dirty="0"/>
          </a:p>
        </p:txBody>
      </p:sp>
      <p:sp>
        <p:nvSpPr>
          <p:cNvPr id="6" name="Footer Placeholder 10"/>
          <p:cNvSpPr>
            <a:spLocks noGrp="1"/>
          </p:cNvSpPr>
          <p:nvPr>
            <p:ph type="ftr" sz="quarter" idx="12"/>
          </p:nvPr>
        </p:nvSpPr>
        <p:spPr/>
        <p:txBody>
          <a:bodyPr/>
          <a:lstStyle>
            <a:lvl1pPr algn="r">
              <a:defRPr sz="1200" smtClean="0">
                <a:solidFill>
                  <a:srgbClr val="7DB0CC"/>
                </a:solidFill>
              </a:defRPr>
            </a:lvl1pPr>
          </a:lstStyle>
          <a:p>
            <a:pPr>
              <a:defRPr/>
            </a:pPr>
            <a:r>
              <a:rPr lang="en-US" dirty="0"/>
              <a:t>Governance U</a:t>
            </a:r>
          </a:p>
        </p:txBody>
      </p:sp>
    </p:spTree>
    <p:extLst>
      <p:ext uri="{BB962C8B-B14F-4D97-AF65-F5344CB8AC3E}">
        <p14:creationId xmlns:p14="http://schemas.microsoft.com/office/powerpoint/2010/main" val="2031172532"/>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57200" y="1263550"/>
            <a:ext cx="4047669" cy="3091513"/>
          </a:xfrm>
        </p:spPr>
        <p:txBody>
          <a:bodyPr/>
          <a:lstStyle>
            <a:lvl1pPr>
              <a:defRPr sz="3200"/>
            </a:lvl1pPr>
            <a:lvl2pPr>
              <a:defRPr sz="2800"/>
            </a:lvl2pPr>
            <a:lvl3pPr>
              <a:defRPr sz="2800"/>
            </a:lvl3pPr>
            <a:lvl4pPr>
              <a:defRPr sz="2800"/>
            </a:lvl4pPr>
            <a:lvl5pPr>
              <a:defRPr sz="2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647891" y="1263550"/>
            <a:ext cx="4038910" cy="3091514"/>
          </a:xfrm>
        </p:spPr>
        <p:txBody>
          <a:bodyPr/>
          <a:lstStyle>
            <a:lvl1pPr>
              <a:defRPr sz="3200"/>
            </a:lvl1pPr>
            <a:lvl2pPr>
              <a:defRPr sz="2800"/>
            </a:lvl2pPr>
            <a:lvl3pPr>
              <a:defRPr sz="2800"/>
            </a:lvl3pPr>
            <a:lvl4pPr>
              <a:defRPr sz="2800"/>
            </a:lvl4pPr>
            <a:lvl5pPr>
              <a:defRPr sz="2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0"/>
          </p:nvPr>
        </p:nvSpPr>
        <p:spPr>
          <a:xfrm>
            <a:off x="5903913" y="4724400"/>
            <a:ext cx="2895600" cy="273844"/>
          </a:xfrm>
        </p:spPr>
        <p:txBody>
          <a:bodyPr/>
          <a:lstStyle>
            <a:lvl1pPr algn="r">
              <a:defRPr sz="1100" b="0" smtClean="0">
                <a:solidFill>
                  <a:srgbClr val="7DB0CC"/>
                </a:solidFill>
                <a:latin typeface="Arial"/>
              </a:defRPr>
            </a:lvl1pPr>
          </a:lstStyle>
          <a:p>
            <a:pPr>
              <a:defRPr/>
            </a:pPr>
            <a:r>
              <a:rPr lang="en-US" dirty="0"/>
              <a:t>Governance U</a:t>
            </a:r>
            <a:endParaRPr lang="en-US" b="1" dirty="0">
              <a:solidFill>
                <a:schemeClr val="bg1"/>
              </a:solidFill>
            </a:endParaRPr>
          </a:p>
        </p:txBody>
      </p:sp>
    </p:spTree>
    <p:extLst>
      <p:ext uri="{BB962C8B-B14F-4D97-AF65-F5344CB8AC3E}">
        <p14:creationId xmlns:p14="http://schemas.microsoft.com/office/powerpoint/2010/main" val="2914685998"/>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457200" y="1244127"/>
            <a:ext cx="8229600" cy="571500"/>
          </a:xfrm>
        </p:spPr>
        <p:txBody>
          <a:bodyPr anchor="b">
            <a:noAutofit/>
          </a:bodyPr>
          <a:lstStyle>
            <a:lvl1pPr marL="0" indent="0" algn="l">
              <a:lnSpc>
                <a:spcPts val="2600"/>
              </a:lnSpc>
              <a:spcBef>
                <a:spcPts val="0"/>
              </a:spcBef>
              <a:buNone/>
              <a:defRPr sz="3200" b="1">
                <a:solidFill>
                  <a:srgbClr val="7DB0C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199" y="1891414"/>
            <a:ext cx="8229601" cy="2411522"/>
          </a:xfrm>
        </p:spPr>
        <p:txBody>
          <a:bodyPr/>
          <a:lstStyle>
            <a:lvl1pPr>
              <a:defRPr sz="3600"/>
            </a:lvl1pPr>
            <a:lvl2pPr>
              <a:defRPr sz="2800"/>
            </a:lvl2pPr>
            <a:lvl3pPr>
              <a:defRPr sz="2800"/>
            </a:lvl3pPr>
            <a:lvl4pPr>
              <a:defRPr sz="2800"/>
            </a:lvl4pPr>
            <a:lvl5pPr>
              <a:defRPr sz="2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0"/>
          </p:nvPr>
        </p:nvSpPr>
        <p:spPr>
          <a:xfrm>
            <a:off x="5903913" y="4724400"/>
            <a:ext cx="2895600" cy="273844"/>
          </a:xfrm>
        </p:spPr>
        <p:txBody>
          <a:bodyPr/>
          <a:lstStyle>
            <a:lvl1pPr algn="r">
              <a:defRPr sz="1100" b="0" smtClean="0">
                <a:solidFill>
                  <a:srgbClr val="7DB0CC"/>
                </a:solidFill>
                <a:latin typeface="Arial"/>
              </a:defRPr>
            </a:lvl1pPr>
          </a:lstStyle>
          <a:p>
            <a:pPr>
              <a:defRPr/>
            </a:pPr>
            <a:r>
              <a:rPr lang="en-US" dirty="0"/>
              <a:t>Governance U</a:t>
            </a:r>
            <a:endParaRPr lang="en-US" b="1" dirty="0">
              <a:solidFill>
                <a:schemeClr val="bg1"/>
              </a:solidFill>
            </a:endParaRPr>
          </a:p>
        </p:txBody>
      </p:sp>
    </p:spTree>
    <p:extLst>
      <p:ext uri="{BB962C8B-B14F-4D97-AF65-F5344CB8AC3E}">
        <p14:creationId xmlns:p14="http://schemas.microsoft.com/office/powerpoint/2010/main" val="724267302"/>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57200" y="1254307"/>
            <a:ext cx="8229601" cy="3007745"/>
          </a:xfrm>
        </p:spPr>
        <p:txBody>
          <a:bodyPr/>
          <a:lstStyle>
            <a:lvl1pPr>
              <a:defRPr sz="32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Slide Number Placeholder 8"/>
          <p:cNvSpPr>
            <a:spLocks noGrp="1"/>
          </p:cNvSpPr>
          <p:nvPr>
            <p:ph type="sldNum" sz="quarter" idx="10"/>
          </p:nvPr>
        </p:nvSpPr>
        <p:spPr/>
        <p:txBody>
          <a:bodyPr/>
          <a:lstStyle>
            <a:lvl1pPr algn="r">
              <a:defRPr sz="1200" smtClean="0">
                <a:solidFill>
                  <a:schemeClr val="bg1"/>
                </a:solidFill>
                <a:latin typeface="Arial"/>
              </a:defRPr>
            </a:lvl1pPr>
          </a:lstStyle>
          <a:p>
            <a:pPr>
              <a:defRPr/>
            </a:pPr>
            <a:fld id="{DB3C1ABF-4E18-AD4F-BFAF-099865C50B91}" type="slidenum">
              <a:rPr lang="en-US"/>
              <a:pPr>
                <a:defRPr/>
              </a:pPr>
              <a:t>‹#›</a:t>
            </a:fld>
            <a:endParaRPr lang="en-US" dirty="0"/>
          </a:p>
        </p:txBody>
      </p:sp>
      <p:sp>
        <p:nvSpPr>
          <p:cNvPr id="5" name="Date Placeholder 9"/>
          <p:cNvSpPr>
            <a:spLocks noGrp="1"/>
          </p:cNvSpPr>
          <p:nvPr>
            <p:ph type="dt" sz="half" idx="11"/>
          </p:nvPr>
        </p:nvSpPr>
        <p:spPr/>
        <p:txBody>
          <a:bodyPr/>
          <a:lstStyle>
            <a:lvl1pPr algn="r">
              <a:defRPr sz="1200" smtClean="0">
                <a:solidFill>
                  <a:srgbClr val="7DB0CC"/>
                </a:solidFill>
                <a:latin typeface="Arial"/>
              </a:defRPr>
            </a:lvl1pPr>
          </a:lstStyle>
          <a:p>
            <a:pPr>
              <a:defRPr/>
            </a:pPr>
            <a:fld id="{FF85BB94-2D1B-5D4C-89DE-785766D797FD}" type="datetime1">
              <a:rPr lang="en-US"/>
              <a:pPr>
                <a:defRPr/>
              </a:pPr>
              <a:t>7/23/2019</a:t>
            </a:fld>
            <a:endParaRPr lang="en-US" dirty="0"/>
          </a:p>
        </p:txBody>
      </p:sp>
      <p:sp>
        <p:nvSpPr>
          <p:cNvPr id="6" name="Footer Placeholder 10"/>
          <p:cNvSpPr>
            <a:spLocks noGrp="1"/>
          </p:cNvSpPr>
          <p:nvPr>
            <p:ph type="ftr" sz="quarter" idx="12"/>
          </p:nvPr>
        </p:nvSpPr>
        <p:spPr/>
        <p:txBody>
          <a:bodyPr/>
          <a:lstStyle>
            <a:lvl1pPr algn="r">
              <a:defRPr sz="1200" smtClean="0">
                <a:solidFill>
                  <a:srgbClr val="7DB0CC"/>
                </a:solidFill>
              </a:defRPr>
            </a:lvl1pPr>
          </a:lstStyle>
          <a:p>
            <a:pPr>
              <a:defRPr/>
            </a:pPr>
            <a:r>
              <a:rPr lang="en-US" dirty="0"/>
              <a:t>Governance U</a:t>
            </a:r>
          </a:p>
        </p:txBody>
      </p:sp>
    </p:spTree>
    <p:extLst>
      <p:ext uri="{BB962C8B-B14F-4D97-AF65-F5344CB8AC3E}">
        <p14:creationId xmlns:p14="http://schemas.microsoft.com/office/powerpoint/2010/main" val="3952320617"/>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691058" y="1330226"/>
            <a:ext cx="3995742" cy="3009582"/>
          </a:xfrm>
        </p:spPr>
        <p:txBody>
          <a:bodyPr/>
          <a:lstStyle>
            <a:lvl1pPr>
              <a:defRPr sz="3200"/>
            </a:lvl1pPr>
            <a:lvl2pPr>
              <a:defRPr sz="2800"/>
            </a:lvl2pPr>
            <a:lvl3pPr>
              <a:defRPr sz="2800"/>
            </a:lvl3pPr>
            <a:lvl4pPr>
              <a:defRPr sz="2800"/>
            </a:lvl4pPr>
            <a:lvl5pPr>
              <a:defRPr sz="2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0" name="Content Placeholder 2"/>
          <p:cNvSpPr>
            <a:spLocks noGrp="1"/>
          </p:cNvSpPr>
          <p:nvPr>
            <p:ph sz="half" idx="14"/>
          </p:nvPr>
        </p:nvSpPr>
        <p:spPr>
          <a:xfrm>
            <a:off x="457200" y="1330226"/>
            <a:ext cx="3877493" cy="3009583"/>
          </a:xfrm>
        </p:spPr>
        <p:txBody>
          <a:bodyPr/>
          <a:lstStyle>
            <a:lvl1pPr>
              <a:defRPr sz="3200"/>
            </a:lvl1pPr>
            <a:lvl2pPr>
              <a:defRPr sz="2800"/>
            </a:lvl2pPr>
            <a:lvl3pPr>
              <a:defRPr sz="2800"/>
            </a:lvl3pPr>
            <a:lvl4pPr>
              <a:defRPr sz="2800"/>
            </a:lvl4pPr>
            <a:lvl5pPr>
              <a:defRPr sz="2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Slide Number Placeholder 8"/>
          <p:cNvSpPr>
            <a:spLocks noGrp="1"/>
          </p:cNvSpPr>
          <p:nvPr>
            <p:ph type="sldNum" sz="quarter" idx="15"/>
          </p:nvPr>
        </p:nvSpPr>
        <p:spPr/>
        <p:txBody>
          <a:bodyPr/>
          <a:lstStyle>
            <a:lvl1pPr algn="r">
              <a:defRPr sz="1200" smtClean="0">
                <a:solidFill>
                  <a:schemeClr val="bg1"/>
                </a:solidFill>
                <a:latin typeface="Arial"/>
              </a:defRPr>
            </a:lvl1pPr>
          </a:lstStyle>
          <a:p>
            <a:pPr>
              <a:defRPr/>
            </a:pPr>
            <a:fld id="{83168BC7-2D47-2948-B91C-07EB81B79D25}" type="slidenum">
              <a:rPr lang="en-US"/>
              <a:pPr>
                <a:defRPr/>
              </a:pPr>
              <a:t>‹#›</a:t>
            </a:fld>
            <a:endParaRPr lang="en-US" dirty="0"/>
          </a:p>
        </p:txBody>
      </p:sp>
      <p:sp>
        <p:nvSpPr>
          <p:cNvPr id="6" name="Date Placeholder 9"/>
          <p:cNvSpPr>
            <a:spLocks noGrp="1"/>
          </p:cNvSpPr>
          <p:nvPr>
            <p:ph type="dt" sz="half" idx="16"/>
          </p:nvPr>
        </p:nvSpPr>
        <p:spPr/>
        <p:txBody>
          <a:bodyPr/>
          <a:lstStyle>
            <a:lvl1pPr algn="r">
              <a:defRPr sz="1200" smtClean="0">
                <a:solidFill>
                  <a:srgbClr val="7DB0CC"/>
                </a:solidFill>
                <a:latin typeface="Arial"/>
              </a:defRPr>
            </a:lvl1pPr>
          </a:lstStyle>
          <a:p>
            <a:pPr>
              <a:defRPr/>
            </a:pPr>
            <a:fld id="{057C5C24-45F4-A940-B420-42AFA204A7C1}" type="datetime1">
              <a:rPr lang="en-US"/>
              <a:pPr>
                <a:defRPr/>
              </a:pPr>
              <a:t>7/23/2019</a:t>
            </a:fld>
            <a:endParaRPr lang="en-US" dirty="0"/>
          </a:p>
        </p:txBody>
      </p:sp>
      <p:sp>
        <p:nvSpPr>
          <p:cNvPr id="7" name="Footer Placeholder 10"/>
          <p:cNvSpPr>
            <a:spLocks noGrp="1"/>
          </p:cNvSpPr>
          <p:nvPr>
            <p:ph type="ftr" sz="quarter" idx="17"/>
          </p:nvPr>
        </p:nvSpPr>
        <p:spPr/>
        <p:txBody>
          <a:bodyPr/>
          <a:lstStyle>
            <a:lvl1pPr algn="r">
              <a:defRPr sz="1200" smtClean="0">
                <a:solidFill>
                  <a:srgbClr val="7DB0CC"/>
                </a:solidFill>
              </a:defRPr>
            </a:lvl1pPr>
          </a:lstStyle>
          <a:p>
            <a:pPr>
              <a:defRPr/>
            </a:pPr>
            <a:r>
              <a:rPr lang="en-US" dirty="0"/>
              <a:t>Governance U</a:t>
            </a:r>
          </a:p>
        </p:txBody>
      </p:sp>
    </p:spTree>
    <p:extLst>
      <p:ext uri="{BB962C8B-B14F-4D97-AF65-F5344CB8AC3E}">
        <p14:creationId xmlns:p14="http://schemas.microsoft.com/office/powerpoint/2010/main" val="925400731"/>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Slide Number Placeholder 8"/>
          <p:cNvSpPr>
            <a:spLocks noGrp="1"/>
          </p:cNvSpPr>
          <p:nvPr>
            <p:ph type="sldNum" sz="quarter" idx="10"/>
          </p:nvPr>
        </p:nvSpPr>
        <p:spPr/>
        <p:txBody>
          <a:bodyPr/>
          <a:lstStyle>
            <a:lvl1pPr algn="r">
              <a:defRPr sz="1200" smtClean="0">
                <a:solidFill>
                  <a:schemeClr val="bg1"/>
                </a:solidFill>
                <a:latin typeface="Arial"/>
              </a:defRPr>
            </a:lvl1pPr>
          </a:lstStyle>
          <a:p>
            <a:pPr>
              <a:defRPr/>
            </a:pPr>
            <a:fld id="{8F3025DE-DA7C-C345-A271-AB9B1EDFA6B6}" type="slidenum">
              <a:rPr lang="en-US"/>
              <a:pPr>
                <a:defRPr/>
              </a:pPr>
              <a:t>‹#›</a:t>
            </a:fld>
            <a:endParaRPr lang="en-US" dirty="0"/>
          </a:p>
        </p:txBody>
      </p:sp>
      <p:sp>
        <p:nvSpPr>
          <p:cNvPr id="4" name="Date Placeholder 9"/>
          <p:cNvSpPr>
            <a:spLocks noGrp="1"/>
          </p:cNvSpPr>
          <p:nvPr>
            <p:ph type="dt" sz="half" idx="11"/>
          </p:nvPr>
        </p:nvSpPr>
        <p:spPr/>
        <p:txBody>
          <a:bodyPr/>
          <a:lstStyle>
            <a:lvl1pPr algn="r">
              <a:defRPr sz="1200" smtClean="0">
                <a:solidFill>
                  <a:srgbClr val="7DB0CC"/>
                </a:solidFill>
                <a:latin typeface="Arial"/>
              </a:defRPr>
            </a:lvl1pPr>
          </a:lstStyle>
          <a:p>
            <a:pPr>
              <a:defRPr/>
            </a:pPr>
            <a:fld id="{E92B823C-DFCE-1E4C-A349-2C6CDC962EC4}" type="datetime1">
              <a:rPr lang="en-US"/>
              <a:pPr>
                <a:defRPr/>
              </a:pPr>
              <a:t>7/23/2019</a:t>
            </a:fld>
            <a:endParaRPr lang="en-US" dirty="0"/>
          </a:p>
        </p:txBody>
      </p:sp>
      <p:sp>
        <p:nvSpPr>
          <p:cNvPr id="5" name="Footer Placeholder 10"/>
          <p:cNvSpPr>
            <a:spLocks noGrp="1"/>
          </p:cNvSpPr>
          <p:nvPr>
            <p:ph type="ftr" sz="quarter" idx="12"/>
          </p:nvPr>
        </p:nvSpPr>
        <p:spPr/>
        <p:txBody>
          <a:bodyPr/>
          <a:lstStyle>
            <a:lvl1pPr algn="r">
              <a:defRPr sz="1200" smtClean="0">
                <a:solidFill>
                  <a:srgbClr val="7DB0CC"/>
                </a:solidFill>
              </a:defRPr>
            </a:lvl1pPr>
          </a:lstStyle>
          <a:p>
            <a:pPr>
              <a:defRPr/>
            </a:pPr>
            <a:r>
              <a:rPr lang="en-US" dirty="0"/>
              <a:t>Governance U</a:t>
            </a:r>
          </a:p>
        </p:txBody>
      </p:sp>
    </p:spTree>
    <p:extLst>
      <p:ext uri="{BB962C8B-B14F-4D97-AF65-F5344CB8AC3E}">
        <p14:creationId xmlns:p14="http://schemas.microsoft.com/office/powerpoint/2010/main" val="899715349"/>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5903913" y="4724400"/>
            <a:ext cx="2895600" cy="273844"/>
          </a:xfrm>
        </p:spPr>
        <p:txBody>
          <a:bodyPr/>
          <a:lstStyle>
            <a:lvl1pPr algn="r">
              <a:defRPr sz="1100" b="0" smtClean="0">
                <a:solidFill>
                  <a:srgbClr val="7DB0CC"/>
                </a:solidFill>
                <a:latin typeface="Arial"/>
              </a:defRPr>
            </a:lvl1pPr>
          </a:lstStyle>
          <a:p>
            <a:pPr>
              <a:defRPr/>
            </a:pPr>
            <a:r>
              <a:rPr lang="en-US" dirty="0"/>
              <a:t>Governance U</a:t>
            </a:r>
            <a:endParaRPr lang="en-US" b="1" dirty="0">
              <a:solidFill>
                <a:schemeClr val="bg1"/>
              </a:solidFill>
            </a:endParaRPr>
          </a:p>
        </p:txBody>
      </p:sp>
    </p:spTree>
    <p:extLst>
      <p:ext uri="{BB962C8B-B14F-4D97-AF65-F5344CB8AC3E}">
        <p14:creationId xmlns:p14="http://schemas.microsoft.com/office/powerpoint/2010/main" val="973859639"/>
      </p:ext>
    </p:extLst>
  </p:cSld>
  <p:clrMapOvr>
    <a:overrideClrMapping bg1="lt1" tx1="dk1" bg2="lt2" tx2="dk2" accent1="accent1" accent2="accent2" accent3="accent3" accent4="accent4" accent5="accent5" accent6="accent6" hlink="hlink" folHlink="folHlink"/>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308372"/>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457200" y="1257300"/>
            <a:ext cx="8229600" cy="3036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4"/>
          </p:nvPr>
        </p:nvSpPr>
        <p:spPr>
          <a:xfrm>
            <a:off x="8255000" y="4767263"/>
            <a:ext cx="431800" cy="273844"/>
          </a:xfrm>
          <a:prstGeom prst="rect">
            <a:avLst/>
          </a:prstGeom>
        </p:spPr>
        <p:txBody>
          <a:bodyPr vert="horz" lIns="91440" tIns="45720" rIns="91440" bIns="45720" rtlCol="0" anchor="ctr"/>
          <a:lstStyle>
            <a:lvl1pPr algn="r" fontAlgn="auto">
              <a:spcBef>
                <a:spcPts val="0"/>
              </a:spcBef>
              <a:spcAft>
                <a:spcPts val="0"/>
              </a:spcAft>
              <a:defRPr sz="1200" smtClean="0">
                <a:solidFill>
                  <a:schemeClr val="bg1"/>
                </a:solidFill>
                <a:latin typeface="Arial"/>
                <a:ea typeface="+mn-ea"/>
                <a:cs typeface="+mn-cs"/>
              </a:defRPr>
            </a:lvl1pPr>
          </a:lstStyle>
          <a:p>
            <a:pPr>
              <a:defRPr/>
            </a:pPr>
            <a:fld id="{6EDFF486-5A62-E749-8CEE-B2F569EC8C6E}" type="slidenum">
              <a:rPr lang="en-US"/>
              <a:pPr>
                <a:defRPr/>
              </a:pPr>
              <a:t>‹#›</a:t>
            </a:fld>
            <a:endParaRPr lang="en-US" dirty="0"/>
          </a:p>
        </p:txBody>
      </p:sp>
      <p:sp>
        <p:nvSpPr>
          <p:cNvPr id="10" name="Date Placeholder 9"/>
          <p:cNvSpPr>
            <a:spLocks noGrp="1"/>
          </p:cNvSpPr>
          <p:nvPr>
            <p:ph type="dt" sz="half" idx="2"/>
          </p:nvPr>
        </p:nvSpPr>
        <p:spPr>
          <a:xfrm>
            <a:off x="7386639" y="4767263"/>
            <a:ext cx="803275" cy="273844"/>
          </a:xfrm>
          <a:prstGeom prst="rect">
            <a:avLst/>
          </a:prstGeom>
        </p:spPr>
        <p:txBody>
          <a:bodyPr vert="horz" lIns="91440" tIns="45720" rIns="91440" bIns="45720" rtlCol="0" anchor="ctr"/>
          <a:lstStyle>
            <a:lvl1pPr algn="r" fontAlgn="auto">
              <a:spcBef>
                <a:spcPts val="0"/>
              </a:spcBef>
              <a:spcAft>
                <a:spcPts val="0"/>
              </a:spcAft>
              <a:defRPr sz="1200" smtClean="0">
                <a:solidFill>
                  <a:srgbClr val="7DB0CC"/>
                </a:solidFill>
                <a:latin typeface="Arial"/>
                <a:ea typeface="+mn-ea"/>
                <a:cs typeface="+mn-cs"/>
              </a:defRPr>
            </a:lvl1pPr>
          </a:lstStyle>
          <a:p>
            <a:pPr>
              <a:defRPr/>
            </a:pPr>
            <a:fld id="{BF7E134E-9931-114E-AD9C-4CE1921BF79C}" type="datetime1">
              <a:rPr lang="en-US"/>
              <a:pPr>
                <a:defRPr/>
              </a:pPr>
              <a:t>7/23/2019</a:t>
            </a:fld>
            <a:endParaRPr lang="en-US" dirty="0"/>
          </a:p>
        </p:txBody>
      </p:sp>
      <p:sp>
        <p:nvSpPr>
          <p:cNvPr id="11" name="Footer Placeholder 10"/>
          <p:cNvSpPr>
            <a:spLocks noGrp="1"/>
          </p:cNvSpPr>
          <p:nvPr>
            <p:ph type="ftr" sz="quarter" idx="3"/>
          </p:nvPr>
        </p:nvSpPr>
        <p:spPr>
          <a:xfrm>
            <a:off x="3124200" y="4767263"/>
            <a:ext cx="4191000" cy="273844"/>
          </a:xfrm>
          <a:prstGeom prst="rect">
            <a:avLst/>
          </a:prstGeom>
        </p:spPr>
        <p:txBody>
          <a:bodyPr vert="horz" lIns="91440" tIns="45720" rIns="91440" bIns="45720" rtlCol="0" anchor="ctr"/>
          <a:lstStyle>
            <a:lvl1pPr algn="r" fontAlgn="auto">
              <a:spcBef>
                <a:spcPts val="0"/>
              </a:spcBef>
              <a:spcAft>
                <a:spcPts val="0"/>
              </a:spcAft>
              <a:defRPr sz="1200" smtClean="0">
                <a:solidFill>
                  <a:srgbClr val="7DB0CC"/>
                </a:solidFill>
                <a:latin typeface="+mn-lt"/>
                <a:ea typeface="+mn-ea"/>
                <a:cs typeface="+mn-cs"/>
              </a:defRPr>
            </a:lvl1pPr>
          </a:lstStyle>
          <a:p>
            <a:pPr>
              <a:defRPr/>
            </a:pPr>
            <a:r>
              <a:rPr lang="en-US" dirty="0"/>
              <a:t>Governance U</a:t>
            </a:r>
          </a:p>
        </p:txBody>
      </p:sp>
    </p:spTree>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 id="2147484063" r:id="rId12"/>
  </p:sldLayoutIdLst>
  <p:transition spd="med">
    <p:fade/>
  </p:transition>
  <p:hf hdr="0" ftr="0" dt="0"/>
  <p:txStyles>
    <p:titleStyle>
      <a:lvl1pPr algn="l" rtl="0" eaLnBrk="1" fontAlgn="base" hangingPunct="1">
        <a:spcBef>
          <a:spcPct val="0"/>
        </a:spcBef>
        <a:spcAft>
          <a:spcPct val="0"/>
        </a:spcAft>
        <a:defRPr sz="4500" kern="1200">
          <a:solidFill>
            <a:srgbClr val="06557E"/>
          </a:solidFill>
          <a:latin typeface="Arial"/>
          <a:ea typeface="ＭＳ Ｐゴシック" charset="0"/>
          <a:cs typeface="ＭＳ Ｐゴシック" charset="0"/>
        </a:defRPr>
      </a:lvl1pPr>
      <a:lvl2pPr algn="l" rtl="0" eaLnBrk="1" fontAlgn="base" hangingPunct="1">
        <a:spcBef>
          <a:spcPct val="0"/>
        </a:spcBef>
        <a:spcAft>
          <a:spcPct val="0"/>
        </a:spcAft>
        <a:defRPr sz="5000">
          <a:solidFill>
            <a:srgbClr val="06557E"/>
          </a:solidFill>
          <a:latin typeface="Arial" charset="0"/>
          <a:ea typeface="ＭＳ Ｐゴシック" charset="0"/>
          <a:cs typeface="ＭＳ Ｐゴシック" charset="0"/>
        </a:defRPr>
      </a:lvl2pPr>
      <a:lvl3pPr algn="l" rtl="0" eaLnBrk="1" fontAlgn="base" hangingPunct="1">
        <a:spcBef>
          <a:spcPct val="0"/>
        </a:spcBef>
        <a:spcAft>
          <a:spcPct val="0"/>
        </a:spcAft>
        <a:defRPr sz="5000">
          <a:solidFill>
            <a:srgbClr val="06557E"/>
          </a:solidFill>
          <a:latin typeface="Arial" charset="0"/>
          <a:ea typeface="ＭＳ Ｐゴシック" charset="0"/>
          <a:cs typeface="ＭＳ Ｐゴシック" charset="0"/>
        </a:defRPr>
      </a:lvl3pPr>
      <a:lvl4pPr algn="l" rtl="0" eaLnBrk="1" fontAlgn="base" hangingPunct="1">
        <a:spcBef>
          <a:spcPct val="0"/>
        </a:spcBef>
        <a:spcAft>
          <a:spcPct val="0"/>
        </a:spcAft>
        <a:defRPr sz="5000">
          <a:solidFill>
            <a:srgbClr val="06557E"/>
          </a:solidFill>
          <a:latin typeface="Arial" charset="0"/>
          <a:ea typeface="ＭＳ Ｐゴシック" charset="0"/>
          <a:cs typeface="ＭＳ Ｐゴシック" charset="0"/>
        </a:defRPr>
      </a:lvl4pPr>
      <a:lvl5pPr algn="l" rtl="0" eaLnBrk="1" fontAlgn="base" hangingPunct="1">
        <a:spcBef>
          <a:spcPct val="0"/>
        </a:spcBef>
        <a:spcAft>
          <a:spcPct val="0"/>
        </a:spcAft>
        <a:defRPr sz="5000">
          <a:solidFill>
            <a:srgbClr val="06557E"/>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5000">
          <a:solidFill>
            <a:srgbClr val="06557E"/>
          </a:solidFill>
          <a:latin typeface="Arial" charset="0"/>
          <a:ea typeface="ＭＳ Ｐゴシック" charset="0"/>
          <a:cs typeface="ＭＳ Ｐゴシック" charset="0"/>
        </a:defRPr>
      </a:lvl6pPr>
      <a:lvl7pPr marL="914400" algn="l" rtl="0" eaLnBrk="1" fontAlgn="base" hangingPunct="1">
        <a:spcBef>
          <a:spcPct val="0"/>
        </a:spcBef>
        <a:spcAft>
          <a:spcPct val="0"/>
        </a:spcAft>
        <a:defRPr sz="5000">
          <a:solidFill>
            <a:srgbClr val="06557E"/>
          </a:solidFill>
          <a:latin typeface="Arial" charset="0"/>
          <a:ea typeface="ＭＳ Ｐゴシック" charset="0"/>
          <a:cs typeface="ＭＳ Ｐゴシック" charset="0"/>
        </a:defRPr>
      </a:lvl7pPr>
      <a:lvl8pPr marL="1371600" algn="l" rtl="0" eaLnBrk="1" fontAlgn="base" hangingPunct="1">
        <a:spcBef>
          <a:spcPct val="0"/>
        </a:spcBef>
        <a:spcAft>
          <a:spcPct val="0"/>
        </a:spcAft>
        <a:defRPr sz="5000">
          <a:solidFill>
            <a:srgbClr val="06557E"/>
          </a:solidFill>
          <a:latin typeface="Arial" charset="0"/>
          <a:ea typeface="ＭＳ Ｐゴシック" charset="0"/>
          <a:cs typeface="ＭＳ Ｐゴシック" charset="0"/>
        </a:defRPr>
      </a:lvl8pPr>
      <a:lvl9pPr marL="1828800" algn="l" rtl="0" eaLnBrk="1" fontAlgn="base" hangingPunct="1">
        <a:spcBef>
          <a:spcPct val="0"/>
        </a:spcBef>
        <a:spcAft>
          <a:spcPct val="0"/>
        </a:spcAft>
        <a:defRPr sz="5000">
          <a:solidFill>
            <a:srgbClr val="06557E"/>
          </a:solidFill>
          <a:latin typeface="Arial" charset="0"/>
          <a:ea typeface="ＭＳ Ｐゴシック" charset="0"/>
          <a:cs typeface="ＭＳ Ｐゴシック" charset="0"/>
        </a:defRPr>
      </a:lvl9pPr>
    </p:titleStyle>
    <p:bodyStyle>
      <a:lvl1pPr marL="342900" indent="-342900" algn="l" rtl="0" eaLnBrk="1" fontAlgn="base" hangingPunct="1">
        <a:spcBef>
          <a:spcPts val="2000"/>
        </a:spcBef>
        <a:spcAft>
          <a:spcPct val="0"/>
        </a:spcAft>
        <a:buClr>
          <a:srgbClr val="7DB0CC"/>
        </a:buClr>
        <a:buSzPct val="90000"/>
        <a:buFont typeface="Wingdings" charset="0"/>
        <a:buChar char="Ø"/>
        <a:defRPr sz="3200" kern="1200">
          <a:solidFill>
            <a:srgbClr val="595959"/>
          </a:solidFill>
          <a:latin typeface="Arial"/>
          <a:ea typeface="ＭＳ Ｐゴシック" charset="0"/>
          <a:cs typeface="ＭＳ Ｐゴシック" charset="0"/>
        </a:defRPr>
      </a:lvl1pPr>
      <a:lvl2pPr marL="685800" indent="-336550" algn="l" rtl="0" eaLnBrk="1" fontAlgn="base" hangingPunct="1">
        <a:spcBef>
          <a:spcPts val="600"/>
        </a:spcBef>
        <a:spcAft>
          <a:spcPct val="0"/>
        </a:spcAft>
        <a:buClr>
          <a:srgbClr val="7DB0CC"/>
        </a:buClr>
        <a:buSzPct val="90000"/>
        <a:buFont typeface="Wingdings" charset="0"/>
        <a:buChar char="Ø"/>
        <a:defRPr sz="2800" kern="1200">
          <a:solidFill>
            <a:srgbClr val="595959"/>
          </a:solidFill>
          <a:latin typeface="Arial"/>
          <a:ea typeface="ＭＳ Ｐゴシック" charset="0"/>
          <a:cs typeface="+mn-cs"/>
        </a:defRPr>
      </a:lvl2pPr>
      <a:lvl3pPr marL="1035050" indent="-349250" algn="l" rtl="0" eaLnBrk="1" fontAlgn="base" hangingPunct="1">
        <a:spcBef>
          <a:spcPts val="600"/>
        </a:spcBef>
        <a:spcAft>
          <a:spcPct val="0"/>
        </a:spcAft>
        <a:buClr>
          <a:srgbClr val="7DB0CC"/>
        </a:buClr>
        <a:buSzPct val="90000"/>
        <a:buFont typeface="Wingdings" charset="0"/>
        <a:buChar char="Ø"/>
        <a:defRPr sz="2800" kern="1200">
          <a:solidFill>
            <a:srgbClr val="595959"/>
          </a:solidFill>
          <a:latin typeface="Arial"/>
          <a:ea typeface="ＭＳ Ｐゴシック" charset="0"/>
          <a:cs typeface="+mn-cs"/>
        </a:defRPr>
      </a:lvl3pPr>
      <a:lvl4pPr marL="1371600" indent="-336550" algn="l" rtl="0" eaLnBrk="1" fontAlgn="base" hangingPunct="1">
        <a:spcBef>
          <a:spcPts val="600"/>
        </a:spcBef>
        <a:spcAft>
          <a:spcPct val="0"/>
        </a:spcAft>
        <a:buClr>
          <a:srgbClr val="7DB0CC"/>
        </a:buClr>
        <a:buSzPct val="90000"/>
        <a:buFont typeface="Wingdings" charset="0"/>
        <a:buChar char="Ø"/>
        <a:defRPr sz="2800" kern="1200">
          <a:solidFill>
            <a:srgbClr val="595959"/>
          </a:solidFill>
          <a:latin typeface="Arial"/>
          <a:ea typeface="ＭＳ Ｐゴシック" charset="0"/>
          <a:cs typeface="+mn-cs"/>
        </a:defRPr>
      </a:lvl4pPr>
      <a:lvl5pPr marL="1720850" indent="-349250" algn="l" rtl="0" eaLnBrk="1" fontAlgn="base" hangingPunct="1">
        <a:spcBef>
          <a:spcPts val="600"/>
        </a:spcBef>
        <a:spcAft>
          <a:spcPct val="0"/>
        </a:spcAft>
        <a:buClr>
          <a:srgbClr val="7DB0CC"/>
        </a:buClr>
        <a:buSzPct val="90000"/>
        <a:buFont typeface="Wingdings" charset="0"/>
        <a:buChar char="Ø"/>
        <a:defRPr sz="2800" kern="1200">
          <a:solidFill>
            <a:srgbClr val="595959"/>
          </a:solidFill>
          <a:latin typeface="Arial"/>
          <a:ea typeface="ＭＳ Ｐゴシック" charset="0"/>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https://www.youtube.com/watch?v=yJEHml5oU7I&amp;feature=youtu.be" TargetMode="Externa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ideo" Target="https://www.youtube.com/embed/GIpzojt-lbc?start=10" TargetMode="Externa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csba.org/summerlearnin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457993" y="917538"/>
            <a:ext cx="8228013" cy="1024501"/>
          </a:xfrm>
        </p:spPr>
        <p:txBody>
          <a:bodyPr/>
          <a:lstStyle/>
          <a:p>
            <a:r>
              <a:rPr lang="en-US" sz="4000" b="1" dirty="0">
                <a:latin typeface="+mj-lt"/>
                <a:cs typeface="Calibri" panose="020F0502020204030204" pitchFamily="34" charset="0"/>
              </a:rPr>
              <a:t>Putting the Pieces Together</a:t>
            </a:r>
          </a:p>
        </p:txBody>
      </p:sp>
      <p:sp>
        <p:nvSpPr>
          <p:cNvPr id="14338" name="Subtitle 2"/>
          <p:cNvSpPr>
            <a:spLocks noGrp="1"/>
          </p:cNvSpPr>
          <p:nvPr>
            <p:ph type="subTitle" idx="1"/>
          </p:nvPr>
        </p:nvSpPr>
        <p:spPr>
          <a:xfrm>
            <a:off x="457201" y="2481263"/>
            <a:ext cx="8228013" cy="800100"/>
          </a:xfrm>
        </p:spPr>
        <p:txBody>
          <a:bodyPr>
            <a:noAutofit/>
          </a:bodyPr>
          <a:lstStyle/>
          <a:p>
            <a:r>
              <a:rPr lang="en-US" dirty="0">
                <a:latin typeface="+mj-lt"/>
                <a:cs typeface="Calibri" panose="020F0502020204030204" pitchFamily="34" charset="0"/>
              </a:rPr>
              <a:t>Learning in Summer</a:t>
            </a:r>
          </a:p>
          <a:p>
            <a:r>
              <a:rPr lang="en-US" dirty="0">
                <a:latin typeface="+mj-lt"/>
                <a:cs typeface="Calibri" panose="020F0502020204030204" pitchFamily="34" charset="0"/>
              </a:rPr>
              <a:t>Study Session #3</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41300" y="1357129"/>
            <a:ext cx="8229600" cy="1450847"/>
          </a:xfrm>
        </p:spPr>
        <p:txBody>
          <a:bodyPr/>
          <a:lstStyle/>
          <a:p>
            <a:r>
              <a:rPr lang="en-US" sz="4000" b="1" dirty="0"/>
              <a:t>Staffing:</a:t>
            </a:r>
            <a:br>
              <a:rPr lang="en-US" sz="4000" b="1" dirty="0"/>
            </a:br>
            <a:r>
              <a:rPr lang="en-US" sz="4000" b="1" dirty="0"/>
              <a:t>The Largest Program Cost</a:t>
            </a:r>
          </a:p>
        </p:txBody>
      </p:sp>
      <p:sp>
        <p:nvSpPr>
          <p:cNvPr id="4" name="Slide Number Placeholder 3"/>
          <p:cNvSpPr>
            <a:spLocks noGrp="1"/>
          </p:cNvSpPr>
          <p:nvPr>
            <p:ph type="sldNum" sz="quarter" idx="10"/>
          </p:nvPr>
        </p:nvSpPr>
        <p:spPr/>
        <p:txBody>
          <a:bodyPr/>
          <a:lstStyle/>
          <a:p>
            <a:pPr>
              <a:defRPr/>
            </a:pPr>
            <a:fld id="{AB65B17F-19AD-F64B-AD44-182E9AB2F7FF}" type="slidenum">
              <a:rPr lang="en-US" smtClean="0"/>
              <a:pPr>
                <a:defRPr/>
              </a:pPr>
              <a:t>10</a:t>
            </a:fld>
            <a:endParaRPr lang="en-US" dirty="0"/>
          </a:p>
        </p:txBody>
      </p:sp>
    </p:spTree>
    <p:extLst>
      <p:ext uri="{BB962C8B-B14F-4D97-AF65-F5344CB8AC3E}">
        <p14:creationId xmlns:p14="http://schemas.microsoft.com/office/powerpoint/2010/main" val="669117169"/>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Staffing is Critical</a:t>
            </a:r>
          </a:p>
        </p:txBody>
      </p:sp>
      <p:sp>
        <p:nvSpPr>
          <p:cNvPr id="4" name="Slide Number Placeholder 3"/>
          <p:cNvSpPr>
            <a:spLocks noGrp="1"/>
          </p:cNvSpPr>
          <p:nvPr>
            <p:ph type="sldNum" sz="quarter" idx="10"/>
          </p:nvPr>
        </p:nvSpPr>
        <p:spPr/>
        <p:txBody>
          <a:bodyPr/>
          <a:lstStyle/>
          <a:p>
            <a:pPr>
              <a:defRPr/>
            </a:pPr>
            <a:fld id="{74B551C7-2F2A-6344-B30C-B265E49249FA}" type="slidenum">
              <a:rPr lang="en-US" smtClean="0"/>
              <a:pPr>
                <a:defRPr/>
              </a:pPr>
              <a:t>11</a:t>
            </a:fld>
            <a:endParaRPr lang="en-US" dirty="0"/>
          </a:p>
        </p:txBody>
      </p:sp>
      <p:pic>
        <p:nvPicPr>
          <p:cNvPr id="3" name="Online Media 2">
            <a:hlinkClick r:id="" action="ppaction://media"/>
            <a:extLst>
              <a:ext uri="{FF2B5EF4-FFF2-40B4-BE49-F238E27FC236}">
                <a16:creationId xmlns:a16="http://schemas.microsoft.com/office/drawing/2014/main" id="{69215002-D65B-400E-BE08-B5B67BF4D7D7}"/>
              </a:ext>
            </a:extLst>
          </p:cNvPr>
          <p:cNvPicPr>
            <a:picLocks noGrp="1" noRot="1" noChangeAspect="1"/>
          </p:cNvPicPr>
          <p:nvPr>
            <p:ph idx="1"/>
            <a:videoFile r:link="rId1"/>
          </p:nvPr>
        </p:nvPicPr>
        <p:blipFill>
          <a:blip r:embed="rId4"/>
          <a:stretch>
            <a:fillRect/>
          </a:stretch>
        </p:blipFill>
        <p:spPr>
          <a:xfrm>
            <a:off x="1873250" y="1257300"/>
            <a:ext cx="5399088" cy="3036888"/>
          </a:xfrm>
          <a:prstGeom prst="rect">
            <a:avLst/>
          </a:prstGeom>
        </p:spPr>
      </p:pic>
    </p:spTree>
    <p:extLst>
      <p:ext uri="{BB962C8B-B14F-4D97-AF65-F5344CB8AC3E}">
        <p14:creationId xmlns:p14="http://schemas.microsoft.com/office/powerpoint/2010/main" val="2842739167"/>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717" y="102393"/>
            <a:ext cx="8330084" cy="857250"/>
          </a:xfrm>
        </p:spPr>
        <p:txBody>
          <a:bodyPr/>
          <a:lstStyle/>
          <a:p>
            <a:r>
              <a:rPr lang="en-US" sz="4000" b="1" dirty="0"/>
              <a:t>Thinking About Staffing Options</a:t>
            </a:r>
          </a:p>
        </p:txBody>
      </p:sp>
      <p:sp>
        <p:nvSpPr>
          <p:cNvPr id="3" name="Content Placeholder 2"/>
          <p:cNvSpPr>
            <a:spLocks noGrp="1"/>
          </p:cNvSpPr>
          <p:nvPr>
            <p:ph idx="1"/>
          </p:nvPr>
        </p:nvSpPr>
        <p:spPr>
          <a:xfrm>
            <a:off x="178359" y="959643"/>
            <a:ext cx="8606412" cy="3036094"/>
          </a:xfrm>
        </p:spPr>
        <p:txBody>
          <a:bodyPr/>
          <a:lstStyle/>
          <a:p>
            <a:pPr marL="0" lvl="0" indent="0">
              <a:buNone/>
            </a:pPr>
            <a:r>
              <a:rPr lang="en-US" sz="2600" b="1" dirty="0">
                <a:solidFill>
                  <a:schemeClr val="tx1"/>
                </a:solidFill>
              </a:rPr>
              <a:t>Summer is an opportunity to do things differently</a:t>
            </a:r>
          </a:p>
          <a:p>
            <a:pPr lvl="0"/>
            <a:r>
              <a:rPr lang="en-US" sz="2600" dirty="0">
                <a:solidFill>
                  <a:schemeClr val="tx1"/>
                </a:solidFill>
              </a:rPr>
              <a:t>Based on summer learning goals, what skills and knowledge will staff need?</a:t>
            </a:r>
          </a:p>
          <a:p>
            <a:pPr lvl="0"/>
            <a:r>
              <a:rPr lang="en-US" sz="2600" dirty="0">
                <a:solidFill>
                  <a:schemeClr val="tx1"/>
                </a:solidFill>
              </a:rPr>
              <a:t>Would a mix of certificated and non-certificated staff make sense?</a:t>
            </a:r>
          </a:p>
          <a:p>
            <a:pPr lvl="0"/>
            <a:r>
              <a:rPr lang="en-US" sz="2600" dirty="0">
                <a:solidFill>
                  <a:schemeClr val="tx1"/>
                </a:solidFill>
              </a:rPr>
              <a:t>Who will hire and prepare staff? What is the timeline?</a:t>
            </a:r>
          </a:p>
          <a:p>
            <a:endParaRPr lang="en-US" dirty="0"/>
          </a:p>
        </p:txBody>
      </p:sp>
      <p:sp>
        <p:nvSpPr>
          <p:cNvPr id="4" name="Slide Number Placeholder 3"/>
          <p:cNvSpPr>
            <a:spLocks noGrp="1"/>
          </p:cNvSpPr>
          <p:nvPr>
            <p:ph type="sldNum" sz="quarter" idx="10"/>
          </p:nvPr>
        </p:nvSpPr>
        <p:spPr/>
        <p:txBody>
          <a:bodyPr/>
          <a:lstStyle/>
          <a:p>
            <a:pPr>
              <a:defRPr/>
            </a:pPr>
            <a:fld id="{AB65B17F-19AD-F64B-AD44-182E9AB2F7FF}" type="slidenum">
              <a:rPr lang="en-US" smtClean="0"/>
              <a:pPr>
                <a:defRPr/>
              </a:pPr>
              <a:t>12</a:t>
            </a:fld>
            <a:endParaRPr lang="en-US" dirty="0"/>
          </a:p>
        </p:txBody>
      </p:sp>
    </p:spTree>
    <p:extLst>
      <p:ext uri="{BB962C8B-B14F-4D97-AF65-F5344CB8AC3E}">
        <p14:creationId xmlns:p14="http://schemas.microsoft.com/office/powerpoint/2010/main" val="4102091310"/>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523" y="163116"/>
            <a:ext cx="8229600" cy="857250"/>
          </a:xfrm>
        </p:spPr>
        <p:txBody>
          <a:bodyPr/>
          <a:lstStyle/>
          <a:p>
            <a:r>
              <a:rPr lang="en-US" sz="4000" b="1" dirty="0"/>
              <a:t>Discussing Staffing Options with Stakeholders</a:t>
            </a:r>
          </a:p>
        </p:txBody>
      </p:sp>
      <p:sp>
        <p:nvSpPr>
          <p:cNvPr id="3" name="Content Placeholder 2"/>
          <p:cNvSpPr>
            <a:spLocks noGrp="1"/>
          </p:cNvSpPr>
          <p:nvPr>
            <p:ph idx="1"/>
          </p:nvPr>
        </p:nvSpPr>
        <p:spPr>
          <a:xfrm>
            <a:off x="457200" y="1375767"/>
            <a:ext cx="8229600" cy="3036094"/>
          </a:xfrm>
        </p:spPr>
        <p:txBody>
          <a:bodyPr/>
          <a:lstStyle/>
          <a:p>
            <a:pPr lvl="0"/>
            <a:r>
              <a:rPr lang="en-US" sz="2600" dirty="0">
                <a:solidFill>
                  <a:schemeClr val="tx1"/>
                </a:solidFill>
              </a:rPr>
              <a:t>Are there considerations related to employee groups that constrain the possibilities?</a:t>
            </a:r>
          </a:p>
          <a:p>
            <a:pPr lvl="0"/>
            <a:r>
              <a:rPr lang="en-US" sz="2600" dirty="0">
                <a:solidFill>
                  <a:schemeClr val="tx1"/>
                </a:solidFill>
              </a:rPr>
              <a:t>If so, have district officials discussed creative solutions with those employees?</a:t>
            </a:r>
          </a:p>
        </p:txBody>
      </p:sp>
      <p:sp>
        <p:nvSpPr>
          <p:cNvPr id="4" name="Slide Number Placeholder 3"/>
          <p:cNvSpPr>
            <a:spLocks noGrp="1"/>
          </p:cNvSpPr>
          <p:nvPr>
            <p:ph type="sldNum" sz="quarter" idx="10"/>
          </p:nvPr>
        </p:nvSpPr>
        <p:spPr/>
        <p:txBody>
          <a:bodyPr/>
          <a:lstStyle/>
          <a:p>
            <a:pPr>
              <a:defRPr/>
            </a:pPr>
            <a:fld id="{AB65B17F-19AD-F64B-AD44-182E9AB2F7FF}" type="slidenum">
              <a:rPr lang="en-US" smtClean="0"/>
              <a:pPr>
                <a:defRPr/>
              </a:pPr>
              <a:t>13</a:t>
            </a:fld>
            <a:endParaRPr lang="en-US" dirty="0"/>
          </a:p>
        </p:txBody>
      </p:sp>
    </p:spTree>
    <p:extLst>
      <p:ext uri="{BB962C8B-B14F-4D97-AF65-F5344CB8AC3E}">
        <p14:creationId xmlns:p14="http://schemas.microsoft.com/office/powerpoint/2010/main" val="2420090111"/>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60" y="308372"/>
            <a:ext cx="8661680" cy="857250"/>
          </a:xfrm>
        </p:spPr>
        <p:txBody>
          <a:bodyPr/>
          <a:lstStyle/>
          <a:p>
            <a:r>
              <a:rPr lang="en-US" sz="4000" b="1" dirty="0"/>
              <a:t>Alignment with District Professional Development Goals</a:t>
            </a:r>
          </a:p>
        </p:txBody>
      </p:sp>
      <p:sp>
        <p:nvSpPr>
          <p:cNvPr id="3" name="Content Placeholder 2"/>
          <p:cNvSpPr>
            <a:spLocks noGrp="1"/>
          </p:cNvSpPr>
          <p:nvPr>
            <p:ph idx="1"/>
          </p:nvPr>
        </p:nvSpPr>
        <p:spPr>
          <a:xfrm>
            <a:off x="457200" y="1659234"/>
            <a:ext cx="8229600" cy="3036094"/>
          </a:xfrm>
        </p:spPr>
        <p:txBody>
          <a:bodyPr/>
          <a:lstStyle/>
          <a:p>
            <a:pPr lvl="0"/>
            <a:r>
              <a:rPr lang="en-US" sz="2800" dirty="0">
                <a:solidFill>
                  <a:schemeClr val="tx1"/>
                </a:solidFill>
              </a:rPr>
              <a:t>Can the summer program itself serve as a staff/teacher professional learning opportunity? In what ways?</a:t>
            </a:r>
          </a:p>
          <a:p>
            <a:endParaRPr lang="en-US" dirty="0"/>
          </a:p>
        </p:txBody>
      </p:sp>
      <p:sp>
        <p:nvSpPr>
          <p:cNvPr id="4" name="Slide Number Placeholder 3"/>
          <p:cNvSpPr>
            <a:spLocks noGrp="1"/>
          </p:cNvSpPr>
          <p:nvPr>
            <p:ph type="sldNum" sz="quarter" idx="10"/>
          </p:nvPr>
        </p:nvSpPr>
        <p:spPr/>
        <p:txBody>
          <a:bodyPr/>
          <a:lstStyle/>
          <a:p>
            <a:pPr>
              <a:defRPr/>
            </a:pPr>
            <a:fld id="{AB65B17F-19AD-F64B-AD44-182E9AB2F7FF}" type="slidenum">
              <a:rPr lang="en-US" smtClean="0"/>
              <a:pPr>
                <a:defRPr/>
              </a:pPr>
              <a:t>14</a:t>
            </a:fld>
            <a:endParaRPr lang="en-US" dirty="0"/>
          </a:p>
        </p:txBody>
      </p:sp>
    </p:spTree>
    <p:extLst>
      <p:ext uri="{BB962C8B-B14F-4D97-AF65-F5344CB8AC3E}">
        <p14:creationId xmlns:p14="http://schemas.microsoft.com/office/powerpoint/2010/main" val="114100233"/>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285347"/>
            <a:ext cx="8229600" cy="1021556"/>
          </a:xfrm>
        </p:spPr>
        <p:txBody>
          <a:bodyPr/>
          <a:lstStyle/>
          <a:p>
            <a:r>
              <a:rPr lang="en-US" sz="4000" b="1" dirty="0"/>
              <a:t>Partnerships:</a:t>
            </a:r>
            <a:br>
              <a:rPr lang="en-US" sz="4000" b="1" dirty="0"/>
            </a:br>
            <a:r>
              <a:rPr lang="en-US" sz="4000" b="1" dirty="0"/>
              <a:t>Forging, Supporting, and Managing Them</a:t>
            </a:r>
          </a:p>
        </p:txBody>
      </p:sp>
      <p:sp>
        <p:nvSpPr>
          <p:cNvPr id="4" name="Slide Number Placeholder 3"/>
          <p:cNvSpPr>
            <a:spLocks noGrp="1"/>
          </p:cNvSpPr>
          <p:nvPr>
            <p:ph type="sldNum" sz="quarter" idx="10"/>
          </p:nvPr>
        </p:nvSpPr>
        <p:spPr/>
        <p:txBody>
          <a:bodyPr/>
          <a:lstStyle/>
          <a:p>
            <a:pPr>
              <a:defRPr/>
            </a:pPr>
            <a:fld id="{AB65B17F-19AD-F64B-AD44-182E9AB2F7FF}" type="slidenum">
              <a:rPr lang="en-US" smtClean="0"/>
              <a:pPr>
                <a:defRPr/>
              </a:pPr>
              <a:t>15</a:t>
            </a:fld>
            <a:endParaRPr lang="en-US" dirty="0"/>
          </a:p>
        </p:txBody>
      </p:sp>
    </p:spTree>
    <p:extLst>
      <p:ext uri="{BB962C8B-B14F-4D97-AF65-F5344CB8AC3E}">
        <p14:creationId xmlns:p14="http://schemas.microsoft.com/office/powerpoint/2010/main" val="2948739386"/>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591692"/>
            <a:ext cx="8611437" cy="512479"/>
          </a:xfrm>
        </p:spPr>
        <p:txBody>
          <a:bodyPr/>
          <a:lstStyle/>
          <a:p>
            <a:r>
              <a:rPr lang="en-US" sz="4000" b="1" dirty="0"/>
              <a:t>Essential Program Elements </a:t>
            </a:r>
            <a:br>
              <a:rPr lang="en-US" sz="3200" dirty="0"/>
            </a:br>
            <a:endParaRPr lang="en-US" sz="3200" dirty="0"/>
          </a:p>
        </p:txBody>
      </p:sp>
      <p:sp>
        <p:nvSpPr>
          <p:cNvPr id="6" name="Content Placeholder 5"/>
          <p:cNvSpPr>
            <a:spLocks noGrp="1"/>
          </p:cNvSpPr>
          <p:nvPr>
            <p:ph sz="half" idx="1"/>
          </p:nvPr>
        </p:nvSpPr>
        <p:spPr/>
        <p:txBody>
          <a:bodyPr/>
          <a:lstStyle/>
          <a:p>
            <a:pPr marL="274320">
              <a:spcBef>
                <a:spcPts val="600"/>
              </a:spcBef>
            </a:pPr>
            <a:r>
              <a:rPr lang="en-US" sz="2000" dirty="0">
                <a:solidFill>
                  <a:schemeClr val="tx1"/>
                </a:solidFill>
              </a:rPr>
              <a:t>Academic content</a:t>
            </a:r>
          </a:p>
          <a:p>
            <a:pPr marL="274320">
              <a:spcBef>
                <a:spcPts val="600"/>
              </a:spcBef>
            </a:pPr>
            <a:r>
              <a:rPr lang="en-US" sz="2000" dirty="0">
                <a:solidFill>
                  <a:schemeClr val="tx1"/>
                </a:solidFill>
              </a:rPr>
              <a:t>Engaging activities</a:t>
            </a:r>
          </a:p>
          <a:p>
            <a:pPr marL="274320">
              <a:spcBef>
                <a:spcPts val="600"/>
              </a:spcBef>
            </a:pPr>
            <a:r>
              <a:rPr lang="en-US" sz="2000" dirty="0">
                <a:solidFill>
                  <a:schemeClr val="tx1"/>
                </a:solidFill>
              </a:rPr>
              <a:t>Appropriate facilities</a:t>
            </a:r>
          </a:p>
          <a:p>
            <a:pPr marL="274320">
              <a:spcBef>
                <a:spcPts val="600"/>
              </a:spcBef>
            </a:pPr>
            <a:r>
              <a:rPr lang="en-US" sz="2000" dirty="0">
                <a:solidFill>
                  <a:schemeClr val="tx1"/>
                </a:solidFill>
              </a:rPr>
              <a:t>Food service</a:t>
            </a:r>
          </a:p>
          <a:p>
            <a:pPr marL="274320">
              <a:spcBef>
                <a:spcPts val="600"/>
              </a:spcBef>
            </a:pPr>
            <a:r>
              <a:rPr lang="en-US" sz="2000" dirty="0">
                <a:solidFill>
                  <a:schemeClr val="tx1"/>
                </a:solidFill>
              </a:rPr>
              <a:t>Transportation</a:t>
            </a:r>
          </a:p>
          <a:p>
            <a:pPr marL="274320">
              <a:spcBef>
                <a:spcPts val="600"/>
              </a:spcBef>
            </a:pPr>
            <a:r>
              <a:rPr lang="en-US" sz="2000" dirty="0">
                <a:solidFill>
                  <a:schemeClr val="tx1"/>
                </a:solidFill>
              </a:rPr>
              <a:t>Field trips</a:t>
            </a:r>
          </a:p>
          <a:p>
            <a:pPr marL="274320">
              <a:spcBef>
                <a:spcPts val="600"/>
              </a:spcBef>
            </a:pPr>
            <a:r>
              <a:rPr lang="en-US" sz="2000" dirty="0">
                <a:solidFill>
                  <a:schemeClr val="tx1"/>
                </a:solidFill>
              </a:rPr>
              <a:t>Other</a:t>
            </a:r>
          </a:p>
          <a:p>
            <a:pPr marL="0" indent="0">
              <a:buNone/>
            </a:pPr>
            <a:endParaRPr lang="en-US" dirty="0"/>
          </a:p>
        </p:txBody>
      </p:sp>
      <p:sp>
        <p:nvSpPr>
          <p:cNvPr id="8" name="Content Placeholder 7"/>
          <p:cNvSpPr>
            <a:spLocks noGrp="1"/>
          </p:cNvSpPr>
          <p:nvPr>
            <p:ph sz="half" idx="2"/>
          </p:nvPr>
        </p:nvSpPr>
        <p:spPr>
          <a:xfrm>
            <a:off x="5285628" y="1616037"/>
            <a:ext cx="2516820" cy="1639630"/>
          </a:xfrm>
          <a:solidFill>
            <a:srgbClr val="06557E"/>
          </a:solidFill>
        </p:spPr>
        <p:txBody>
          <a:bodyPr/>
          <a:lstStyle/>
          <a:p>
            <a:pPr marL="0" indent="0" algn="ctr">
              <a:buNone/>
            </a:pPr>
            <a:r>
              <a:rPr lang="en-US" b="1" dirty="0">
                <a:solidFill>
                  <a:schemeClr val="bg1"/>
                </a:solidFill>
              </a:rPr>
              <a:t>Who will provide them?</a:t>
            </a:r>
          </a:p>
        </p:txBody>
      </p:sp>
      <p:sp>
        <p:nvSpPr>
          <p:cNvPr id="4" name="Slide Number Placeholder 3"/>
          <p:cNvSpPr>
            <a:spLocks noGrp="1"/>
          </p:cNvSpPr>
          <p:nvPr>
            <p:ph type="sldNum" sz="quarter" idx="4294967295"/>
          </p:nvPr>
        </p:nvSpPr>
        <p:spPr>
          <a:xfrm>
            <a:off x="8712200" y="4767263"/>
            <a:ext cx="431800" cy="274637"/>
          </a:xfrm>
        </p:spPr>
        <p:txBody>
          <a:bodyPr/>
          <a:lstStyle/>
          <a:p>
            <a:pPr>
              <a:defRPr/>
            </a:pPr>
            <a:fld id="{74B551C7-2F2A-6344-B30C-B265E49249FA}" type="slidenum">
              <a:rPr lang="en-US" smtClean="0"/>
              <a:pPr>
                <a:defRPr/>
              </a:pPr>
              <a:t>16</a:t>
            </a:fld>
            <a:endParaRPr lang="en-US" dirty="0"/>
          </a:p>
        </p:txBody>
      </p:sp>
    </p:spTree>
    <p:extLst>
      <p:ext uri="{BB962C8B-B14F-4D97-AF65-F5344CB8AC3E}">
        <p14:creationId xmlns:p14="http://schemas.microsoft.com/office/powerpoint/2010/main" val="2924410826"/>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Putting the Pieces Together</a:t>
            </a:r>
          </a:p>
        </p:txBody>
      </p:sp>
      <p:sp>
        <p:nvSpPr>
          <p:cNvPr id="4" name="Slide Number Placeholder 3"/>
          <p:cNvSpPr>
            <a:spLocks noGrp="1"/>
          </p:cNvSpPr>
          <p:nvPr>
            <p:ph type="sldNum" sz="quarter" idx="10"/>
          </p:nvPr>
        </p:nvSpPr>
        <p:spPr/>
        <p:txBody>
          <a:bodyPr/>
          <a:lstStyle/>
          <a:p>
            <a:pPr>
              <a:defRPr/>
            </a:pPr>
            <a:fld id="{AB65B17F-19AD-F64B-AD44-182E9AB2F7FF}" type="slidenum">
              <a:rPr lang="en-US" smtClean="0"/>
              <a:pPr>
                <a:defRPr/>
              </a:pPr>
              <a:t>17</a:t>
            </a:fld>
            <a:endParaRPr lang="en-US" dirty="0"/>
          </a:p>
        </p:txBody>
      </p:sp>
      <p:pic>
        <p:nvPicPr>
          <p:cNvPr id="8" name="GIpzojt-lbc"/>
          <p:cNvPicPr>
            <a:picLocks noGrp="1" noRot="1" noChangeAspect="1"/>
          </p:cNvPicPr>
          <p:nvPr>
            <p:ph idx="1"/>
            <a:videoFile r:link="rId1"/>
          </p:nvPr>
        </p:nvPicPr>
        <p:blipFill>
          <a:blip r:embed="rId4"/>
          <a:stretch>
            <a:fillRect/>
          </a:stretch>
        </p:blipFill>
        <p:spPr>
          <a:xfrm>
            <a:off x="1852244" y="1348399"/>
            <a:ext cx="5380892" cy="3026752"/>
          </a:xfrm>
          <a:prstGeom prst="rect">
            <a:avLst/>
          </a:prstGeom>
        </p:spPr>
      </p:pic>
    </p:spTree>
    <p:extLst>
      <p:ext uri="{BB962C8B-B14F-4D97-AF65-F5344CB8AC3E}">
        <p14:creationId xmlns:p14="http://schemas.microsoft.com/office/powerpoint/2010/main" val="4247843372"/>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0629" y="308372"/>
            <a:ext cx="8701872" cy="3763756"/>
          </a:xfrm>
        </p:spPr>
        <p:txBody>
          <a:bodyPr/>
          <a:lstStyle/>
          <a:p>
            <a:pPr lvl="0" algn="ctr"/>
            <a:r>
              <a:rPr lang="en-US" sz="4000" b="1" dirty="0"/>
              <a:t>Should summer program development, implementation, and support be shared between the district and one or more outside partners? </a:t>
            </a:r>
            <a:br>
              <a:rPr lang="en-US" sz="2000" b="1" dirty="0"/>
            </a:br>
            <a:br>
              <a:rPr lang="en-US" sz="2000" dirty="0"/>
            </a:br>
            <a:r>
              <a:rPr lang="en-US" sz="4000" b="1" dirty="0"/>
              <a:t>Why or why not?</a:t>
            </a:r>
            <a:endParaRPr lang="en-US" b="1" dirty="0"/>
          </a:p>
        </p:txBody>
      </p:sp>
      <p:sp>
        <p:nvSpPr>
          <p:cNvPr id="4" name="Slide Number Placeholder 3"/>
          <p:cNvSpPr>
            <a:spLocks noGrp="1"/>
          </p:cNvSpPr>
          <p:nvPr>
            <p:ph type="sldNum" sz="quarter" idx="10"/>
          </p:nvPr>
        </p:nvSpPr>
        <p:spPr/>
        <p:txBody>
          <a:bodyPr/>
          <a:lstStyle/>
          <a:p>
            <a:pPr>
              <a:defRPr/>
            </a:pPr>
            <a:fld id="{74B551C7-2F2A-6344-B30C-B265E49249FA}" type="slidenum">
              <a:rPr lang="en-US" smtClean="0"/>
              <a:pPr>
                <a:defRPr/>
              </a:pPr>
              <a:t>18</a:t>
            </a:fld>
            <a:endParaRPr lang="en-US" dirty="0"/>
          </a:p>
        </p:txBody>
      </p:sp>
    </p:spTree>
    <p:extLst>
      <p:ext uri="{BB962C8B-B14F-4D97-AF65-F5344CB8AC3E}">
        <p14:creationId xmlns:p14="http://schemas.microsoft.com/office/powerpoint/2010/main" val="254357761"/>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Partnerships in Your District</a:t>
            </a:r>
          </a:p>
        </p:txBody>
      </p:sp>
      <p:sp>
        <p:nvSpPr>
          <p:cNvPr id="3" name="Content Placeholder 2"/>
          <p:cNvSpPr>
            <a:spLocks noGrp="1"/>
          </p:cNvSpPr>
          <p:nvPr>
            <p:ph idx="1"/>
          </p:nvPr>
        </p:nvSpPr>
        <p:spPr/>
        <p:txBody>
          <a:bodyPr/>
          <a:lstStyle/>
          <a:p>
            <a:r>
              <a:rPr lang="en-US" dirty="0">
                <a:solidFill>
                  <a:schemeClr val="tx1"/>
                </a:solidFill>
              </a:rPr>
              <a:t>What current partnerships could the district build on?</a:t>
            </a:r>
          </a:p>
          <a:p>
            <a:r>
              <a:rPr lang="en-US" dirty="0">
                <a:solidFill>
                  <a:schemeClr val="tx1"/>
                </a:solidFill>
              </a:rPr>
              <a:t>What other districts or county offices of education have summer learning programs the district could learn from?</a:t>
            </a:r>
          </a:p>
          <a:p>
            <a:endParaRPr lang="en-US" dirty="0"/>
          </a:p>
        </p:txBody>
      </p:sp>
      <p:sp>
        <p:nvSpPr>
          <p:cNvPr id="4" name="Slide Number Placeholder 3"/>
          <p:cNvSpPr>
            <a:spLocks noGrp="1"/>
          </p:cNvSpPr>
          <p:nvPr>
            <p:ph type="sldNum" sz="quarter" idx="10"/>
          </p:nvPr>
        </p:nvSpPr>
        <p:spPr/>
        <p:txBody>
          <a:bodyPr/>
          <a:lstStyle/>
          <a:p>
            <a:pPr>
              <a:defRPr/>
            </a:pPr>
            <a:fld id="{AB65B17F-19AD-F64B-AD44-182E9AB2F7FF}" type="slidenum">
              <a:rPr lang="en-US" smtClean="0"/>
              <a:pPr>
                <a:defRPr/>
              </a:pPr>
              <a:t>19</a:t>
            </a:fld>
            <a:endParaRPr lang="en-US" dirty="0"/>
          </a:p>
        </p:txBody>
      </p:sp>
    </p:spTree>
    <p:extLst>
      <p:ext uri="{BB962C8B-B14F-4D97-AF65-F5344CB8AC3E}">
        <p14:creationId xmlns:p14="http://schemas.microsoft.com/office/powerpoint/2010/main" val="3768081214"/>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sz="4000" b="1" dirty="0">
                <a:latin typeface="+mj-lt"/>
                <a:cs typeface="Calibri" panose="020F0502020204030204" pitchFamily="34" charset="0"/>
              </a:rPr>
              <a:t>The Focus Of This Session</a:t>
            </a:r>
          </a:p>
        </p:txBody>
      </p:sp>
      <p:sp>
        <p:nvSpPr>
          <p:cNvPr id="15362" name="Content Placeholder 2"/>
          <p:cNvSpPr>
            <a:spLocks noGrp="1"/>
          </p:cNvSpPr>
          <p:nvPr>
            <p:ph idx="1"/>
          </p:nvPr>
        </p:nvSpPr>
        <p:spPr/>
        <p:txBody>
          <a:bodyPr/>
          <a:lstStyle/>
          <a:p>
            <a:r>
              <a:rPr lang="en-US" sz="3000" dirty="0">
                <a:solidFill>
                  <a:schemeClr val="tx1"/>
                </a:solidFill>
              </a:rPr>
              <a:t>What seems possible and affordable? </a:t>
            </a:r>
          </a:p>
          <a:p>
            <a:r>
              <a:rPr lang="en-US" sz="3000" dirty="0">
                <a:solidFill>
                  <a:schemeClr val="tx1"/>
                </a:solidFill>
              </a:rPr>
              <a:t>What are the staffing options?</a:t>
            </a:r>
          </a:p>
          <a:p>
            <a:r>
              <a:rPr lang="en-US" sz="3000" dirty="0">
                <a:solidFill>
                  <a:schemeClr val="tx1"/>
                </a:solidFill>
              </a:rPr>
              <a:t>What are the possible partnerships? </a:t>
            </a:r>
          </a:p>
          <a:p>
            <a:r>
              <a:rPr lang="en-US" sz="3000" dirty="0">
                <a:solidFill>
                  <a:schemeClr val="tx1"/>
                </a:solidFill>
              </a:rPr>
              <a:t>How will we know if it’s working?</a:t>
            </a:r>
          </a:p>
          <a:p>
            <a:endParaRPr lang="en-US" dirty="0">
              <a:latin typeface="Arial" charset="0"/>
            </a:endParaRPr>
          </a:p>
        </p:txBody>
      </p:sp>
      <p:sp>
        <p:nvSpPr>
          <p:cNvPr id="1536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fontAlgn="base">
              <a:spcBef>
                <a:spcPct val="0"/>
              </a:spcBef>
              <a:spcAft>
                <a:spcPct val="0"/>
              </a:spcAft>
            </a:pPr>
            <a:fld id="{A3B05C4F-BC0F-F346-9E8D-8E8A522E515F}" type="slidenum">
              <a:rPr lang="en-US">
                <a:solidFill>
                  <a:schemeClr val="bg1"/>
                </a:solidFill>
              </a:rPr>
              <a:pPr fontAlgn="base">
                <a:spcBef>
                  <a:spcPct val="0"/>
                </a:spcBef>
                <a:spcAft>
                  <a:spcPct val="0"/>
                </a:spcAft>
              </a:pPr>
              <a:t>2</a:t>
            </a:fld>
            <a:endParaRPr lang="en-US" dirty="0">
              <a:solidFill>
                <a:schemeClr val="bg1"/>
              </a:solidFill>
            </a:endParaRP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92113" y="1477043"/>
            <a:ext cx="8229600" cy="1021556"/>
          </a:xfrm>
        </p:spPr>
        <p:txBody>
          <a:bodyPr/>
          <a:lstStyle/>
          <a:p>
            <a:r>
              <a:rPr lang="en-US" sz="4000" b="1" dirty="0"/>
              <a:t>Evaluating Success</a:t>
            </a:r>
          </a:p>
        </p:txBody>
      </p:sp>
      <p:sp>
        <p:nvSpPr>
          <p:cNvPr id="4" name="Slide Number Placeholder 3"/>
          <p:cNvSpPr>
            <a:spLocks noGrp="1"/>
          </p:cNvSpPr>
          <p:nvPr>
            <p:ph type="sldNum" sz="quarter" idx="10"/>
          </p:nvPr>
        </p:nvSpPr>
        <p:spPr/>
        <p:txBody>
          <a:bodyPr/>
          <a:lstStyle/>
          <a:p>
            <a:pPr>
              <a:defRPr/>
            </a:pPr>
            <a:fld id="{AB65B17F-19AD-F64B-AD44-182E9AB2F7FF}" type="slidenum">
              <a:rPr lang="en-US" smtClean="0"/>
              <a:pPr>
                <a:defRPr/>
              </a:pPr>
              <a:t>20</a:t>
            </a:fld>
            <a:endParaRPr lang="en-US" dirty="0"/>
          </a:p>
        </p:txBody>
      </p:sp>
    </p:spTree>
    <p:extLst>
      <p:ext uri="{BB962C8B-B14F-4D97-AF65-F5344CB8AC3E}">
        <p14:creationId xmlns:p14="http://schemas.microsoft.com/office/powerpoint/2010/main" val="383710153"/>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b="1" dirty="0"/>
              <a:t>Demand for Summer Programs</a:t>
            </a:r>
          </a:p>
        </p:txBody>
      </p:sp>
      <p:sp>
        <p:nvSpPr>
          <p:cNvPr id="6" name="Content Placeholder 5"/>
          <p:cNvSpPr>
            <a:spLocks noGrp="1"/>
          </p:cNvSpPr>
          <p:nvPr>
            <p:ph idx="1"/>
          </p:nvPr>
        </p:nvSpPr>
        <p:spPr>
          <a:xfrm>
            <a:off x="457200" y="1163289"/>
            <a:ext cx="8229600" cy="3036094"/>
          </a:xfrm>
        </p:spPr>
        <p:txBody>
          <a:bodyPr/>
          <a:lstStyle/>
          <a:p>
            <a:pPr marL="0" indent="0">
              <a:buNone/>
            </a:pPr>
            <a:r>
              <a:rPr lang="en-US" dirty="0">
                <a:solidFill>
                  <a:schemeClr val="tx1"/>
                </a:solidFill>
              </a:rPr>
              <a:t>In summer, families vote with their feet:</a:t>
            </a:r>
          </a:p>
          <a:p>
            <a:r>
              <a:rPr lang="en-US" dirty="0">
                <a:solidFill>
                  <a:schemeClr val="tx1"/>
                </a:solidFill>
              </a:rPr>
              <a:t>Are these the programs families want and need? How do we know?</a:t>
            </a:r>
          </a:p>
          <a:p>
            <a:r>
              <a:rPr lang="en-US" dirty="0">
                <a:solidFill>
                  <a:schemeClr val="tx1"/>
                </a:solidFill>
              </a:rPr>
              <a:t>What systems are in place to track interest, enrollment, and attendance?</a:t>
            </a:r>
          </a:p>
        </p:txBody>
      </p:sp>
      <p:sp>
        <p:nvSpPr>
          <p:cNvPr id="4" name="Slide Number Placeholder 3"/>
          <p:cNvSpPr>
            <a:spLocks noGrp="1"/>
          </p:cNvSpPr>
          <p:nvPr>
            <p:ph type="sldNum" sz="quarter" idx="10"/>
          </p:nvPr>
        </p:nvSpPr>
        <p:spPr/>
        <p:txBody>
          <a:bodyPr/>
          <a:lstStyle/>
          <a:p>
            <a:pPr>
              <a:defRPr/>
            </a:pPr>
            <a:fld id="{74B551C7-2F2A-6344-B30C-B265E49249FA}" type="slidenum">
              <a:rPr lang="en-US" smtClean="0"/>
              <a:pPr>
                <a:defRPr/>
              </a:pPr>
              <a:t>21</a:t>
            </a:fld>
            <a:endParaRPr lang="en-US" dirty="0"/>
          </a:p>
        </p:txBody>
      </p:sp>
    </p:spTree>
    <p:extLst>
      <p:ext uri="{BB962C8B-B14F-4D97-AF65-F5344CB8AC3E}">
        <p14:creationId xmlns:p14="http://schemas.microsoft.com/office/powerpoint/2010/main" val="2495941493"/>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Quality of Summer Programs</a:t>
            </a:r>
          </a:p>
        </p:txBody>
      </p:sp>
      <p:sp>
        <p:nvSpPr>
          <p:cNvPr id="3" name="Content Placeholder 2"/>
          <p:cNvSpPr>
            <a:spLocks noGrp="1"/>
          </p:cNvSpPr>
          <p:nvPr>
            <p:ph idx="1"/>
          </p:nvPr>
        </p:nvSpPr>
        <p:spPr>
          <a:xfrm>
            <a:off x="457199" y="1257300"/>
            <a:ext cx="8420793" cy="3036094"/>
          </a:xfrm>
        </p:spPr>
        <p:txBody>
          <a:bodyPr/>
          <a:lstStyle/>
          <a:p>
            <a:pPr>
              <a:spcBef>
                <a:spcPts val="0"/>
              </a:spcBef>
            </a:pPr>
            <a:r>
              <a:rPr lang="en-US" dirty="0">
                <a:solidFill>
                  <a:schemeClr val="tx1"/>
                </a:solidFill>
              </a:rPr>
              <a:t>Two aspects of quality should be measured: implementation and student outcomes.</a:t>
            </a:r>
          </a:p>
          <a:p>
            <a:pPr marL="0" indent="0">
              <a:spcBef>
                <a:spcPts val="0"/>
              </a:spcBef>
              <a:buNone/>
            </a:pPr>
            <a:endParaRPr lang="en-US" dirty="0">
              <a:solidFill>
                <a:schemeClr val="tx1"/>
              </a:solidFill>
            </a:endParaRPr>
          </a:p>
          <a:p>
            <a:pPr>
              <a:spcBef>
                <a:spcPts val="0"/>
              </a:spcBef>
            </a:pPr>
            <a:r>
              <a:rPr lang="en-US" dirty="0">
                <a:solidFill>
                  <a:schemeClr val="tx1"/>
                </a:solidFill>
              </a:rPr>
              <a:t>Evaluations should also influence planning for next year.</a:t>
            </a:r>
          </a:p>
        </p:txBody>
      </p:sp>
      <p:sp>
        <p:nvSpPr>
          <p:cNvPr id="4" name="Slide Number Placeholder 3"/>
          <p:cNvSpPr>
            <a:spLocks noGrp="1"/>
          </p:cNvSpPr>
          <p:nvPr>
            <p:ph type="sldNum" sz="quarter" idx="10"/>
          </p:nvPr>
        </p:nvSpPr>
        <p:spPr/>
        <p:txBody>
          <a:bodyPr/>
          <a:lstStyle/>
          <a:p>
            <a:pPr>
              <a:defRPr/>
            </a:pPr>
            <a:fld id="{AB65B17F-19AD-F64B-AD44-182E9AB2F7FF}" type="slidenum">
              <a:rPr lang="en-US" smtClean="0"/>
              <a:pPr>
                <a:defRPr/>
              </a:pPr>
              <a:t>22</a:t>
            </a:fld>
            <a:endParaRPr lang="en-US" dirty="0"/>
          </a:p>
        </p:txBody>
      </p:sp>
    </p:spTree>
    <p:extLst>
      <p:ext uri="{BB962C8B-B14F-4D97-AF65-F5344CB8AC3E}">
        <p14:creationId xmlns:p14="http://schemas.microsoft.com/office/powerpoint/2010/main" val="2490997959"/>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To Learn More</a:t>
            </a:r>
          </a:p>
        </p:txBody>
      </p:sp>
      <p:sp>
        <p:nvSpPr>
          <p:cNvPr id="3" name="Content Placeholder 2"/>
          <p:cNvSpPr>
            <a:spLocks noGrp="1"/>
          </p:cNvSpPr>
          <p:nvPr>
            <p:ph idx="1"/>
          </p:nvPr>
        </p:nvSpPr>
        <p:spPr/>
        <p:txBody>
          <a:bodyPr/>
          <a:lstStyle/>
          <a:p>
            <a:pPr marL="0" indent="0">
              <a:spcBef>
                <a:spcPts val="0"/>
              </a:spcBef>
              <a:buNone/>
            </a:pPr>
            <a:r>
              <a:rPr lang="en-US" sz="2400" b="1" dirty="0">
                <a:solidFill>
                  <a:schemeClr val="tx1"/>
                </a:solidFill>
                <a:latin typeface="Arial" panose="020B0604020202020204" pitchFamily="34" charset="0"/>
                <a:cs typeface="Arial" panose="020B0604020202020204" pitchFamily="34" charset="0"/>
              </a:rPr>
              <a:t>CSBA Resources </a:t>
            </a:r>
            <a:r>
              <a:rPr lang="en-US" sz="2400" dirty="0">
                <a:solidFill>
                  <a:schemeClr val="tx1"/>
                </a:solidFill>
                <a:latin typeface="Arial" panose="020B0604020202020204" pitchFamily="34" charset="0"/>
                <a:cs typeface="Arial" panose="020B0604020202020204" pitchFamily="34" charset="0"/>
              </a:rPr>
              <a:t>at </a:t>
            </a:r>
            <a:r>
              <a:rPr lang="en-US" sz="2400" dirty="0">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www.csba.org/summerlearning</a:t>
            </a:r>
            <a:endParaRPr lang="en-US" sz="2400" dirty="0">
              <a:solidFill>
                <a:schemeClr val="accent1"/>
              </a:solidFill>
              <a:latin typeface="Arial" panose="020B0604020202020204" pitchFamily="34" charset="0"/>
              <a:cs typeface="Arial" panose="020B0604020202020204" pitchFamily="34" charset="0"/>
            </a:endParaRPr>
          </a:p>
          <a:p>
            <a:pPr lvl="1">
              <a:spcBef>
                <a:spcPts val="0"/>
              </a:spcBef>
              <a:buFont typeface="Wingdings" panose="05000000000000000000" pitchFamily="2" charset="2"/>
              <a:buChar char="Ø"/>
            </a:pPr>
            <a:r>
              <a:rPr lang="en-US" sz="2400" dirty="0">
                <a:solidFill>
                  <a:schemeClr val="tx1"/>
                </a:solidFill>
                <a:latin typeface="Arial" panose="020B0604020202020204" pitchFamily="34" charset="0"/>
                <a:cs typeface="Arial" panose="020B0604020202020204" pitchFamily="34" charset="0"/>
              </a:rPr>
              <a:t>Learning in Summer Study Sessions 1 and 2</a:t>
            </a:r>
          </a:p>
          <a:p>
            <a:pPr lvl="1">
              <a:spcBef>
                <a:spcPts val="0"/>
              </a:spcBef>
              <a:buFont typeface="Wingdings" panose="05000000000000000000" pitchFamily="2" charset="2"/>
              <a:buChar char="Ø"/>
            </a:pPr>
            <a:r>
              <a:rPr lang="en-US" sz="2400" dirty="0">
                <a:solidFill>
                  <a:schemeClr val="tx1"/>
                </a:solidFill>
                <a:latin typeface="Arial" panose="020B0604020202020204" pitchFamily="34" charset="0"/>
                <a:cs typeface="Arial" panose="020B0604020202020204" pitchFamily="34" charset="0"/>
              </a:rPr>
              <a:t>Resources for Planning and Implementation</a:t>
            </a:r>
          </a:p>
          <a:p>
            <a:pPr marL="0" indent="0">
              <a:buNone/>
            </a:pPr>
            <a:endParaRPr lang="en-US" sz="2800" dirty="0"/>
          </a:p>
        </p:txBody>
      </p:sp>
      <p:sp>
        <p:nvSpPr>
          <p:cNvPr id="4" name="Slide Number Placeholder 3"/>
          <p:cNvSpPr>
            <a:spLocks noGrp="1"/>
          </p:cNvSpPr>
          <p:nvPr>
            <p:ph type="sldNum" sz="quarter" idx="10"/>
          </p:nvPr>
        </p:nvSpPr>
        <p:spPr/>
        <p:txBody>
          <a:bodyPr/>
          <a:lstStyle/>
          <a:p>
            <a:pPr>
              <a:defRPr/>
            </a:pPr>
            <a:fld id="{AB65B17F-19AD-F64B-AD44-182E9AB2F7FF}" type="slidenum">
              <a:rPr lang="en-US" smtClean="0"/>
              <a:pPr>
                <a:defRPr/>
              </a:pPr>
              <a:t>23</a:t>
            </a:fld>
            <a:endParaRPr lang="en-US" dirty="0"/>
          </a:p>
        </p:txBody>
      </p:sp>
    </p:spTree>
    <p:extLst>
      <p:ext uri="{BB962C8B-B14F-4D97-AF65-F5344CB8AC3E}">
        <p14:creationId xmlns:p14="http://schemas.microsoft.com/office/powerpoint/2010/main" val="234201360"/>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77951" y="391668"/>
            <a:ext cx="8549917" cy="3704844"/>
          </a:xfrm>
        </p:spPr>
        <p:txBody>
          <a:bodyPr/>
          <a:lstStyle/>
          <a:p>
            <a:pPr marL="0" indent="0">
              <a:buNone/>
            </a:pPr>
            <a:r>
              <a:rPr lang="en-US" sz="2400" dirty="0">
                <a:solidFill>
                  <a:schemeClr val="tx1"/>
                </a:solidFill>
              </a:rPr>
              <a:t>“Take a really good look at what your assets are as a school district. Every district has perhaps a summer meals program or a library program. Perhaps there are partnerships out there with the local colleges or other groups. You have to build on what is there. Think about the partners you can work with. There are lots of opportunities out there if we’re willing to take a look and see what’s possible for our kids.” </a:t>
            </a:r>
          </a:p>
          <a:p>
            <a:pPr marL="0" indent="0">
              <a:buNone/>
            </a:pPr>
            <a:r>
              <a:rPr lang="en-US" sz="1800" b="1" dirty="0">
                <a:solidFill>
                  <a:schemeClr val="accent3">
                    <a:lumMod val="75000"/>
                  </a:schemeClr>
                </a:solidFill>
              </a:rPr>
              <a:t>Lillian Maldonado French, Superintendent, Mt. View Elementary School District</a:t>
            </a:r>
          </a:p>
        </p:txBody>
      </p:sp>
    </p:spTree>
    <p:extLst>
      <p:ext uri="{BB962C8B-B14F-4D97-AF65-F5344CB8AC3E}">
        <p14:creationId xmlns:p14="http://schemas.microsoft.com/office/powerpoint/2010/main" val="3166598386"/>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89421" y="1709799"/>
            <a:ext cx="5365158" cy="1021556"/>
          </a:xfrm>
        </p:spPr>
        <p:txBody>
          <a:bodyPr/>
          <a:lstStyle/>
          <a:p>
            <a:r>
              <a:rPr lang="en-US" sz="4000" b="1" dirty="0"/>
              <a:t>Affording Summer: The Art of Possible</a:t>
            </a:r>
          </a:p>
        </p:txBody>
      </p:sp>
      <p:sp>
        <p:nvSpPr>
          <p:cNvPr id="1638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fontAlgn="base">
              <a:spcBef>
                <a:spcPct val="0"/>
              </a:spcBef>
              <a:spcAft>
                <a:spcPct val="0"/>
              </a:spcAft>
            </a:pPr>
            <a:fld id="{91D5F922-6FA8-EA45-80D4-6DFF06D5E755}" type="slidenum">
              <a:rPr lang="en-US">
                <a:solidFill>
                  <a:schemeClr val="bg1"/>
                </a:solidFill>
              </a:rPr>
              <a:pPr fontAlgn="base">
                <a:spcBef>
                  <a:spcPct val="0"/>
                </a:spcBef>
                <a:spcAft>
                  <a:spcPct val="0"/>
                </a:spcAft>
              </a:pPr>
              <a:t>4</a:t>
            </a:fld>
            <a:endParaRPr lang="en-US" dirty="0">
              <a:solidFill>
                <a:schemeClr val="bg1"/>
              </a:solidFill>
            </a:endParaRP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08372"/>
            <a:ext cx="8229600" cy="3239500"/>
          </a:xfrm>
        </p:spPr>
        <p:txBody>
          <a:bodyPr/>
          <a:lstStyle/>
          <a:p>
            <a:r>
              <a:rPr lang="en-US" sz="4000" dirty="0"/>
              <a:t>Is summer a consistent item in your district budget – a given that staff and community can count on and plan for?</a:t>
            </a:r>
          </a:p>
        </p:txBody>
      </p:sp>
      <p:sp>
        <p:nvSpPr>
          <p:cNvPr id="4" name="Slide Number Placeholder 3"/>
          <p:cNvSpPr>
            <a:spLocks noGrp="1"/>
          </p:cNvSpPr>
          <p:nvPr>
            <p:ph type="sldNum" sz="quarter" idx="10"/>
          </p:nvPr>
        </p:nvSpPr>
        <p:spPr/>
        <p:txBody>
          <a:bodyPr/>
          <a:lstStyle/>
          <a:p>
            <a:pPr>
              <a:defRPr/>
            </a:pPr>
            <a:fld id="{AB65B17F-19AD-F64B-AD44-182E9AB2F7FF}" type="slidenum">
              <a:rPr lang="en-US" smtClean="0"/>
              <a:pPr>
                <a:defRPr/>
              </a:pPr>
              <a:t>5</a:t>
            </a:fld>
            <a:endParaRPr lang="en-US" dirty="0"/>
          </a:p>
        </p:txBody>
      </p:sp>
    </p:spTree>
    <p:extLst>
      <p:ext uri="{BB962C8B-B14F-4D97-AF65-F5344CB8AC3E}">
        <p14:creationId xmlns:p14="http://schemas.microsoft.com/office/powerpoint/2010/main" val="1148293038"/>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7560"/>
            <a:ext cx="8229600" cy="857250"/>
          </a:xfrm>
        </p:spPr>
        <p:txBody>
          <a:bodyPr/>
          <a:lstStyle/>
          <a:p>
            <a:r>
              <a:rPr lang="en-US" sz="4000" b="1" dirty="0"/>
              <a:t>Summer Programs Can Support District Goals</a:t>
            </a:r>
          </a:p>
        </p:txBody>
      </p:sp>
      <p:sp>
        <p:nvSpPr>
          <p:cNvPr id="3" name="Content Placeholder 2"/>
          <p:cNvSpPr>
            <a:spLocks noGrp="1"/>
          </p:cNvSpPr>
          <p:nvPr>
            <p:ph idx="1"/>
          </p:nvPr>
        </p:nvSpPr>
        <p:spPr>
          <a:xfrm>
            <a:off x="457200" y="1257300"/>
            <a:ext cx="8503920" cy="3036094"/>
          </a:xfrm>
        </p:spPr>
        <p:txBody>
          <a:bodyPr/>
          <a:lstStyle/>
          <a:p>
            <a:r>
              <a:rPr lang="en-US" dirty="0">
                <a:solidFill>
                  <a:schemeClr val="tx1"/>
                </a:solidFill>
              </a:rPr>
              <a:t>Providing extra support for specific student groups</a:t>
            </a:r>
          </a:p>
          <a:p>
            <a:r>
              <a:rPr lang="en-US" dirty="0">
                <a:solidFill>
                  <a:schemeClr val="tx1"/>
                </a:solidFill>
              </a:rPr>
              <a:t>Strengthening school year programs (e.g. STEM offerings, professional development)</a:t>
            </a:r>
          </a:p>
          <a:p>
            <a:r>
              <a:rPr lang="en-US" dirty="0">
                <a:solidFill>
                  <a:schemeClr val="tx1"/>
                </a:solidFill>
              </a:rPr>
              <a:t>Attracting and engaging external support</a:t>
            </a:r>
          </a:p>
          <a:p>
            <a:endParaRPr lang="en-US" dirty="0"/>
          </a:p>
        </p:txBody>
      </p:sp>
      <p:sp>
        <p:nvSpPr>
          <p:cNvPr id="4" name="Slide Number Placeholder 3"/>
          <p:cNvSpPr>
            <a:spLocks noGrp="1"/>
          </p:cNvSpPr>
          <p:nvPr>
            <p:ph type="sldNum" sz="quarter" idx="10"/>
          </p:nvPr>
        </p:nvSpPr>
        <p:spPr/>
        <p:txBody>
          <a:bodyPr/>
          <a:lstStyle/>
          <a:p>
            <a:pPr>
              <a:defRPr/>
            </a:pPr>
            <a:fld id="{AB65B17F-19AD-F64B-AD44-182E9AB2F7FF}" type="slidenum">
              <a:rPr lang="en-US" smtClean="0"/>
              <a:pPr>
                <a:defRPr/>
              </a:pPr>
              <a:t>6</a:t>
            </a:fld>
            <a:endParaRPr lang="en-US" dirty="0"/>
          </a:p>
        </p:txBody>
      </p:sp>
    </p:spTree>
    <p:extLst>
      <p:ext uri="{BB962C8B-B14F-4D97-AF65-F5344CB8AC3E}">
        <p14:creationId xmlns:p14="http://schemas.microsoft.com/office/powerpoint/2010/main" val="2117995856"/>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2756" y="308372"/>
            <a:ext cx="8678488" cy="857250"/>
          </a:xfrm>
        </p:spPr>
        <p:txBody>
          <a:bodyPr/>
          <a:lstStyle/>
          <a:p>
            <a:r>
              <a:rPr lang="en-US" sz="4000" b="1" dirty="0"/>
              <a:t>Potential District Funding Sources</a:t>
            </a:r>
          </a:p>
        </p:txBody>
      </p:sp>
      <p:sp>
        <p:nvSpPr>
          <p:cNvPr id="6" name="Content Placeholder 5"/>
          <p:cNvSpPr>
            <a:spLocks noGrp="1"/>
          </p:cNvSpPr>
          <p:nvPr>
            <p:ph idx="1"/>
          </p:nvPr>
        </p:nvSpPr>
        <p:spPr>
          <a:xfrm>
            <a:off x="457200" y="1211104"/>
            <a:ext cx="8454044" cy="3036094"/>
          </a:xfrm>
        </p:spPr>
        <p:txBody>
          <a:bodyPr/>
          <a:lstStyle/>
          <a:p>
            <a:r>
              <a:rPr lang="en-US" sz="2900" dirty="0">
                <a:solidFill>
                  <a:schemeClr val="tx1"/>
                </a:solidFill>
              </a:rPr>
              <a:t>LCFF (General, Concentration, and Supplemental Grants)</a:t>
            </a:r>
          </a:p>
          <a:p>
            <a:r>
              <a:rPr lang="en-US" sz="2900" dirty="0">
                <a:solidFill>
                  <a:schemeClr val="tx1"/>
                </a:solidFill>
              </a:rPr>
              <a:t>ASES and 21</a:t>
            </a:r>
            <a:r>
              <a:rPr lang="en-US" sz="2900" baseline="30000" dirty="0">
                <a:solidFill>
                  <a:schemeClr val="tx1"/>
                </a:solidFill>
              </a:rPr>
              <a:t>st</a:t>
            </a:r>
            <a:r>
              <a:rPr lang="en-US" sz="2900" dirty="0">
                <a:solidFill>
                  <a:schemeClr val="tx1"/>
                </a:solidFill>
              </a:rPr>
              <a:t> Century Learning Center Grants</a:t>
            </a:r>
          </a:p>
          <a:p>
            <a:r>
              <a:rPr lang="en-US" sz="2900" dirty="0">
                <a:solidFill>
                  <a:schemeClr val="tx1"/>
                </a:solidFill>
              </a:rPr>
              <a:t>Other, including Title I, Summer Meals Program, Migrant Education Program, and others.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74B551C7-2F2A-6344-B30C-B265E49249FA}" type="slidenum">
              <a:rPr lang="en-US" smtClean="0"/>
              <a:pPr>
                <a:defRPr/>
              </a:pPr>
              <a:t>7</a:t>
            </a:fld>
            <a:endParaRPr lang="en-US" dirty="0"/>
          </a:p>
        </p:txBody>
      </p:sp>
    </p:spTree>
    <p:extLst>
      <p:ext uri="{BB962C8B-B14F-4D97-AF65-F5344CB8AC3E}">
        <p14:creationId xmlns:p14="http://schemas.microsoft.com/office/powerpoint/2010/main" val="3343497158"/>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63116"/>
            <a:ext cx="8404167" cy="857250"/>
          </a:xfrm>
        </p:spPr>
        <p:txBody>
          <a:bodyPr/>
          <a:lstStyle/>
          <a:p>
            <a:r>
              <a:rPr lang="en-US" sz="4000" b="1" dirty="0"/>
              <a:t>Funding from Outside the District</a:t>
            </a:r>
          </a:p>
        </p:txBody>
      </p:sp>
      <p:sp>
        <p:nvSpPr>
          <p:cNvPr id="3" name="Content Placeholder 2"/>
          <p:cNvSpPr>
            <a:spLocks noGrp="1"/>
          </p:cNvSpPr>
          <p:nvPr>
            <p:ph idx="1"/>
          </p:nvPr>
        </p:nvSpPr>
        <p:spPr>
          <a:xfrm>
            <a:off x="282632" y="864502"/>
            <a:ext cx="8728364" cy="3036094"/>
          </a:xfrm>
        </p:spPr>
        <p:txBody>
          <a:bodyPr/>
          <a:lstStyle/>
          <a:p>
            <a:r>
              <a:rPr lang="en-US" sz="2900" dirty="0">
                <a:solidFill>
                  <a:schemeClr val="tx1"/>
                </a:solidFill>
              </a:rPr>
              <a:t>Are there local funders who can support programs?</a:t>
            </a:r>
          </a:p>
          <a:p>
            <a:r>
              <a:rPr lang="en-US" sz="2900" dirty="0">
                <a:solidFill>
                  <a:schemeClr val="tx1"/>
                </a:solidFill>
              </a:rPr>
              <a:t>What local organizations have youth-oriented goals? </a:t>
            </a:r>
          </a:p>
          <a:p>
            <a:r>
              <a:rPr lang="en-US" sz="2900" dirty="0">
                <a:solidFill>
                  <a:schemeClr val="tx1"/>
                </a:solidFill>
              </a:rPr>
              <a:t>Is a fee-based program a possibility?</a:t>
            </a:r>
          </a:p>
          <a:p>
            <a:r>
              <a:rPr lang="en-US" sz="2900" dirty="0">
                <a:solidFill>
                  <a:schemeClr val="tx1"/>
                </a:solidFill>
              </a:rPr>
              <a:t>Could in-kind contributions help?</a:t>
            </a:r>
          </a:p>
        </p:txBody>
      </p:sp>
      <p:sp>
        <p:nvSpPr>
          <p:cNvPr id="4" name="Slide Number Placeholder 3"/>
          <p:cNvSpPr>
            <a:spLocks noGrp="1"/>
          </p:cNvSpPr>
          <p:nvPr>
            <p:ph type="sldNum" sz="quarter" idx="10"/>
          </p:nvPr>
        </p:nvSpPr>
        <p:spPr/>
        <p:txBody>
          <a:bodyPr/>
          <a:lstStyle/>
          <a:p>
            <a:pPr>
              <a:defRPr/>
            </a:pPr>
            <a:fld id="{AB65B17F-19AD-F64B-AD44-182E9AB2F7FF}" type="slidenum">
              <a:rPr lang="en-US" smtClean="0"/>
              <a:pPr>
                <a:defRPr/>
              </a:pPr>
              <a:t>8</a:t>
            </a:fld>
            <a:endParaRPr lang="en-US" dirty="0"/>
          </a:p>
        </p:txBody>
      </p:sp>
    </p:spTree>
    <p:extLst>
      <p:ext uri="{BB962C8B-B14F-4D97-AF65-F5344CB8AC3E}">
        <p14:creationId xmlns:p14="http://schemas.microsoft.com/office/powerpoint/2010/main" val="2014484418"/>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Adjusting Costs</a:t>
            </a:r>
          </a:p>
        </p:txBody>
      </p:sp>
      <p:sp>
        <p:nvSpPr>
          <p:cNvPr id="3" name="Content Placeholder 2"/>
          <p:cNvSpPr>
            <a:spLocks noGrp="1"/>
          </p:cNvSpPr>
          <p:nvPr>
            <p:ph idx="1"/>
          </p:nvPr>
        </p:nvSpPr>
        <p:spPr/>
        <p:txBody>
          <a:bodyPr/>
          <a:lstStyle/>
          <a:p>
            <a:r>
              <a:rPr lang="en-US" dirty="0">
                <a:solidFill>
                  <a:schemeClr val="tx1"/>
                </a:solidFill>
              </a:rPr>
              <a:t>What changes in the program could be made?</a:t>
            </a:r>
          </a:p>
          <a:p>
            <a:r>
              <a:rPr lang="en-US" dirty="0">
                <a:solidFill>
                  <a:schemeClr val="tx1"/>
                </a:solidFill>
              </a:rPr>
              <a:t>What economies of scale could help?</a:t>
            </a:r>
          </a:p>
          <a:p>
            <a:r>
              <a:rPr lang="en-US" dirty="0">
                <a:solidFill>
                  <a:schemeClr val="tx1"/>
                </a:solidFill>
              </a:rPr>
              <a:t>What staffing options are available</a:t>
            </a:r>
            <a:r>
              <a:rPr lang="en-US" dirty="0"/>
              <a:t>?</a:t>
            </a:r>
          </a:p>
        </p:txBody>
      </p:sp>
      <p:sp>
        <p:nvSpPr>
          <p:cNvPr id="4" name="Slide Number Placeholder 3"/>
          <p:cNvSpPr>
            <a:spLocks noGrp="1"/>
          </p:cNvSpPr>
          <p:nvPr>
            <p:ph type="sldNum" sz="quarter" idx="10"/>
          </p:nvPr>
        </p:nvSpPr>
        <p:spPr/>
        <p:txBody>
          <a:bodyPr/>
          <a:lstStyle/>
          <a:p>
            <a:pPr>
              <a:defRPr/>
            </a:pPr>
            <a:fld id="{AB65B17F-19AD-F64B-AD44-182E9AB2F7FF}" type="slidenum">
              <a:rPr lang="en-US" smtClean="0"/>
              <a:pPr>
                <a:defRPr/>
              </a:pPr>
              <a:t>9</a:t>
            </a:fld>
            <a:endParaRPr lang="en-US" dirty="0"/>
          </a:p>
        </p:txBody>
      </p:sp>
    </p:spTree>
    <p:extLst>
      <p:ext uri="{BB962C8B-B14F-4D97-AF65-F5344CB8AC3E}">
        <p14:creationId xmlns:p14="http://schemas.microsoft.com/office/powerpoint/2010/main" val="2629556244"/>
      </p:ext>
    </p:extLst>
  </p:cSld>
  <p:clrMapOvr>
    <a:masterClrMapping/>
  </p:clrMapOvr>
  <p:transition spd="med">
    <p:fade/>
  </p:transition>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ial CSBA Template 16-9">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CSBA_PPT_Widescreen_Modern</Template>
  <TotalTime>1635</TotalTime>
  <Words>2140</Words>
  <Application>Microsoft Office PowerPoint</Application>
  <PresentationFormat>On-screen Show (16:9)</PresentationFormat>
  <Paragraphs>177</Paragraphs>
  <Slides>23</Slides>
  <Notes>23</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Wingdings</vt:lpstr>
      <vt:lpstr>Official CSBA Template 16-9</vt:lpstr>
      <vt:lpstr>Putting the Pieces Together</vt:lpstr>
      <vt:lpstr>The Focus Of This Session</vt:lpstr>
      <vt:lpstr>PowerPoint Presentation</vt:lpstr>
      <vt:lpstr>Affording Summer: The Art of Possible</vt:lpstr>
      <vt:lpstr>Is summer a consistent item in your district budget – a given that staff and community can count on and plan for?</vt:lpstr>
      <vt:lpstr>Summer Programs Can Support District Goals</vt:lpstr>
      <vt:lpstr>Potential District Funding Sources</vt:lpstr>
      <vt:lpstr>Funding from Outside the District</vt:lpstr>
      <vt:lpstr>Adjusting Costs</vt:lpstr>
      <vt:lpstr>Staffing: The Largest Program Cost</vt:lpstr>
      <vt:lpstr>Staffing is Critical</vt:lpstr>
      <vt:lpstr>Thinking About Staffing Options</vt:lpstr>
      <vt:lpstr>Discussing Staffing Options with Stakeholders</vt:lpstr>
      <vt:lpstr>Alignment with District Professional Development Goals</vt:lpstr>
      <vt:lpstr>Partnerships: Forging, Supporting, and Managing Them</vt:lpstr>
      <vt:lpstr>Essential Program Elements  </vt:lpstr>
      <vt:lpstr>Putting the Pieces Together</vt:lpstr>
      <vt:lpstr>Should summer program development, implementation, and support be shared between the district and one or more outside partners?   Why or why not?</vt:lpstr>
      <vt:lpstr>Partnerships in Your District</vt:lpstr>
      <vt:lpstr>Evaluating Success</vt:lpstr>
      <vt:lpstr>Demand for Summer Programs</vt:lpstr>
      <vt:lpstr>Quality of Summer Programs</vt:lpstr>
      <vt:lpstr>To Learn More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the title</dc:title>
  <dc:creator>Manuel Buenrostro</dc:creator>
  <cp:lastModifiedBy>Kimberly Sellery</cp:lastModifiedBy>
  <cp:revision>62</cp:revision>
  <cp:lastPrinted>2017-11-14T19:57:38Z</cp:lastPrinted>
  <dcterms:created xsi:type="dcterms:W3CDTF">2017-08-18T22:02:19Z</dcterms:created>
  <dcterms:modified xsi:type="dcterms:W3CDTF">2019-07-23T22:09:27Z</dcterms:modified>
</cp:coreProperties>
</file>