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theme/theme16.xml" ContentType="application/vnd.openxmlformats-officedocument.theme+xml"/>
  <Override PartName="/ppt/slideLayouts/slideLayout24.xml" ContentType="application/vnd.openxmlformats-officedocument.presentationml.slideLayout+xml"/>
  <Override PartName="/ppt/theme/theme17.xml" ContentType="application/vnd.openxmlformats-officedocument.theme+xml"/>
  <Override PartName="/ppt/slideLayouts/slideLayout25.xml" ContentType="application/vnd.openxmlformats-officedocument.presentationml.slideLayout+xml"/>
  <Override PartName="/ppt/theme/theme18.xml" ContentType="application/vnd.openxmlformats-officedocument.theme+xml"/>
  <Override PartName="/ppt/slideLayouts/slideLayout26.xml" ContentType="application/vnd.openxmlformats-officedocument.presentationml.slideLayout+xml"/>
  <Override PartName="/ppt/theme/theme19.xml" ContentType="application/vnd.openxmlformats-officedocument.theme+xml"/>
  <Override PartName="/ppt/slideLayouts/slideLayout27.xml" ContentType="application/vnd.openxmlformats-officedocument.presentationml.slideLayout+xml"/>
  <Override PartName="/ppt/theme/theme20.xml" ContentType="application/vnd.openxmlformats-officedocument.theme+xml"/>
  <Override PartName="/ppt/slideLayouts/slideLayout2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4" r:id="rId1"/>
    <p:sldMasterId id="2147484065" r:id="rId2"/>
    <p:sldMasterId id="2147484060" r:id="rId3"/>
    <p:sldMasterId id="2147484056" r:id="rId4"/>
    <p:sldMasterId id="2147484070" r:id="rId5"/>
    <p:sldMasterId id="2147484104" r:id="rId6"/>
    <p:sldMasterId id="2147484074" r:id="rId7"/>
    <p:sldMasterId id="2147484076" r:id="rId8"/>
    <p:sldMasterId id="2147484178" r:id="rId9"/>
    <p:sldMasterId id="2147484184" r:id="rId10"/>
    <p:sldMasterId id="2147484186" r:id="rId11"/>
    <p:sldMasterId id="2147484188" r:id="rId12"/>
    <p:sldMasterId id="2147484180" r:id="rId13"/>
    <p:sldMasterId id="2147484170" r:id="rId14"/>
    <p:sldMasterId id="2147484168" r:id="rId15"/>
    <p:sldMasterId id="2147484166" r:id="rId16"/>
    <p:sldMasterId id="2147484164" r:id="rId17"/>
    <p:sldMasterId id="2147484162" r:id="rId18"/>
    <p:sldMasterId id="2147484172" r:id="rId19"/>
    <p:sldMasterId id="2147484174" r:id="rId20"/>
    <p:sldMasterId id="2147484176" r:id="rId21"/>
  </p:sldMasterIdLst>
  <p:notesMasterIdLst>
    <p:notesMasterId r:id="rId61"/>
  </p:notesMasterIdLst>
  <p:sldIdLst>
    <p:sldId id="256" r:id="rId22"/>
    <p:sldId id="257" r:id="rId23"/>
    <p:sldId id="300" r:id="rId24"/>
    <p:sldId id="301" r:id="rId25"/>
    <p:sldId id="318" r:id="rId26"/>
    <p:sldId id="320" r:id="rId27"/>
    <p:sldId id="303" r:id="rId28"/>
    <p:sldId id="269" r:id="rId29"/>
    <p:sldId id="304" r:id="rId30"/>
    <p:sldId id="292" r:id="rId31"/>
    <p:sldId id="307" r:id="rId32"/>
    <p:sldId id="261" r:id="rId33"/>
    <p:sldId id="284" r:id="rId34"/>
    <p:sldId id="290" r:id="rId35"/>
    <p:sldId id="286" r:id="rId36"/>
    <p:sldId id="287" r:id="rId37"/>
    <p:sldId id="295" r:id="rId38"/>
    <p:sldId id="296" r:id="rId39"/>
    <p:sldId id="308" r:id="rId40"/>
    <p:sldId id="309" r:id="rId41"/>
    <p:sldId id="297" r:id="rId42"/>
    <p:sldId id="259" r:id="rId43"/>
    <p:sldId id="299" r:id="rId44"/>
    <p:sldId id="260" r:id="rId45"/>
    <p:sldId id="319" r:id="rId46"/>
    <p:sldId id="302" r:id="rId47"/>
    <p:sldId id="283" r:id="rId48"/>
    <p:sldId id="294" r:id="rId49"/>
    <p:sldId id="285" r:id="rId50"/>
    <p:sldId id="275" r:id="rId51"/>
    <p:sldId id="291" r:id="rId52"/>
    <p:sldId id="293" r:id="rId53"/>
    <p:sldId id="289" r:id="rId54"/>
    <p:sldId id="310" r:id="rId55"/>
    <p:sldId id="258" r:id="rId56"/>
    <p:sldId id="315" r:id="rId57"/>
    <p:sldId id="316" r:id="rId58"/>
    <p:sldId id="317" r:id="rId59"/>
    <p:sldId id="314" r:id="rId60"/>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C6CED-071E-463A-9F75-A5E4A49FF9FF}" v="30" dt="2022-04-07T15:56:44.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106" d="100"/>
          <a:sy n="106" d="100"/>
        </p:scale>
        <p:origin x="798" y="96"/>
      </p:cViewPr>
      <p:guideLst/>
    </p:cSldViewPr>
  </p:slideViewPr>
  <p:notesTextViewPr>
    <p:cViewPr>
      <p:scale>
        <a:sx n="1" d="1"/>
        <a:sy n="1" d="1"/>
      </p:scale>
      <p:origin x="0" y="0"/>
    </p:cViewPr>
  </p:notesTextViewPr>
  <p:notesViewPr>
    <p:cSldViewPr snapToGrid="0">
      <p:cViewPr varScale="1">
        <p:scale>
          <a:sx n="84" d="100"/>
          <a:sy n="84" d="100"/>
        </p:scale>
        <p:origin x="387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microsoft.com/office/2015/10/relationships/revisionInfo" Target="revisionInfo.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Anderson" userId="dac7a9b4-2936-44a8-b417-d8487e450552" providerId="ADAL" clId="{5D9C6CED-071E-463A-9F75-A5E4A49FF9FF}"/>
    <pc:docChg chg="undo custSel addSld delSld modSld sldOrd modNotesMaster">
      <pc:chgData name="Jeremy Anderson" userId="dac7a9b4-2936-44a8-b417-d8487e450552" providerId="ADAL" clId="{5D9C6CED-071E-463A-9F75-A5E4A49FF9FF}" dt="2022-04-07T15:56:53.773" v="2368" actId="14100"/>
      <pc:docMkLst>
        <pc:docMk/>
      </pc:docMkLst>
      <pc:sldChg chg="modSp mod modClrScheme chgLayout">
        <pc:chgData name="Jeremy Anderson" userId="dac7a9b4-2936-44a8-b417-d8487e450552" providerId="ADAL" clId="{5D9C6CED-071E-463A-9F75-A5E4A49FF9FF}" dt="2022-04-05T00:46:54.250" v="770" actId="113"/>
        <pc:sldMkLst>
          <pc:docMk/>
          <pc:sldMk cId="1537589205" sldId="256"/>
        </pc:sldMkLst>
        <pc:spChg chg="mod">
          <ac:chgData name="Jeremy Anderson" userId="dac7a9b4-2936-44a8-b417-d8487e450552" providerId="ADAL" clId="{5D9C6CED-071E-463A-9F75-A5E4A49FF9FF}" dt="2022-04-05T00:46:54.250" v="770" actId="113"/>
          <ac:spMkLst>
            <pc:docMk/>
            <pc:sldMk cId="1537589205" sldId="256"/>
            <ac:spMk id="2" creationId="{9B8F70E7-8189-4BE7-80AA-3A4D3627B197}"/>
          </ac:spMkLst>
        </pc:spChg>
      </pc:sldChg>
      <pc:sldChg chg="modSp mod">
        <pc:chgData name="Jeremy Anderson" userId="dac7a9b4-2936-44a8-b417-d8487e450552" providerId="ADAL" clId="{5D9C6CED-071E-463A-9F75-A5E4A49FF9FF}" dt="2022-04-06T16:14:00.100" v="1406" actId="1076"/>
        <pc:sldMkLst>
          <pc:docMk/>
          <pc:sldMk cId="2108097970" sldId="257"/>
        </pc:sldMkLst>
        <pc:spChg chg="mod">
          <ac:chgData name="Jeremy Anderson" userId="dac7a9b4-2936-44a8-b417-d8487e450552" providerId="ADAL" clId="{5D9C6CED-071E-463A-9F75-A5E4A49FF9FF}" dt="2022-04-06T16:13:55.682" v="1405" actId="255"/>
          <ac:spMkLst>
            <pc:docMk/>
            <pc:sldMk cId="2108097970" sldId="257"/>
            <ac:spMk id="3" creationId="{77C831BE-3483-48BE-83AF-329AFBAEB697}"/>
          </ac:spMkLst>
        </pc:spChg>
        <pc:picChg chg="mod">
          <ac:chgData name="Jeremy Anderson" userId="dac7a9b4-2936-44a8-b417-d8487e450552" providerId="ADAL" clId="{5D9C6CED-071E-463A-9F75-A5E4A49FF9FF}" dt="2022-04-06T16:14:00.100" v="1406" actId="1076"/>
          <ac:picMkLst>
            <pc:docMk/>
            <pc:sldMk cId="2108097970" sldId="257"/>
            <ac:picMk id="1026" creationId="{E523389D-F906-4808-BBA7-1D02050F682B}"/>
          </ac:picMkLst>
        </pc:picChg>
      </pc:sldChg>
      <pc:sldChg chg="del">
        <pc:chgData name="Jeremy Anderson" userId="dac7a9b4-2936-44a8-b417-d8487e450552" providerId="ADAL" clId="{5D9C6CED-071E-463A-9F75-A5E4A49FF9FF}" dt="2022-04-05T19:56:02.735" v="887" actId="2696"/>
        <pc:sldMkLst>
          <pc:docMk/>
          <pc:sldMk cId="1082559061" sldId="258"/>
        </pc:sldMkLst>
      </pc:sldChg>
      <pc:sldChg chg="add mod modClrScheme chgLayout">
        <pc:chgData name="Jeremy Anderson" userId="dac7a9b4-2936-44a8-b417-d8487e450552" providerId="ADAL" clId="{5D9C6CED-071E-463A-9F75-A5E4A49FF9FF}" dt="2022-04-06T17:00:12.155" v="1416" actId="700"/>
        <pc:sldMkLst>
          <pc:docMk/>
          <pc:sldMk cId="1852621003" sldId="258"/>
        </pc:sldMkLst>
      </pc:sldChg>
      <pc:sldChg chg="add del mod modClrScheme chgLayout modNotes">
        <pc:chgData name="Jeremy Anderson" userId="dac7a9b4-2936-44a8-b417-d8487e450552" providerId="ADAL" clId="{5D9C6CED-071E-463A-9F75-A5E4A49FF9FF}" dt="2022-04-06T16:59:58.166" v="1411" actId="47"/>
        <pc:sldMkLst>
          <pc:docMk/>
          <pc:sldMk cId="2013834926" sldId="258"/>
        </pc:sldMkLst>
      </pc:sldChg>
      <pc:sldChg chg="add del modNotes">
        <pc:chgData name="Jeremy Anderson" userId="dac7a9b4-2936-44a8-b417-d8487e450552" providerId="ADAL" clId="{5D9C6CED-071E-463A-9F75-A5E4A49FF9FF}" dt="2022-04-06T16:48:06.150" v="1410"/>
        <pc:sldMkLst>
          <pc:docMk/>
          <pc:sldMk cId="0" sldId="259"/>
        </pc:sldMkLst>
      </pc:sldChg>
      <pc:sldChg chg="addSp modSp mod modClrScheme chgLayout">
        <pc:chgData name="Jeremy Anderson" userId="dac7a9b4-2936-44a8-b417-d8487e450552" providerId="ADAL" clId="{5D9C6CED-071E-463A-9F75-A5E4A49FF9FF}" dt="2022-04-06T16:04:31.820" v="1385" actId="1076"/>
        <pc:sldMkLst>
          <pc:docMk/>
          <pc:sldMk cId="2400980049" sldId="260"/>
        </pc:sldMkLst>
        <pc:spChg chg="add mod">
          <ac:chgData name="Jeremy Anderson" userId="dac7a9b4-2936-44a8-b417-d8487e450552" providerId="ADAL" clId="{5D9C6CED-071E-463A-9F75-A5E4A49FF9FF}" dt="2022-04-06T16:04:31.820" v="1385" actId="1076"/>
          <ac:spMkLst>
            <pc:docMk/>
            <pc:sldMk cId="2400980049" sldId="260"/>
            <ac:spMk id="2" creationId="{9A163618-73CD-45CB-B288-EAD16DBF0C3B}"/>
          </ac:spMkLst>
        </pc:spChg>
      </pc:sldChg>
      <pc:sldChg chg="add del">
        <pc:chgData name="Jeremy Anderson" userId="dac7a9b4-2936-44a8-b417-d8487e450552" providerId="ADAL" clId="{5D9C6CED-071E-463A-9F75-A5E4A49FF9FF}" dt="2022-04-05T19:56:11.413" v="888"/>
        <pc:sldMkLst>
          <pc:docMk/>
          <pc:sldMk cId="3898115978" sldId="261"/>
        </pc:sldMkLst>
      </pc:sldChg>
      <pc:sldChg chg="modSp add del mod modClrScheme chgLayout">
        <pc:chgData name="Jeremy Anderson" userId="dac7a9b4-2936-44a8-b417-d8487e450552" providerId="ADAL" clId="{5D9C6CED-071E-463A-9F75-A5E4A49FF9FF}" dt="2022-04-06T20:49:57.272" v="1474" actId="2696"/>
        <pc:sldMkLst>
          <pc:docMk/>
          <pc:sldMk cId="1862416806" sldId="269"/>
        </pc:sldMkLst>
        <pc:spChg chg="mod">
          <ac:chgData name="Jeremy Anderson" userId="dac7a9b4-2936-44a8-b417-d8487e450552" providerId="ADAL" clId="{5D9C6CED-071E-463A-9F75-A5E4A49FF9FF}" dt="2022-04-06T19:00:52.557" v="1417" actId="207"/>
          <ac:spMkLst>
            <pc:docMk/>
            <pc:sldMk cId="1862416806" sldId="269"/>
            <ac:spMk id="2" creationId="{B80DAA6D-2284-B341-87A5-CB1766E4DEFA}"/>
          </ac:spMkLst>
        </pc:spChg>
      </pc:sldChg>
      <pc:sldChg chg="add">
        <pc:chgData name="Jeremy Anderson" userId="dac7a9b4-2936-44a8-b417-d8487e450552" providerId="ADAL" clId="{5D9C6CED-071E-463A-9F75-A5E4A49FF9FF}" dt="2022-04-06T20:50:05.231" v="1475"/>
        <pc:sldMkLst>
          <pc:docMk/>
          <pc:sldMk cId="3777237465" sldId="269"/>
        </pc:sldMkLst>
      </pc:sldChg>
      <pc:sldChg chg="modSp add mod modClrScheme chgLayout">
        <pc:chgData name="Jeremy Anderson" userId="dac7a9b4-2936-44a8-b417-d8487e450552" providerId="ADAL" clId="{5D9C6CED-071E-463A-9F75-A5E4A49FF9FF}" dt="2022-04-06T16:01:54.625" v="1366" actId="20577"/>
        <pc:sldMkLst>
          <pc:docMk/>
          <pc:sldMk cId="133650118" sldId="275"/>
        </pc:sldMkLst>
        <pc:spChg chg="mod">
          <ac:chgData name="Jeremy Anderson" userId="dac7a9b4-2936-44a8-b417-d8487e450552" providerId="ADAL" clId="{5D9C6CED-071E-463A-9F75-A5E4A49FF9FF}" dt="2022-04-06T16:01:54.625" v="1366" actId="20577"/>
          <ac:spMkLst>
            <pc:docMk/>
            <pc:sldMk cId="133650118" sldId="275"/>
            <ac:spMk id="5" creationId="{A2F5BD64-9281-C742-95FF-07EFD87AA3D5}"/>
          </ac:spMkLst>
        </pc:spChg>
      </pc:sldChg>
      <pc:sldChg chg="add mod modClrScheme chgLayout">
        <pc:chgData name="Jeremy Anderson" userId="dac7a9b4-2936-44a8-b417-d8487e450552" providerId="ADAL" clId="{5D9C6CED-071E-463A-9F75-A5E4A49FF9FF}" dt="2022-04-05T16:03:51.377" v="879" actId="700"/>
        <pc:sldMkLst>
          <pc:docMk/>
          <pc:sldMk cId="2871695404" sldId="283"/>
        </pc:sldMkLst>
      </pc:sldChg>
      <pc:sldChg chg="add del">
        <pc:chgData name="Jeremy Anderson" userId="dac7a9b4-2936-44a8-b417-d8487e450552" providerId="ADAL" clId="{5D9C6CED-071E-463A-9F75-A5E4A49FF9FF}" dt="2022-04-05T19:56:11.413" v="888"/>
        <pc:sldMkLst>
          <pc:docMk/>
          <pc:sldMk cId="2056954205" sldId="284"/>
        </pc:sldMkLst>
      </pc:sldChg>
      <pc:sldChg chg="modSp add mod modClrScheme chgLayout">
        <pc:chgData name="Jeremy Anderson" userId="dac7a9b4-2936-44a8-b417-d8487e450552" providerId="ADAL" clId="{5D9C6CED-071E-463A-9F75-A5E4A49FF9FF}" dt="2022-04-06T19:03:33.237" v="1420" actId="14"/>
        <pc:sldMkLst>
          <pc:docMk/>
          <pc:sldMk cId="4026141779" sldId="285"/>
        </pc:sldMkLst>
        <pc:spChg chg="mod">
          <ac:chgData name="Jeremy Anderson" userId="dac7a9b4-2936-44a8-b417-d8487e450552" providerId="ADAL" clId="{5D9C6CED-071E-463A-9F75-A5E4A49FF9FF}" dt="2022-04-06T19:03:33.237" v="1420" actId="14"/>
          <ac:spMkLst>
            <pc:docMk/>
            <pc:sldMk cId="4026141779" sldId="285"/>
            <ac:spMk id="6" creationId="{6CF16AED-27A8-5540-A73E-227971FC4D2C}"/>
          </ac:spMkLst>
        </pc:spChg>
      </pc:sldChg>
      <pc:sldChg chg="modSp add del mod">
        <pc:chgData name="Jeremy Anderson" userId="dac7a9b4-2936-44a8-b417-d8487e450552" providerId="ADAL" clId="{5D9C6CED-071E-463A-9F75-A5E4A49FF9FF}" dt="2022-04-06T20:10:17.190" v="1458" actId="20577"/>
        <pc:sldMkLst>
          <pc:docMk/>
          <pc:sldMk cId="2369301754" sldId="286"/>
        </pc:sldMkLst>
        <pc:spChg chg="mod">
          <ac:chgData name="Jeremy Anderson" userId="dac7a9b4-2936-44a8-b417-d8487e450552" providerId="ADAL" clId="{5D9C6CED-071E-463A-9F75-A5E4A49FF9FF}" dt="2022-04-06T20:10:17.190" v="1458" actId="20577"/>
          <ac:spMkLst>
            <pc:docMk/>
            <pc:sldMk cId="2369301754" sldId="286"/>
            <ac:spMk id="3" creationId="{CFC72B99-E680-4B47-B796-B78A22E00112}"/>
          </ac:spMkLst>
        </pc:spChg>
      </pc:sldChg>
      <pc:sldChg chg="modSp add del mod modTransition">
        <pc:chgData name="Jeremy Anderson" userId="dac7a9b4-2936-44a8-b417-d8487e450552" providerId="ADAL" clId="{5D9C6CED-071E-463A-9F75-A5E4A49FF9FF}" dt="2022-04-06T20:10:40.628" v="1461" actId="20577"/>
        <pc:sldMkLst>
          <pc:docMk/>
          <pc:sldMk cId="440404450" sldId="287"/>
        </pc:sldMkLst>
        <pc:spChg chg="mod">
          <ac:chgData name="Jeremy Anderson" userId="dac7a9b4-2936-44a8-b417-d8487e450552" providerId="ADAL" clId="{5D9C6CED-071E-463A-9F75-A5E4A49FF9FF}" dt="2022-04-06T20:10:40.628" v="1461" actId="20577"/>
          <ac:spMkLst>
            <pc:docMk/>
            <pc:sldMk cId="440404450" sldId="287"/>
            <ac:spMk id="2" creationId="{342575C5-CA2C-2243-8065-8EA728ED3800}"/>
          </ac:spMkLst>
        </pc:spChg>
      </pc:sldChg>
      <pc:sldChg chg="modSp add mod ord modClrScheme chgLayout">
        <pc:chgData name="Jeremy Anderson" userId="dac7a9b4-2936-44a8-b417-d8487e450552" providerId="ADAL" clId="{5D9C6CED-071E-463A-9F75-A5E4A49FF9FF}" dt="2022-04-06T21:57:53.903" v="2176"/>
        <pc:sldMkLst>
          <pc:docMk/>
          <pc:sldMk cId="237962318" sldId="289"/>
        </pc:sldMkLst>
        <pc:spChg chg="mod">
          <ac:chgData name="Jeremy Anderson" userId="dac7a9b4-2936-44a8-b417-d8487e450552" providerId="ADAL" clId="{5D9C6CED-071E-463A-9F75-A5E4A49FF9FF}" dt="2022-04-06T21:56:08.969" v="2156" actId="20577"/>
          <ac:spMkLst>
            <pc:docMk/>
            <pc:sldMk cId="237962318" sldId="289"/>
            <ac:spMk id="5" creationId="{57C635E3-BC30-884C-A7EB-5A92BE150A1F}"/>
          </ac:spMkLst>
        </pc:spChg>
        <pc:spChg chg="mod">
          <ac:chgData name="Jeremy Anderson" userId="dac7a9b4-2936-44a8-b417-d8487e450552" providerId="ADAL" clId="{5D9C6CED-071E-463A-9F75-A5E4A49FF9FF}" dt="2022-04-06T21:57:35.691" v="2173" actId="20577"/>
          <ac:spMkLst>
            <pc:docMk/>
            <pc:sldMk cId="237962318" sldId="289"/>
            <ac:spMk id="6" creationId="{6CF16AED-27A8-5540-A73E-227971FC4D2C}"/>
          </ac:spMkLst>
        </pc:spChg>
      </pc:sldChg>
      <pc:sldChg chg="modSp add del mod modTransition">
        <pc:chgData name="Jeremy Anderson" userId="dac7a9b4-2936-44a8-b417-d8487e450552" providerId="ADAL" clId="{5D9C6CED-071E-463A-9F75-A5E4A49FF9FF}" dt="2022-04-06T20:09:37.355" v="1441" actId="20577"/>
        <pc:sldMkLst>
          <pc:docMk/>
          <pc:sldMk cId="3826768835" sldId="290"/>
        </pc:sldMkLst>
        <pc:spChg chg="mod">
          <ac:chgData name="Jeremy Anderson" userId="dac7a9b4-2936-44a8-b417-d8487e450552" providerId="ADAL" clId="{5D9C6CED-071E-463A-9F75-A5E4A49FF9FF}" dt="2022-04-06T20:09:37.355" v="1441" actId="20577"/>
          <ac:spMkLst>
            <pc:docMk/>
            <pc:sldMk cId="3826768835" sldId="290"/>
            <ac:spMk id="2" creationId="{342575C5-CA2C-2243-8065-8EA728ED3800}"/>
          </ac:spMkLst>
        </pc:spChg>
      </pc:sldChg>
      <pc:sldChg chg="add mod modClrScheme chgLayout">
        <pc:chgData name="Jeremy Anderson" userId="dac7a9b4-2936-44a8-b417-d8487e450552" providerId="ADAL" clId="{5D9C6CED-071E-463A-9F75-A5E4A49FF9FF}" dt="2022-04-05T16:04:22.307" v="884" actId="700"/>
        <pc:sldMkLst>
          <pc:docMk/>
          <pc:sldMk cId="3260857271" sldId="291"/>
        </pc:sldMkLst>
      </pc:sldChg>
      <pc:sldChg chg="add">
        <pc:chgData name="Jeremy Anderson" userId="dac7a9b4-2936-44a8-b417-d8487e450552" providerId="ADAL" clId="{5D9C6CED-071E-463A-9F75-A5E4A49FF9FF}" dt="2022-04-06T20:50:05.231" v="1475"/>
        <pc:sldMkLst>
          <pc:docMk/>
          <pc:sldMk cId="384954489" sldId="292"/>
        </pc:sldMkLst>
      </pc:sldChg>
      <pc:sldChg chg="add del mod modClrScheme chgLayout">
        <pc:chgData name="Jeremy Anderson" userId="dac7a9b4-2936-44a8-b417-d8487e450552" providerId="ADAL" clId="{5D9C6CED-071E-463A-9F75-A5E4A49FF9FF}" dt="2022-04-06T20:49:57.272" v="1474" actId="2696"/>
        <pc:sldMkLst>
          <pc:docMk/>
          <pc:sldMk cId="726511511" sldId="292"/>
        </pc:sldMkLst>
      </pc:sldChg>
      <pc:sldChg chg="modSp add mod modClrScheme chgLayout">
        <pc:chgData name="Jeremy Anderson" userId="dac7a9b4-2936-44a8-b417-d8487e450552" providerId="ADAL" clId="{5D9C6CED-071E-463A-9F75-A5E4A49FF9FF}" dt="2022-04-06T19:04:38.818" v="1422" actId="20577"/>
        <pc:sldMkLst>
          <pc:docMk/>
          <pc:sldMk cId="2925311908" sldId="293"/>
        </pc:sldMkLst>
        <pc:spChg chg="mod">
          <ac:chgData name="Jeremy Anderson" userId="dac7a9b4-2936-44a8-b417-d8487e450552" providerId="ADAL" clId="{5D9C6CED-071E-463A-9F75-A5E4A49FF9FF}" dt="2022-04-06T19:04:38.818" v="1422" actId="20577"/>
          <ac:spMkLst>
            <pc:docMk/>
            <pc:sldMk cId="2925311908" sldId="293"/>
            <ac:spMk id="3" creationId="{2B697AF2-F306-6D46-ACEC-312288A2A4B0}"/>
          </ac:spMkLst>
        </pc:spChg>
      </pc:sldChg>
      <pc:sldChg chg="add mod modClrScheme chgLayout">
        <pc:chgData name="Jeremy Anderson" userId="dac7a9b4-2936-44a8-b417-d8487e450552" providerId="ADAL" clId="{5D9C6CED-071E-463A-9F75-A5E4A49FF9FF}" dt="2022-04-05T16:03:55.851" v="880" actId="700"/>
        <pc:sldMkLst>
          <pc:docMk/>
          <pc:sldMk cId="2819414524" sldId="294"/>
        </pc:sldMkLst>
      </pc:sldChg>
      <pc:sldChg chg="add del modTransition">
        <pc:chgData name="Jeremy Anderson" userId="dac7a9b4-2936-44a8-b417-d8487e450552" providerId="ADAL" clId="{5D9C6CED-071E-463A-9F75-A5E4A49FF9FF}" dt="2022-04-05T19:56:11.413" v="888"/>
        <pc:sldMkLst>
          <pc:docMk/>
          <pc:sldMk cId="1152298719" sldId="295"/>
        </pc:sldMkLst>
      </pc:sldChg>
      <pc:sldChg chg="add del modTransition">
        <pc:chgData name="Jeremy Anderson" userId="dac7a9b4-2936-44a8-b417-d8487e450552" providerId="ADAL" clId="{5D9C6CED-071E-463A-9F75-A5E4A49FF9FF}" dt="2022-04-05T19:56:11.413" v="888"/>
        <pc:sldMkLst>
          <pc:docMk/>
          <pc:sldMk cId="3532047147" sldId="296"/>
        </pc:sldMkLst>
      </pc:sldChg>
      <pc:sldChg chg="add del modNotes">
        <pc:chgData name="Jeremy Anderson" userId="dac7a9b4-2936-44a8-b417-d8487e450552" providerId="ADAL" clId="{5D9C6CED-071E-463A-9F75-A5E4A49FF9FF}" dt="2022-04-06T16:48:06.150" v="1410"/>
        <pc:sldMkLst>
          <pc:docMk/>
          <pc:sldMk cId="0" sldId="297"/>
        </pc:sldMkLst>
      </pc:sldChg>
      <pc:sldChg chg="del">
        <pc:chgData name="Jeremy Anderson" userId="dac7a9b4-2936-44a8-b417-d8487e450552" providerId="ADAL" clId="{5D9C6CED-071E-463A-9F75-A5E4A49FF9FF}" dt="2022-04-05T19:56:02.735" v="887" actId="2696"/>
        <pc:sldMkLst>
          <pc:docMk/>
          <pc:sldMk cId="0" sldId="298"/>
        </pc:sldMkLst>
      </pc:sldChg>
      <pc:sldChg chg="del">
        <pc:chgData name="Jeremy Anderson" userId="dac7a9b4-2936-44a8-b417-d8487e450552" providerId="ADAL" clId="{5D9C6CED-071E-463A-9F75-A5E4A49FF9FF}" dt="2022-04-05T19:56:02.735" v="887" actId="2696"/>
        <pc:sldMkLst>
          <pc:docMk/>
          <pc:sldMk cId="1311655092" sldId="299"/>
        </pc:sldMkLst>
      </pc:sldChg>
      <pc:sldChg chg="addSp modSp mod">
        <pc:chgData name="Jeremy Anderson" userId="dac7a9b4-2936-44a8-b417-d8487e450552" providerId="ADAL" clId="{5D9C6CED-071E-463A-9F75-A5E4A49FF9FF}" dt="2022-04-06T21:04:23.209" v="2040" actId="20577"/>
        <pc:sldMkLst>
          <pc:docMk/>
          <pc:sldMk cId="3705359003" sldId="300"/>
        </pc:sldMkLst>
        <pc:spChg chg="mod">
          <ac:chgData name="Jeremy Anderson" userId="dac7a9b4-2936-44a8-b417-d8487e450552" providerId="ADAL" clId="{5D9C6CED-071E-463A-9F75-A5E4A49FF9FF}" dt="2022-04-06T21:04:23.209" v="2040" actId="20577"/>
          <ac:spMkLst>
            <pc:docMk/>
            <pc:sldMk cId="3705359003" sldId="300"/>
            <ac:spMk id="2" creationId="{B97C693E-70DF-4841-8111-0F5B7487105B}"/>
          </ac:spMkLst>
        </pc:spChg>
        <pc:spChg chg="add mod">
          <ac:chgData name="Jeremy Anderson" userId="dac7a9b4-2936-44a8-b417-d8487e450552" providerId="ADAL" clId="{5D9C6CED-071E-463A-9F75-A5E4A49FF9FF}" dt="2022-04-05T00:52:14.863" v="773" actId="255"/>
          <ac:spMkLst>
            <pc:docMk/>
            <pc:sldMk cId="3705359003" sldId="300"/>
            <ac:spMk id="3" creationId="{558AF8B0-463B-4622-A834-6A2860D10857}"/>
          </ac:spMkLst>
        </pc:spChg>
      </pc:sldChg>
      <pc:sldChg chg="addSp delSp modSp new mod">
        <pc:chgData name="Jeremy Anderson" userId="dac7a9b4-2936-44a8-b417-d8487e450552" providerId="ADAL" clId="{5D9C6CED-071E-463A-9F75-A5E4A49FF9FF}" dt="2022-04-06T22:57:49.018" v="2233" actId="20577"/>
        <pc:sldMkLst>
          <pc:docMk/>
          <pc:sldMk cId="3512741925" sldId="301"/>
        </pc:sldMkLst>
        <pc:spChg chg="add del mod">
          <ac:chgData name="Jeremy Anderson" userId="dac7a9b4-2936-44a8-b417-d8487e450552" providerId="ADAL" clId="{5D9C6CED-071E-463A-9F75-A5E4A49FF9FF}" dt="2022-04-05T00:19:04.229" v="732"/>
          <ac:spMkLst>
            <pc:docMk/>
            <pc:sldMk cId="3512741925" sldId="301"/>
            <ac:spMk id="2" creationId="{9CA22865-D922-49D8-B396-30BA8A8CB7D9}"/>
          </ac:spMkLst>
        </pc:spChg>
        <pc:spChg chg="add mod">
          <ac:chgData name="Jeremy Anderson" userId="dac7a9b4-2936-44a8-b417-d8487e450552" providerId="ADAL" clId="{5D9C6CED-071E-463A-9F75-A5E4A49FF9FF}" dt="2022-04-06T22:57:49.018" v="2233" actId="20577"/>
          <ac:spMkLst>
            <pc:docMk/>
            <pc:sldMk cId="3512741925" sldId="301"/>
            <ac:spMk id="3" creationId="{00B22997-6CBC-4842-9313-664651D44140}"/>
          </ac:spMkLst>
        </pc:spChg>
        <pc:spChg chg="add mod">
          <ac:chgData name="Jeremy Anderson" userId="dac7a9b4-2936-44a8-b417-d8487e450552" providerId="ADAL" clId="{5D9C6CED-071E-463A-9F75-A5E4A49FF9FF}" dt="2022-04-05T00:52:32.600" v="776" actId="1076"/>
          <ac:spMkLst>
            <pc:docMk/>
            <pc:sldMk cId="3512741925" sldId="301"/>
            <ac:spMk id="4" creationId="{A808F52C-DFA0-443D-9A42-566C1054FF0B}"/>
          </ac:spMkLst>
        </pc:spChg>
      </pc:sldChg>
      <pc:sldChg chg="modSp add mod modClrScheme chgLayout">
        <pc:chgData name="Jeremy Anderson" userId="dac7a9b4-2936-44a8-b417-d8487e450552" providerId="ADAL" clId="{5D9C6CED-071E-463A-9F75-A5E4A49FF9FF}" dt="2022-04-06T20:10:56.935" v="1462" actId="20577"/>
        <pc:sldMkLst>
          <pc:docMk/>
          <pc:sldMk cId="1479454787" sldId="302"/>
        </pc:sldMkLst>
        <pc:spChg chg="mod">
          <ac:chgData name="Jeremy Anderson" userId="dac7a9b4-2936-44a8-b417-d8487e450552" providerId="ADAL" clId="{5D9C6CED-071E-463A-9F75-A5E4A49FF9FF}" dt="2022-04-06T20:10:56.935" v="1462" actId="20577"/>
          <ac:spMkLst>
            <pc:docMk/>
            <pc:sldMk cId="1479454787" sldId="302"/>
            <ac:spMk id="3" creationId="{C414EDE5-E88C-5846-9771-787E177EB321}"/>
          </ac:spMkLst>
        </pc:spChg>
        <pc:spChg chg="mod">
          <ac:chgData name="Jeremy Anderson" userId="dac7a9b4-2936-44a8-b417-d8487e450552" providerId="ADAL" clId="{5D9C6CED-071E-463A-9F75-A5E4A49FF9FF}" dt="2022-04-06T16:03:50.739" v="1381" actId="120"/>
          <ac:spMkLst>
            <pc:docMk/>
            <pc:sldMk cId="1479454787" sldId="302"/>
            <ac:spMk id="5" creationId="{A2F5BD64-9281-C742-95FF-07EFD87AA3D5}"/>
          </ac:spMkLst>
        </pc:spChg>
      </pc:sldChg>
      <pc:sldChg chg="new del mod modClrScheme chgLayout">
        <pc:chgData name="Jeremy Anderson" userId="dac7a9b4-2936-44a8-b417-d8487e450552" providerId="ADAL" clId="{5D9C6CED-071E-463A-9F75-A5E4A49FF9FF}" dt="2022-04-05T15:51:52.525" v="867" actId="47"/>
        <pc:sldMkLst>
          <pc:docMk/>
          <pc:sldMk cId="3887929357" sldId="302"/>
        </pc:sldMkLst>
      </pc:sldChg>
      <pc:sldChg chg="add del mod modClrScheme chgLayout modNotes">
        <pc:chgData name="Jeremy Anderson" userId="dac7a9b4-2936-44a8-b417-d8487e450552" providerId="ADAL" clId="{5D9C6CED-071E-463A-9F75-A5E4A49FF9FF}" dt="2022-04-06T20:49:57.272" v="1474" actId="2696"/>
        <pc:sldMkLst>
          <pc:docMk/>
          <pc:sldMk cId="2845475768" sldId="303"/>
        </pc:sldMkLst>
      </pc:sldChg>
      <pc:sldChg chg="add">
        <pc:chgData name="Jeremy Anderson" userId="dac7a9b4-2936-44a8-b417-d8487e450552" providerId="ADAL" clId="{5D9C6CED-071E-463A-9F75-A5E4A49FF9FF}" dt="2022-04-06T20:50:05.231" v="1475"/>
        <pc:sldMkLst>
          <pc:docMk/>
          <pc:sldMk cId="3840435827" sldId="303"/>
        </pc:sldMkLst>
      </pc:sldChg>
      <pc:sldChg chg="addSp delSp modSp add del mod setBg modClrScheme chgLayout">
        <pc:chgData name="Jeremy Anderson" userId="dac7a9b4-2936-44a8-b417-d8487e450552" providerId="ADAL" clId="{5D9C6CED-071E-463A-9F75-A5E4A49FF9FF}" dt="2022-04-06T20:49:57.272" v="1474" actId="2696"/>
        <pc:sldMkLst>
          <pc:docMk/>
          <pc:sldMk cId="1380095472" sldId="304"/>
        </pc:sldMkLst>
        <pc:spChg chg="mod">
          <ac:chgData name="Jeremy Anderson" userId="dac7a9b4-2936-44a8-b417-d8487e450552" providerId="ADAL" clId="{5D9C6CED-071E-463A-9F75-A5E4A49FF9FF}" dt="2022-04-05T16:03:41.579" v="877" actId="26606"/>
          <ac:spMkLst>
            <pc:docMk/>
            <pc:sldMk cId="1380095472" sldId="304"/>
            <ac:spMk id="2" creationId="{B80DAA6D-2284-B341-87A5-CB1766E4DEFA}"/>
          </ac:spMkLst>
        </pc:spChg>
        <pc:spChg chg="mod">
          <ac:chgData name="Jeremy Anderson" userId="dac7a9b4-2936-44a8-b417-d8487e450552" providerId="ADAL" clId="{5D9C6CED-071E-463A-9F75-A5E4A49FF9FF}" dt="2022-04-05T16:03:41.579" v="877" actId="26606"/>
          <ac:spMkLst>
            <pc:docMk/>
            <pc:sldMk cId="1380095472" sldId="304"/>
            <ac:spMk id="3" creationId="{81D00B52-88C0-3541-87E9-63DEEF89C15A}"/>
          </ac:spMkLst>
        </pc:spChg>
        <pc:spChg chg="add del">
          <ac:chgData name="Jeremy Anderson" userId="dac7a9b4-2936-44a8-b417-d8487e450552" providerId="ADAL" clId="{5D9C6CED-071E-463A-9F75-A5E4A49FF9FF}" dt="2022-04-05T16:03:41.579" v="877" actId="26606"/>
          <ac:spMkLst>
            <pc:docMk/>
            <pc:sldMk cId="1380095472" sldId="304"/>
            <ac:spMk id="71" creationId="{5E39A796-BE83-48B1-B33F-35C4A32AAB57}"/>
          </ac:spMkLst>
        </pc:spChg>
        <pc:spChg chg="add del">
          <ac:chgData name="Jeremy Anderson" userId="dac7a9b4-2936-44a8-b417-d8487e450552" providerId="ADAL" clId="{5D9C6CED-071E-463A-9F75-A5E4A49FF9FF}" dt="2022-04-05T16:03:41.579" v="877" actId="26606"/>
          <ac:spMkLst>
            <pc:docMk/>
            <pc:sldMk cId="1380095472" sldId="304"/>
            <ac:spMk id="73" creationId="{72F84B47-E267-4194-8194-831DB7B5547F}"/>
          </ac:spMkLst>
        </pc:spChg>
        <pc:picChg chg="mod">
          <ac:chgData name="Jeremy Anderson" userId="dac7a9b4-2936-44a8-b417-d8487e450552" providerId="ADAL" clId="{5D9C6CED-071E-463A-9F75-A5E4A49FF9FF}" dt="2022-04-05T16:03:41.579" v="877" actId="26606"/>
          <ac:picMkLst>
            <pc:docMk/>
            <pc:sldMk cId="1380095472" sldId="304"/>
            <ac:picMk id="4098" creationId="{4888140F-CC72-EE4E-B029-2CF4F88ACA46}"/>
          </ac:picMkLst>
        </pc:picChg>
      </pc:sldChg>
      <pc:sldChg chg="modSp add mod">
        <pc:chgData name="Jeremy Anderson" userId="dac7a9b4-2936-44a8-b417-d8487e450552" providerId="ADAL" clId="{5D9C6CED-071E-463A-9F75-A5E4A49FF9FF}" dt="2022-04-06T20:50:51.836" v="1525" actId="207"/>
        <pc:sldMkLst>
          <pc:docMk/>
          <pc:sldMk cId="2021875792" sldId="304"/>
        </pc:sldMkLst>
        <pc:spChg chg="mod">
          <ac:chgData name="Jeremy Anderson" userId="dac7a9b4-2936-44a8-b417-d8487e450552" providerId="ADAL" clId="{5D9C6CED-071E-463A-9F75-A5E4A49FF9FF}" dt="2022-04-06T20:50:51.836" v="1525" actId="207"/>
          <ac:spMkLst>
            <pc:docMk/>
            <pc:sldMk cId="2021875792" sldId="304"/>
            <ac:spMk id="2" creationId="{B80DAA6D-2284-B341-87A5-CB1766E4DEFA}"/>
          </ac:spMkLst>
        </pc:spChg>
      </pc:sldChg>
      <pc:sldChg chg="modSp add del mod modClrScheme chgLayout">
        <pc:chgData name="Jeremy Anderson" userId="dac7a9b4-2936-44a8-b417-d8487e450552" providerId="ADAL" clId="{5D9C6CED-071E-463A-9F75-A5E4A49FF9FF}" dt="2022-04-06T21:57:49.112" v="2174" actId="2696"/>
        <pc:sldMkLst>
          <pc:docMk/>
          <pc:sldMk cId="3767820452" sldId="305"/>
        </pc:sldMkLst>
        <pc:spChg chg="mod">
          <ac:chgData name="Jeremy Anderson" userId="dac7a9b4-2936-44a8-b417-d8487e450552" providerId="ADAL" clId="{5D9C6CED-071E-463A-9F75-A5E4A49FF9FF}" dt="2022-04-06T21:57:22.864" v="2166" actId="21"/>
          <ac:spMkLst>
            <pc:docMk/>
            <pc:sldMk cId="3767820452" sldId="305"/>
            <ac:spMk id="6" creationId="{6CF16AED-27A8-5540-A73E-227971FC4D2C}"/>
          </ac:spMkLst>
        </pc:spChg>
      </pc:sldChg>
      <pc:sldChg chg="add del mod modClrScheme chgLayout">
        <pc:chgData name="Jeremy Anderson" userId="dac7a9b4-2936-44a8-b417-d8487e450552" providerId="ADAL" clId="{5D9C6CED-071E-463A-9F75-A5E4A49FF9FF}" dt="2022-04-06T15:39:26.482" v="1002" actId="2696"/>
        <pc:sldMkLst>
          <pc:docMk/>
          <pc:sldMk cId="769541369" sldId="306"/>
        </pc:sldMkLst>
      </pc:sldChg>
      <pc:sldChg chg="modSp add mod modClrScheme chgLayout">
        <pc:chgData name="Jeremy Anderson" userId="dac7a9b4-2936-44a8-b417-d8487e450552" providerId="ADAL" clId="{5D9C6CED-071E-463A-9F75-A5E4A49FF9FF}" dt="2022-04-06T16:30:21.365" v="1409" actId="700"/>
        <pc:sldMkLst>
          <pc:docMk/>
          <pc:sldMk cId="1082559061" sldId="307"/>
        </pc:sldMkLst>
        <pc:spChg chg="mod">
          <ac:chgData name="Jeremy Anderson" userId="dac7a9b4-2936-44a8-b417-d8487e450552" providerId="ADAL" clId="{5D9C6CED-071E-463A-9F75-A5E4A49FF9FF}" dt="2022-04-06T16:30:12.019" v="1408" actId="115"/>
          <ac:spMkLst>
            <pc:docMk/>
            <pc:sldMk cId="1082559061" sldId="307"/>
            <ac:spMk id="2" creationId="{8BBD5112-D0DB-2F4F-8D73-CF6A927150BD}"/>
          </ac:spMkLst>
        </pc:spChg>
      </pc:sldChg>
      <pc:sldChg chg="add modTransition">
        <pc:chgData name="Jeremy Anderson" userId="dac7a9b4-2936-44a8-b417-d8487e450552" providerId="ADAL" clId="{5D9C6CED-071E-463A-9F75-A5E4A49FF9FF}" dt="2022-04-05T19:56:11.413" v="888"/>
        <pc:sldMkLst>
          <pc:docMk/>
          <pc:sldMk cId="266910439" sldId="308"/>
        </pc:sldMkLst>
      </pc:sldChg>
      <pc:sldChg chg="add modNotes">
        <pc:chgData name="Jeremy Anderson" userId="dac7a9b4-2936-44a8-b417-d8487e450552" providerId="ADAL" clId="{5D9C6CED-071E-463A-9F75-A5E4A49FF9FF}" dt="2022-04-06T16:48:06.150" v="1410"/>
        <pc:sldMkLst>
          <pc:docMk/>
          <pc:sldMk cId="0" sldId="309"/>
        </pc:sldMkLst>
      </pc:sldChg>
      <pc:sldChg chg="modSp add mod modClrScheme chgLayout">
        <pc:chgData name="Jeremy Anderson" userId="dac7a9b4-2936-44a8-b417-d8487e450552" providerId="ADAL" clId="{5D9C6CED-071E-463A-9F75-A5E4A49FF9FF}" dt="2022-04-06T15:59:19.036" v="1325" actId="700"/>
        <pc:sldMkLst>
          <pc:docMk/>
          <pc:sldMk cId="486388236" sldId="310"/>
        </pc:sldMkLst>
        <pc:spChg chg="mod">
          <ac:chgData name="Jeremy Anderson" userId="dac7a9b4-2936-44a8-b417-d8487e450552" providerId="ADAL" clId="{5D9C6CED-071E-463A-9F75-A5E4A49FF9FF}" dt="2022-04-06T15:42:26.866" v="1032" actId="1076"/>
          <ac:spMkLst>
            <pc:docMk/>
            <pc:sldMk cId="486388236" sldId="310"/>
            <ac:spMk id="5" creationId="{A2F5BD64-9281-C742-95FF-07EFD87AA3D5}"/>
          </ac:spMkLst>
        </pc:spChg>
      </pc:sldChg>
      <pc:sldChg chg="add del">
        <pc:chgData name="Jeremy Anderson" userId="dac7a9b4-2936-44a8-b417-d8487e450552" providerId="ADAL" clId="{5D9C6CED-071E-463A-9F75-A5E4A49FF9FF}" dt="2022-04-05T21:22:09.367" v="890" actId="47"/>
        <pc:sldMkLst>
          <pc:docMk/>
          <pc:sldMk cId="3414841553" sldId="310"/>
        </pc:sldMkLst>
      </pc:sldChg>
      <pc:sldChg chg="add del mod modClrScheme chgLayout">
        <pc:chgData name="Jeremy Anderson" userId="dac7a9b4-2936-44a8-b417-d8487e450552" providerId="ADAL" clId="{5D9C6CED-071E-463A-9F75-A5E4A49FF9FF}" dt="2022-04-06T16:59:58.899" v="1412" actId="47"/>
        <pc:sldMkLst>
          <pc:docMk/>
          <pc:sldMk cId="1096362500" sldId="311"/>
        </pc:sldMkLst>
      </pc:sldChg>
      <pc:sldChg chg="add del mod modClrScheme chgLayout">
        <pc:chgData name="Jeremy Anderson" userId="dac7a9b4-2936-44a8-b417-d8487e450552" providerId="ADAL" clId="{5D9C6CED-071E-463A-9F75-A5E4A49FF9FF}" dt="2022-04-06T16:59:59.850" v="1413" actId="47"/>
        <pc:sldMkLst>
          <pc:docMk/>
          <pc:sldMk cId="1843726905" sldId="312"/>
        </pc:sldMkLst>
      </pc:sldChg>
      <pc:sldChg chg="add del mod modClrScheme chgLayout">
        <pc:chgData name="Jeremy Anderson" userId="dac7a9b4-2936-44a8-b417-d8487e450552" providerId="ADAL" clId="{5D9C6CED-071E-463A-9F75-A5E4A49FF9FF}" dt="2022-04-06T17:00:00.637" v="1414" actId="47"/>
        <pc:sldMkLst>
          <pc:docMk/>
          <pc:sldMk cId="289731877" sldId="313"/>
        </pc:sldMkLst>
      </pc:sldChg>
      <pc:sldChg chg="addSp modSp new mod modClrScheme chgLayout modNotesTx">
        <pc:chgData name="Jeremy Anderson" userId="dac7a9b4-2936-44a8-b417-d8487e450552" providerId="ADAL" clId="{5D9C6CED-071E-463A-9F75-A5E4A49FF9FF}" dt="2022-04-07T15:56:53.773" v="2368" actId="14100"/>
        <pc:sldMkLst>
          <pc:docMk/>
          <pc:sldMk cId="3573778073" sldId="314"/>
        </pc:sldMkLst>
        <pc:spChg chg="add mod">
          <ac:chgData name="Jeremy Anderson" userId="dac7a9b4-2936-44a8-b417-d8487e450552" providerId="ADAL" clId="{5D9C6CED-071E-463A-9F75-A5E4A49FF9FF}" dt="2022-04-06T15:58:43.311" v="1324" actId="207"/>
          <ac:spMkLst>
            <pc:docMk/>
            <pc:sldMk cId="3573778073" sldId="314"/>
            <ac:spMk id="2" creationId="{B91A947B-5137-4F0C-A26C-866D3396BA42}"/>
          </ac:spMkLst>
        </pc:spChg>
        <pc:spChg chg="add mod">
          <ac:chgData name="Jeremy Anderson" userId="dac7a9b4-2936-44a8-b417-d8487e450552" providerId="ADAL" clId="{5D9C6CED-071E-463A-9F75-A5E4A49FF9FF}" dt="2022-04-07T15:56:53.773" v="2368" actId="14100"/>
          <ac:spMkLst>
            <pc:docMk/>
            <pc:sldMk cId="3573778073" sldId="314"/>
            <ac:spMk id="3" creationId="{7972A179-98D8-4D8A-A05F-5F9C8A872AF1}"/>
          </ac:spMkLst>
        </pc:spChg>
      </pc:sldChg>
      <pc:sldChg chg="add mod modClrScheme chgLayout">
        <pc:chgData name="Jeremy Anderson" userId="dac7a9b4-2936-44a8-b417-d8487e450552" providerId="ADAL" clId="{5D9C6CED-071E-463A-9F75-A5E4A49FF9FF}" dt="2022-04-06T17:00:12.155" v="1416" actId="700"/>
        <pc:sldMkLst>
          <pc:docMk/>
          <pc:sldMk cId="1096362500" sldId="315"/>
        </pc:sldMkLst>
      </pc:sldChg>
      <pc:sldChg chg="add mod modClrScheme chgLayout">
        <pc:chgData name="Jeremy Anderson" userId="dac7a9b4-2936-44a8-b417-d8487e450552" providerId="ADAL" clId="{5D9C6CED-071E-463A-9F75-A5E4A49FF9FF}" dt="2022-04-06T17:00:12.155" v="1416" actId="700"/>
        <pc:sldMkLst>
          <pc:docMk/>
          <pc:sldMk cId="1843726905" sldId="316"/>
        </pc:sldMkLst>
      </pc:sldChg>
      <pc:sldChg chg="add mod modClrScheme chgLayout">
        <pc:chgData name="Jeremy Anderson" userId="dac7a9b4-2936-44a8-b417-d8487e450552" providerId="ADAL" clId="{5D9C6CED-071E-463A-9F75-A5E4A49FF9FF}" dt="2022-04-06T17:00:12.155" v="1416" actId="700"/>
        <pc:sldMkLst>
          <pc:docMk/>
          <pc:sldMk cId="2504752213" sldId="317"/>
        </pc:sldMkLst>
      </pc:sldChg>
      <pc:sldChg chg="addSp modSp new mod modClrScheme chgLayout">
        <pc:chgData name="Jeremy Anderson" userId="dac7a9b4-2936-44a8-b417-d8487e450552" providerId="ADAL" clId="{5D9C6CED-071E-463A-9F75-A5E4A49FF9FF}" dt="2022-04-06T20:59:15.997" v="1962" actId="207"/>
        <pc:sldMkLst>
          <pc:docMk/>
          <pc:sldMk cId="680099780" sldId="318"/>
        </pc:sldMkLst>
        <pc:spChg chg="add mod">
          <ac:chgData name="Jeremy Anderson" userId="dac7a9b4-2936-44a8-b417-d8487e450552" providerId="ADAL" clId="{5D9C6CED-071E-463A-9F75-A5E4A49FF9FF}" dt="2022-04-06T20:59:15.997" v="1962" actId="207"/>
          <ac:spMkLst>
            <pc:docMk/>
            <pc:sldMk cId="680099780" sldId="318"/>
            <ac:spMk id="2" creationId="{F88CE773-152C-44B9-A580-B72A45BEDF46}"/>
          </ac:spMkLst>
        </pc:spChg>
      </pc:sldChg>
      <pc:sldChg chg="modSp add del mod modClrScheme chgLayout">
        <pc:chgData name="Jeremy Anderson" userId="dac7a9b4-2936-44a8-b417-d8487e450552" providerId="ADAL" clId="{5D9C6CED-071E-463A-9F75-A5E4A49FF9FF}" dt="2022-04-06T20:57:46.791" v="1856" actId="2696"/>
        <pc:sldMkLst>
          <pc:docMk/>
          <pc:sldMk cId="795208230" sldId="318"/>
        </pc:sldMkLst>
        <pc:spChg chg="mod">
          <ac:chgData name="Jeremy Anderson" userId="dac7a9b4-2936-44a8-b417-d8487e450552" providerId="ADAL" clId="{5D9C6CED-071E-463A-9F75-A5E4A49FF9FF}" dt="2022-04-06T20:57:42.453" v="1855" actId="20577"/>
          <ac:spMkLst>
            <pc:docMk/>
            <pc:sldMk cId="795208230" sldId="318"/>
            <ac:spMk id="2" creationId="{B91A947B-5137-4F0C-A26C-866D3396BA42}"/>
          </ac:spMkLst>
        </pc:spChg>
      </pc:sldChg>
      <pc:sldChg chg="addSp modSp new mod modClrScheme chgLayout">
        <pc:chgData name="Jeremy Anderson" userId="dac7a9b4-2936-44a8-b417-d8487e450552" providerId="ADAL" clId="{5D9C6CED-071E-463A-9F75-A5E4A49FF9FF}" dt="2022-04-06T21:08:24.393" v="2148" actId="20577"/>
        <pc:sldMkLst>
          <pc:docMk/>
          <pc:sldMk cId="1657236857" sldId="319"/>
        </pc:sldMkLst>
        <pc:spChg chg="mod ord">
          <ac:chgData name="Jeremy Anderson" userId="dac7a9b4-2936-44a8-b417-d8487e450552" providerId="ADAL" clId="{5D9C6CED-071E-463A-9F75-A5E4A49FF9FF}" dt="2022-04-06T21:06:40.252" v="2096" actId="1076"/>
          <ac:spMkLst>
            <pc:docMk/>
            <pc:sldMk cId="1657236857" sldId="319"/>
            <ac:spMk id="2" creationId="{49912C4F-63CD-4A7D-9694-29B33817D8B7}"/>
          </ac:spMkLst>
        </pc:spChg>
        <pc:spChg chg="add mod">
          <ac:chgData name="Jeremy Anderson" userId="dac7a9b4-2936-44a8-b417-d8487e450552" providerId="ADAL" clId="{5D9C6CED-071E-463A-9F75-A5E4A49FF9FF}" dt="2022-04-06T21:08:24.393" v="2148" actId="20577"/>
          <ac:spMkLst>
            <pc:docMk/>
            <pc:sldMk cId="1657236857" sldId="319"/>
            <ac:spMk id="4" creationId="{368736FA-FC31-4007-8933-0F670FB9B86D}"/>
          </ac:spMkLst>
        </pc:spChg>
        <pc:spChg chg="add mod">
          <ac:chgData name="Jeremy Anderson" userId="dac7a9b4-2936-44a8-b417-d8487e450552" providerId="ADAL" clId="{5D9C6CED-071E-463A-9F75-A5E4A49FF9FF}" dt="2022-04-06T21:07:42.843" v="2139" actId="255"/>
          <ac:spMkLst>
            <pc:docMk/>
            <pc:sldMk cId="1657236857" sldId="319"/>
            <ac:spMk id="5" creationId="{EF191966-43BC-4065-9280-C64A8399B19C}"/>
          </ac:spMkLst>
        </pc:spChg>
      </pc:sldChg>
      <pc:sldChg chg="addSp modSp new del mod modClrScheme chgLayout">
        <pc:chgData name="Jeremy Anderson" userId="dac7a9b4-2936-44a8-b417-d8487e450552" providerId="ADAL" clId="{5D9C6CED-071E-463A-9F75-A5E4A49FF9FF}" dt="2022-04-06T20:55:13.498" v="1650" actId="2696"/>
        <pc:sldMkLst>
          <pc:docMk/>
          <pc:sldMk cId="3359191368" sldId="319"/>
        </pc:sldMkLst>
        <pc:spChg chg="add mod">
          <ac:chgData name="Jeremy Anderson" userId="dac7a9b4-2936-44a8-b417-d8487e450552" providerId="ADAL" clId="{5D9C6CED-071E-463A-9F75-A5E4A49FF9FF}" dt="2022-04-06T20:52:25.623" v="1649" actId="20577"/>
          <ac:spMkLst>
            <pc:docMk/>
            <pc:sldMk cId="3359191368" sldId="319"/>
            <ac:spMk id="2" creationId="{F6481BD1-A1B1-4A81-89BD-9EA8CC5E2354}"/>
          </ac:spMkLst>
        </pc:spChg>
      </pc:sldChg>
      <pc:sldChg chg="addSp modSp new mod ord">
        <pc:chgData name="Jeremy Anderson" userId="dac7a9b4-2936-44a8-b417-d8487e450552" providerId="ADAL" clId="{5D9C6CED-071E-463A-9F75-A5E4A49FF9FF}" dt="2022-04-07T15:36:59.963" v="2268" actId="1076"/>
        <pc:sldMkLst>
          <pc:docMk/>
          <pc:sldMk cId="423635918" sldId="320"/>
        </pc:sldMkLst>
        <pc:spChg chg="add mod">
          <ac:chgData name="Jeremy Anderson" userId="dac7a9b4-2936-44a8-b417-d8487e450552" providerId="ADAL" clId="{5D9C6CED-071E-463A-9F75-A5E4A49FF9FF}" dt="2022-04-07T15:36:40.285" v="2263" actId="113"/>
          <ac:spMkLst>
            <pc:docMk/>
            <pc:sldMk cId="423635918" sldId="320"/>
            <ac:spMk id="4" creationId="{3C8BD322-17A7-4628-A4B3-5C1A3E45BB51}"/>
          </ac:spMkLst>
        </pc:spChg>
        <pc:picChg chg="add mod modCrop">
          <ac:chgData name="Jeremy Anderson" userId="dac7a9b4-2936-44a8-b417-d8487e450552" providerId="ADAL" clId="{5D9C6CED-071E-463A-9F75-A5E4A49FF9FF}" dt="2022-04-07T15:36:59.963" v="2268" actId="1076"/>
          <ac:picMkLst>
            <pc:docMk/>
            <pc:sldMk cId="423635918" sldId="320"/>
            <ac:picMk id="3" creationId="{38CEBBDF-CE30-4CB7-9D13-E81709027C59}"/>
          </ac:picMkLst>
        </pc:picChg>
      </pc:sldChg>
      <pc:sldMasterChg chg="delSldLayout">
        <pc:chgData name="Jeremy Anderson" userId="dac7a9b4-2936-44a8-b417-d8487e450552" providerId="ADAL" clId="{5D9C6CED-071E-463A-9F75-A5E4A49FF9FF}" dt="2022-04-05T21:22:09.367" v="890" actId="47"/>
        <pc:sldMasterMkLst>
          <pc:docMk/>
          <pc:sldMasterMk cId="3327166393" sldId="2147484056"/>
        </pc:sldMasterMkLst>
        <pc:sldLayoutChg chg="del">
          <pc:chgData name="Jeremy Anderson" userId="dac7a9b4-2936-44a8-b417-d8487e450552" providerId="ADAL" clId="{5D9C6CED-071E-463A-9F75-A5E4A49FF9FF}" dt="2022-04-05T21:22:09.367" v="890" actId="47"/>
          <pc:sldLayoutMkLst>
            <pc:docMk/>
            <pc:sldMasterMk cId="3327166393" sldId="2147484056"/>
            <pc:sldLayoutMk cId="1614062259" sldId="21474841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565E1C-E326-4C67-9927-7E6E38D1E774}" type="datetimeFigureOut">
              <a:rPr lang="en-US" smtClean="0"/>
              <a:t>4/6/2022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7EE9F24-556E-412F-9F59-155E766B7E8E}" type="slidenum">
              <a:rPr lang="en-US" smtClean="0"/>
              <a:t>‹#›</a:t>
            </a:fld>
            <a:endParaRPr lang="en-US"/>
          </a:p>
        </p:txBody>
      </p:sp>
    </p:spTree>
    <p:extLst>
      <p:ext uri="{BB962C8B-B14F-4D97-AF65-F5344CB8AC3E}">
        <p14:creationId xmlns:p14="http://schemas.microsoft.com/office/powerpoint/2010/main" val="407482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e.ca.gov/ci/gs/em/documents/finalupktemp.docx"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caeducatorstogether.org/" TargetMode="External"/><Relationship Id="rId4" Type="http://schemas.openxmlformats.org/officeDocument/2006/relationships/hyperlink" Target="https://www.cde.ca.gov/ci/gs/e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rtl="0" fontAlgn="base"/>
            <a:r>
              <a:rPr lang="en-US" b="1" dirty="0">
                <a:ea typeface="ＭＳ Ｐゴシック" panose="020B0600070205080204" pitchFamily="34" charset="-128"/>
              </a:rPr>
              <a:t>SARAH:</a:t>
            </a:r>
          </a:p>
          <a:p>
            <a:pPr rtl="0" fontAlgn="base"/>
            <a:endParaRPr lang="en-US" dirty="0">
              <a:ea typeface="ＭＳ Ｐゴシック" panose="020B0600070205080204" pitchFamily="34" charset="-128"/>
            </a:endParaRPr>
          </a:p>
          <a:p>
            <a:pPr rtl="0" fontAlgn="base"/>
            <a:r>
              <a:rPr lang="en-US" dirty="0">
                <a:ea typeface="ＭＳ Ｐゴシック" panose="020B0600070205080204" pitchFamily="34" charset="-128"/>
              </a:rPr>
              <a:t>Before diving into updates around UPK Guidance and P3 Curriculum, I just wanted to provide us all with a reminder of the broader context, and the importance of access to preschool.</a:t>
            </a:r>
          </a:p>
          <a:p>
            <a:pPr rtl="0" fontAlgn="base"/>
            <a:endParaRPr lang="en-US" dirty="0">
              <a:ea typeface="ＭＳ Ｐゴシック" panose="020B0600070205080204" pitchFamily="34" charset="-128"/>
            </a:endParaRPr>
          </a:p>
          <a:p>
            <a:pPr rtl="0" fontAlgn="base"/>
            <a:r>
              <a:rPr lang="en-US" dirty="0">
                <a:ea typeface="ＭＳ Ｐゴシック" panose="020B0600070205080204" pitchFamily="34" charset="-128"/>
              </a:rPr>
              <a:t>CA has 3 million children under the age of 5 and provides them with inadequate access to early education.​</a:t>
            </a:r>
          </a:p>
          <a:p>
            <a:pPr rtl="0" fontAlgn="base"/>
            <a:r>
              <a:rPr lang="en-US" dirty="0">
                <a:ea typeface="ＭＳ Ｐゴシック" panose="020B0600070205080204" pitchFamily="34" charset="-128"/>
              </a:rPr>
              <a:t>As we look at three- and four-year-old children specifically, ​</a:t>
            </a:r>
          </a:p>
          <a:p>
            <a:pPr rtl="0" fontAlgn="base"/>
            <a:r>
              <a:rPr lang="en-US" dirty="0">
                <a:ea typeface="ＭＳ Ｐゴシック" panose="020B0600070205080204" pitchFamily="34" charset="-128"/>
              </a:rPr>
              <a:t>Only 38% of all 4-year-olds are enrolled in Transitional Kindergarten (TK) and/or the CA State Preschool Program (CSPP)​. </a:t>
            </a:r>
            <a:r>
              <a:rPr lang="en-US" b="1" dirty="0">
                <a:ea typeface="ＭＳ Ｐゴシック" panose="020B0600070205080204" pitchFamily="34" charset="-128"/>
              </a:rPr>
              <a:t>Currently, 69% of our CSPP programs operate through an LEA, and the rest are with Community Based Organizations.  (380 LEAs, 252 CBOs)</a:t>
            </a:r>
          </a:p>
          <a:p>
            <a:pPr rtl="0" fontAlgn="base"/>
            <a:r>
              <a:rPr lang="en-US" dirty="0">
                <a:ea typeface="ＭＳ Ｐゴシック" panose="020B0600070205080204" pitchFamily="34" charset="-128"/>
              </a:rPr>
              <a:t>A whopping 81% of the entire 3-year-old population are NOT enrolled in any state subsidized early learning and care program </a:t>
            </a:r>
          </a:p>
          <a:p>
            <a:pPr rtl="0" fontAlgn="base"/>
            <a:endParaRPr lang="en-US" dirty="0">
              <a:ea typeface="ＭＳ Ｐゴシック" panose="020B0600070205080204" pitchFamily="34" charset="-128"/>
            </a:endParaRPr>
          </a:p>
          <a:p>
            <a:pPr rtl="0" fontAlgn="base"/>
            <a:r>
              <a:rPr lang="en-US" b="1" dirty="0">
                <a:ea typeface="ＭＳ Ｐゴシック" panose="020B0600070205080204" pitchFamily="34" charset="-128"/>
              </a:rPr>
              <a:t>Because of the lack of access our preschoolers currently have to early education opportunities, This is CA’s Moment for Systematic Change. </a:t>
            </a:r>
            <a:r>
              <a:rPr lang="en-US" dirty="0">
                <a:ea typeface="ＭＳ Ｐゴシック" panose="020B0600070205080204" pitchFamily="34" charset="-128"/>
              </a:rPr>
              <a:t>Our Vision is that CA</a:t>
            </a:r>
            <a:r>
              <a:rPr lang="en-US" i="1" dirty="0">
                <a:ea typeface="ＭＳ Ｐゴシック" panose="020B0600070205080204" pitchFamily="34" charset="-128"/>
              </a:rPr>
              <a:t> </a:t>
            </a:r>
            <a:r>
              <a:rPr lang="en-US" dirty="0">
                <a:ea typeface="ＭＳ Ｐゴシック" panose="020B0600070205080204" pitchFamily="34" charset="-128"/>
              </a:rPr>
              <a:t>will provide a strong and early start to education for all children with high-quality, joyful, developmentally informed, inclusive, and rigorous </a:t>
            </a:r>
            <a:r>
              <a:rPr lang="en-US" dirty="0" err="1">
                <a:ea typeface="ＭＳ Ｐゴシック" panose="020B0600070205080204" pitchFamily="34" charset="-128"/>
              </a:rPr>
              <a:t>PreKindergarten</a:t>
            </a:r>
            <a:r>
              <a:rPr lang="en-US" dirty="0">
                <a:ea typeface="ＭＳ Ｐゴシック" panose="020B0600070205080204" pitchFamily="34" charset="-128"/>
              </a:rPr>
              <a:t> (PreK) through 3rd grade (P-3) learning opportunities - beginning with equitable access to universal PreK (UPK).​</a:t>
            </a:r>
          </a:p>
          <a:p>
            <a:pPr rtl="0" fontAlgn="base"/>
            <a:r>
              <a:rPr lang="en-US" dirty="0">
                <a:ea typeface="ＭＳ Ｐゴシック" panose="020B0600070205080204" pitchFamily="34" charset="-128"/>
              </a:rPr>
              <a:t>​</a:t>
            </a:r>
          </a:p>
          <a:p>
            <a:pPr rtl="0" fontAlgn="base"/>
            <a:r>
              <a:rPr lang="en-US" dirty="0">
                <a:ea typeface="ＭＳ Ｐゴシック" panose="020B0600070205080204" pitchFamily="34" charset="-128"/>
              </a:rPr>
              <a:t>We know that CA can do better, but we also know that success in the face of this tremendous opportunity necessitates the combined efforts of partners, practitioners, and researchers from across a wide range of sectors, settings, and geographies to learn from and build upon the lived experience of our communities.</a:t>
            </a:r>
          </a:p>
          <a:p>
            <a:pPr defTabSz="465887" fontAlgn="base">
              <a:spcBef>
                <a:spcPct val="30000"/>
              </a:spcBef>
              <a:spcAft>
                <a:spcPct val="0"/>
              </a:spcAft>
              <a:defRPr/>
            </a:pPr>
            <a:endParaRPr lang="en-US" dirty="0">
              <a:ea typeface="ＭＳ Ｐゴシック" panose="020B0600070205080204" pitchFamily="34" charset="-128"/>
            </a:endParaRPr>
          </a:p>
          <a:p>
            <a:pPr defTabSz="465887" fontAlgn="base">
              <a:spcBef>
                <a:spcPct val="30000"/>
              </a:spcBef>
              <a:spcAft>
                <a:spcPct val="0"/>
              </a:spcAft>
              <a:defRPr/>
            </a:pPr>
            <a:r>
              <a:rPr lang="en-US" dirty="0">
                <a:ea typeface="ＭＳ Ｐゴシック" panose="020B0600070205080204" pitchFamily="34" charset="-128"/>
              </a:rPr>
              <a:t>I will next provide some clarity on definitions, and introduce our UPK template and guidance documents. </a:t>
            </a:r>
          </a:p>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7</a:t>
            </a:fld>
            <a:endParaRPr lang="en-US" altLang="en-US"/>
          </a:p>
        </p:txBody>
      </p:sp>
    </p:spTree>
    <p:extLst>
      <p:ext uri="{BB962C8B-B14F-4D97-AF65-F5344CB8AC3E}">
        <p14:creationId xmlns:p14="http://schemas.microsoft.com/office/powerpoint/2010/main" val="575732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ea typeface="ＭＳ Ｐゴシック" panose="020B0600070205080204" pitchFamily="34" charset="-128"/>
              </a:rPr>
              <a:t>To assist LEAs in creating their plans, we at the CDE have release a Planning Template and Guidance documents. </a:t>
            </a:r>
          </a:p>
          <a:p>
            <a:pPr rtl="0" fontAlgn="base"/>
            <a:r>
              <a:rPr lang="en-US" dirty="0">
                <a:ea typeface="ＭＳ Ｐゴシック" panose="020B0600070205080204" pitchFamily="34" charset="-128"/>
              </a:rPr>
              <a:t>So listed here are some of the UPK resources already posted by the CDE on the Elementary webpage.​</a:t>
            </a:r>
          </a:p>
          <a:p>
            <a:pPr rtl="0" fontAlgn="base"/>
            <a:endParaRPr lang="en-US" dirty="0">
              <a:ea typeface="ＭＳ Ｐゴシック" panose="020B0600070205080204" pitchFamily="34" charset="-128"/>
            </a:endParaRPr>
          </a:p>
          <a:p>
            <a:pPr defTabSz="465887" fontAlgn="base">
              <a:spcBef>
                <a:spcPct val="30000"/>
              </a:spcBef>
              <a:spcAft>
                <a:spcPct val="0"/>
              </a:spcAft>
              <a:defRPr/>
            </a:pPr>
            <a:r>
              <a:rPr lang="en-US" dirty="0">
                <a:ea typeface="ＭＳ Ｐゴシック" panose="020B0600070205080204" pitchFamily="34" charset="-128"/>
              </a:rPr>
              <a:t>1.  The first resource listed is the LEA Template: The template includes​ planning questions for consideration to support developing comprehensive plans for UPK that meet community and family needs. These are optional questions and don't need to be returned to CDE​. There are also required questions which will be collected by the CDE after the plan is required to be submitted to the LEA's board, which is no later than June 30, 2022. Finally, there are also planning questions that we suggest in Appendix II for LEAs who want to go even deeper in their planning. The template was informed by CDE staff and external partners, including a workgroup comprised of early education implementers including TK, Head Start, CSPP, and early learning and care programs operated by CDSS. ​You can find the</a:t>
            </a:r>
            <a:r>
              <a:rPr lang="en-US" b="1" dirty="0">
                <a:ea typeface="ＭＳ Ｐゴシック" panose="020B0600070205080204" pitchFamily="34" charset="-128"/>
              </a:rPr>
              <a:t> UPK Planning and Implementation Grant Program Planning Template or as we will continue to refer to throughout this presentation as the UPK Planning Template, is located at</a:t>
            </a:r>
            <a:r>
              <a:rPr lang="en-US" dirty="0">
                <a:ea typeface="ＭＳ Ｐゴシック" panose="020B0600070205080204" pitchFamily="34" charset="-128"/>
              </a:rPr>
              <a:t> </a:t>
            </a:r>
            <a:r>
              <a:rPr lang="en-US" u="sng" dirty="0">
                <a:ea typeface="ＭＳ Ｐゴシック" panose="020B0600070205080204" pitchFamily="34" charset="-128"/>
                <a:hlinkClick r:id="rId3"/>
              </a:rPr>
              <a:t>https://www.cde.ca.gov/ci/gs/em/documents/finalupktemp.docx</a:t>
            </a:r>
            <a:r>
              <a:rPr lang="en-US" dirty="0">
                <a:ea typeface="ＭＳ Ｐゴシック" panose="020B0600070205080204" pitchFamily="34" charset="-128"/>
              </a:rPr>
              <a:t> </a:t>
            </a:r>
            <a:r>
              <a:rPr lang="en-US" i="1" dirty="0">
                <a:ea typeface="ＭＳ Ｐゴシック" panose="020B0600070205080204" pitchFamily="34" charset="-128"/>
              </a:rPr>
              <a:t>. </a:t>
            </a:r>
            <a:r>
              <a:rPr lang="en-US" dirty="0">
                <a:ea typeface="ＭＳ Ｐゴシック" panose="020B0600070205080204" pitchFamily="34" charset="-128"/>
              </a:rPr>
              <a:t>We'll also put the link in the chat. ​​</a:t>
            </a:r>
          </a:p>
          <a:p>
            <a:pPr rtl="0" fontAlgn="base"/>
            <a:endParaRPr lang="en-US" dirty="0">
              <a:ea typeface="ＭＳ Ｐゴシック" panose="020B0600070205080204" pitchFamily="34" charset="-128"/>
            </a:endParaRPr>
          </a:p>
          <a:p>
            <a:pPr rtl="0" fontAlgn="base"/>
            <a:r>
              <a:rPr lang="en-US" dirty="0">
                <a:ea typeface="ＭＳ Ｐゴシック" panose="020B0600070205080204" pitchFamily="34" charset="-128"/>
              </a:rPr>
              <a:t>2. The second resource is the guidance document focusing on community engagement and partnerships. This guidance document corresponds to the template for local education agencies (LEAs) to implement UPK. It also introduces early education concepts, research, resources, programs, partnership opportunities, and policies. Both the Template and Volume 1 of the Guidance can be found on </a:t>
            </a:r>
            <a:r>
              <a:rPr lang="en-US" u="sng" dirty="0">
                <a:ea typeface="ＭＳ Ｐゴシック" panose="020B0600070205080204" pitchFamily="34" charset="-128"/>
                <a:hlinkClick r:id="rId4"/>
              </a:rPr>
              <a:t>https://www.cde.ca.gov/ci/gs/em/</a:t>
            </a:r>
            <a:r>
              <a:rPr lang="en-US" dirty="0">
                <a:ea typeface="ＭＳ Ｐゴシック" panose="020B0600070205080204" pitchFamily="34" charset="-128"/>
              </a:rPr>
              <a:t>. The Guidance can also be found on </a:t>
            </a:r>
            <a:r>
              <a:rPr lang="en-US" u="sng" dirty="0">
                <a:ea typeface="ＭＳ Ｐゴシック" panose="020B0600070205080204" pitchFamily="34" charset="-128"/>
                <a:hlinkClick r:id="rId5"/>
              </a:rPr>
              <a:t>California Educators Together (caeducatorstogether.org).</a:t>
            </a:r>
            <a:r>
              <a:rPr lang="en-US" dirty="0">
                <a:ea typeface="ＭＳ Ｐゴシック" panose="020B0600070205080204" pitchFamily="34" charset="-128"/>
              </a:rPr>
              <a:t>​</a:t>
            </a:r>
          </a:p>
          <a:p>
            <a:pPr rtl="0" fontAlgn="base"/>
            <a:endParaRPr lang="en-US" dirty="0">
              <a:ea typeface="ＭＳ Ｐゴシック" panose="020B0600070205080204" pitchFamily="34" charset="-128"/>
            </a:endParaRPr>
          </a:p>
          <a:p>
            <a:pPr rtl="0" fontAlgn="base"/>
            <a:r>
              <a:rPr lang="en-US" dirty="0">
                <a:ea typeface="ＭＳ Ｐゴシック" panose="020B0600070205080204" pitchFamily="34" charset="-128"/>
              </a:rPr>
              <a:t>3. The third resource is the Countywide Planning and Capacity Template only for County Offices of Education (COEs). The CDE developed a template for ​</a:t>
            </a:r>
          </a:p>
          <a:p>
            <a:pPr rtl="0" fontAlgn="base"/>
            <a:r>
              <a:rPr lang="en-US" dirty="0">
                <a:ea typeface="ＭＳ Ｐゴシック" panose="020B0600070205080204" pitchFamily="34" charset="-128"/>
              </a:rPr>
              <a:t>COEs that receive funding to provide countywide capacity and support. COEs in each county are funded to provide planning and capacity building for UPK, which includes supporting partnerships. We know that at the COE level, there are multiple systems that are currently seated at the COE, including the vast majority of the Local Planning Councils and many Resource and Referral and QCC leads.​ The COE planning template, includes: (1) planning questions for COE consideration in developing plans for how they will support LEAs in their county to plan and implement UPK in a way that meet community and family needs, and (2) Data that will be required for COE submission to the CDE to meet the requirements of </a:t>
            </a:r>
            <a:r>
              <a:rPr lang="en-US" i="1" dirty="0">
                <a:ea typeface="ＭＳ Ｐゴシック" panose="020B0600070205080204" pitchFamily="34" charset="-128"/>
              </a:rPr>
              <a:t>EC</a:t>
            </a:r>
            <a:r>
              <a:rPr lang="en-US" dirty="0">
                <a:ea typeface="ＭＳ Ｐゴシック" panose="020B0600070205080204" pitchFamily="34" charset="-128"/>
              </a:rPr>
              <a:t> Section 8281.5.​</a:t>
            </a:r>
          </a:p>
          <a:p>
            <a:pPr rtl="0" fontAlgn="base"/>
            <a:endParaRPr lang="en-US" dirty="0">
              <a:ea typeface="ＭＳ Ｐゴシック" panose="020B0600070205080204" pitchFamily="34" charset="-128"/>
            </a:endParaRPr>
          </a:p>
          <a:p>
            <a:pPr defTabSz="465887" fontAlgn="base">
              <a:spcBef>
                <a:spcPct val="30000"/>
              </a:spcBef>
              <a:spcAft>
                <a:spcPct val="0"/>
              </a:spcAft>
              <a:defRPr/>
            </a:pPr>
            <a:r>
              <a:rPr lang="en-US" dirty="0"/>
              <a:t>We will be releasing Volume 2 of the Guidance soon, which will address many topics, but one topic– which we will preview today– is on UPK curricula, and how to think about this in a P-3 lens.</a:t>
            </a:r>
          </a:p>
          <a:p>
            <a:pPr rtl="0" fontAlgn="base"/>
            <a:endParaRPr lang="en-US" dirty="0">
              <a:ea typeface="ＭＳ Ｐゴシック" panose="020B0600070205080204" pitchFamily="34" charset="-128"/>
            </a:endParaRPr>
          </a:p>
          <a:p>
            <a:pPr rtl="0" fontAlgn="base"/>
            <a:endParaRPr lang="en-US" dirty="0">
              <a:ea typeface="ＭＳ Ｐゴシック" panose="020B0600070205080204" pitchFamily="34" charset="-128"/>
            </a:endParaRPr>
          </a:p>
          <a:p>
            <a:pPr rtl="0" fontAlgn="base"/>
            <a:endParaRPr lang="en-US" dirty="0">
              <a:ea typeface="ＭＳ Ｐゴシック" panose="020B0600070205080204" pitchFamily="34" charset="-128"/>
            </a:endParaRPr>
          </a:p>
          <a:p>
            <a:pPr rtl="0" fontAlgn="base"/>
            <a:br>
              <a:rPr lang="en-US" dirty="0">
                <a:ea typeface="ＭＳ Ｐゴシック" panose="020B0600070205080204" pitchFamily="34" charset="-128"/>
              </a:rPr>
            </a:br>
            <a:r>
              <a:rPr lang="en-US" dirty="0">
                <a:ea typeface="ＭＳ Ｐゴシック" panose="020B0600070205080204" pitchFamily="34" charset="-128"/>
              </a:rPr>
              <a:t> ​</a:t>
            </a:r>
            <a:br>
              <a:rPr lang="en-US" dirty="0">
                <a:ea typeface="ＭＳ Ｐゴシック" panose="020B0600070205080204" pitchFamily="34" charset="-128"/>
              </a:rPr>
            </a:br>
            <a:r>
              <a:rPr lang="en-US" dirty="0">
                <a:ea typeface="ＭＳ Ｐゴシック" panose="020B0600070205080204" pitchFamily="34" charset="-128"/>
              </a:rPr>
              <a:t> ​</a:t>
            </a:r>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29</a:t>
            </a:fld>
            <a:endParaRPr lang="en-US" altLang="en-US"/>
          </a:p>
        </p:txBody>
      </p:sp>
    </p:spTree>
    <p:extLst>
      <p:ext uri="{BB962C8B-B14F-4D97-AF65-F5344CB8AC3E}">
        <p14:creationId xmlns:p14="http://schemas.microsoft.com/office/powerpoint/2010/main" val="1770984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p>
          <a:p>
            <a:endParaRPr lang="en-US" dirty="0"/>
          </a:p>
          <a:p>
            <a:r>
              <a:rPr lang="en-US" dirty="0"/>
              <a:t>So, there is a lot to think about around planning for UPK, and keeping in mind this vision for P-3, but one of those intersection points  we wanted to highlight today is UPK foundations, assessments, curricula and the workforce. And how to think about P-3 alignment with these realms.</a:t>
            </a:r>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30</a:t>
            </a:fld>
            <a:endParaRPr lang="en-US" altLang="en-US"/>
          </a:p>
        </p:txBody>
      </p:sp>
    </p:spTree>
    <p:extLst>
      <p:ext uri="{BB962C8B-B14F-4D97-AF65-F5344CB8AC3E}">
        <p14:creationId xmlns:p14="http://schemas.microsoft.com/office/powerpoint/2010/main" val="61728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a:p>
            <a:endParaRPr lang="en-US" dirty="0"/>
          </a:p>
          <a:p>
            <a:r>
              <a:rPr lang="en-US" dirty="0"/>
              <a:t>We also have our work with curricula. </a:t>
            </a:r>
          </a:p>
          <a:p>
            <a:r>
              <a:rPr lang="en-US" dirty="0"/>
              <a:t>At this time, the CDE cannot endorse or recommend a specific curricula for use in preschool, TK, or across the P-3 space. We are hoping to develop a plan to address this issue as we continue out work on aligning early learning standards with assessments in P-3</a:t>
            </a:r>
          </a:p>
          <a:p>
            <a:r>
              <a:rPr lang="en-US" dirty="0"/>
              <a:t>.But we do have some general recommendations for best practices in P-3 curricula.</a:t>
            </a:r>
          </a:p>
          <a:p>
            <a:endParaRPr lang="en-US" dirty="0"/>
          </a:p>
          <a:p>
            <a:r>
              <a:rPr lang="en-US" dirty="0"/>
              <a:t>One, we want to acknowledge  that whole-child  curricula have their strengths and weaknesses.</a:t>
            </a:r>
          </a:p>
          <a:p>
            <a:pPr rtl="0"/>
            <a:r>
              <a:rPr lang="en-US" dirty="0">
                <a:ea typeface="ＭＳ Ｐゴシック" panose="020B0600070205080204" pitchFamily="34" charset="-128"/>
              </a:rPr>
              <a:t>A </a:t>
            </a:r>
            <a:r>
              <a:rPr lang="en-US" i="1" dirty="0">
                <a:ea typeface="ＭＳ Ｐゴシック" panose="020B0600070205080204" pitchFamily="34" charset="-128"/>
              </a:rPr>
              <a:t>whole-child approach</a:t>
            </a:r>
            <a:r>
              <a:rPr lang="en-US" dirty="0">
                <a:ea typeface="ＭＳ Ｐゴシック" panose="020B0600070205080204" pitchFamily="34" charset="-128"/>
              </a:rPr>
              <a:t> is driven by child-centered learning that encourages independent play and exploration through activities across multiple domains such as social-emotional, language, science, literacy, and math. In theory, the whole-child approach is developmentally appropriate for preschool-aged children, but in practice, research has demonstrated that this approach alone falls short in meaningfully building upon children’s key school readiness skills. Many commercially available preschool curricula are advertised as “whole-child” or “comprehensive” but may not provide teachers with explicit guidance on how to intentionally build upon skills, especially in math and literacy. For example, these curricula typically provide math activity options that span the appropriate math domains of children’s learning, but there is limited direction on the </a:t>
            </a:r>
            <a:r>
              <a:rPr lang="en-US" i="1" dirty="0">
                <a:ea typeface="ＭＳ Ｐゴシック" panose="020B0600070205080204" pitchFamily="34" charset="-128"/>
              </a:rPr>
              <a:t>sequence</a:t>
            </a:r>
            <a:r>
              <a:rPr lang="en-US" dirty="0">
                <a:ea typeface="ＭＳ Ｐゴシック" panose="020B0600070205080204" pitchFamily="34" charset="-128"/>
              </a:rPr>
              <a:t> of introducing different math topics, and activity examples lack guidance on how to </a:t>
            </a:r>
            <a:r>
              <a:rPr lang="en-US" i="1" dirty="0">
                <a:ea typeface="ＭＳ Ｐゴシック" panose="020B0600070205080204" pitchFamily="34" charset="-128"/>
              </a:rPr>
              <a:t>individualize</a:t>
            </a:r>
            <a:r>
              <a:rPr lang="en-US" dirty="0">
                <a:ea typeface="ＭＳ Ｐゴシック" panose="020B0600070205080204" pitchFamily="34" charset="-128"/>
              </a:rPr>
              <a:t> activities for different children depending on their developmental level.</a:t>
            </a:r>
            <a:endParaRPr lang="en-US" b="0" dirty="0">
              <a:effectLst/>
            </a:endParaRPr>
          </a:p>
          <a:p>
            <a:pPr rtl="0"/>
            <a:r>
              <a:rPr lang="en-US" dirty="0">
                <a:ea typeface="ＭＳ Ｐゴシック" panose="020B0600070205080204" pitchFamily="34" charset="-128"/>
              </a:rPr>
              <a:t> This is why the addition of </a:t>
            </a:r>
            <a:r>
              <a:rPr lang="en-US" i="1" dirty="0">
                <a:ea typeface="ＭＳ Ｐゴシック" panose="020B0600070205080204" pitchFamily="34" charset="-128"/>
              </a:rPr>
              <a:t>skills-specific</a:t>
            </a:r>
            <a:r>
              <a:rPr lang="en-US" dirty="0">
                <a:ea typeface="ＭＳ Ｐゴシック" panose="020B0600070205080204" pitchFamily="34" charset="-128"/>
              </a:rPr>
              <a:t> curricula is critical to  fortifying a teacher’s whole-child approach in the classroom. Skills-specific curricula typically include scripted activities that provide guidance on “where to start”, and “what comes next” within a specific learning domain. For example, in a “whole-child” curricula math activity, teachers may encourage children to engage in an exploration of patterns in their environment and re-create these patterns using colored paint. While this activity reflects a developmentally friendly approach, it may be too open-ended for children to meaningfully understand what patterns are, which can create subsequent difficulty for teachers to individualize and scaffold this skill. As a result, children will not have the potential to master this critical skill within the math domain. </a:t>
            </a:r>
          </a:p>
          <a:p>
            <a:pPr rtl="0"/>
            <a:endParaRPr lang="en-US" dirty="0">
              <a:ea typeface="ＭＳ Ｐゴシック" panose="020B0600070205080204" pitchFamily="34" charset="-128"/>
            </a:endParaRPr>
          </a:p>
          <a:p>
            <a:pPr rtl="0"/>
            <a:r>
              <a:rPr lang="en-US" dirty="0">
                <a:ea typeface="ＭＳ Ｐゴシック" panose="020B0600070205080204" pitchFamily="34" charset="-128"/>
              </a:rPr>
              <a:t>It’s also important for there to be a mix of teacher and child-led learning experiences, more time in centers and small-group and less time in whole-group. This format also lends itself more easily to embedding of assessments and opportunities for individualization based on a child’s assessment results. </a:t>
            </a:r>
          </a:p>
          <a:p>
            <a:pPr rtl="0"/>
            <a:endParaRPr lang="en-US" dirty="0">
              <a:ea typeface="ＭＳ Ｐゴシック" panose="020B0600070205080204" pitchFamily="34" charset="-128"/>
            </a:endParaRPr>
          </a:p>
          <a:p>
            <a:pPr rtl="0"/>
            <a:r>
              <a:rPr lang="en-US" dirty="0">
                <a:ea typeface="ＭＳ Ｐゴシック" panose="020B0600070205080204" pitchFamily="34" charset="-128"/>
              </a:rPr>
              <a:t>Curriculum themes are also a great opportunity to incorporate more culturally relevant topics, and present opportunities for supporting children’s home language, and including children with disabilities. </a:t>
            </a:r>
          </a:p>
          <a:p>
            <a:pPr rtl="0"/>
            <a:endParaRPr lang="en-US" dirty="0">
              <a:ea typeface="ＭＳ Ｐゴシック" panose="020B0600070205080204" pitchFamily="34" charset="-128"/>
            </a:endParaRPr>
          </a:p>
          <a:p>
            <a:pPr rtl="0"/>
            <a:r>
              <a:rPr lang="en-US" dirty="0">
                <a:ea typeface="ＭＳ Ｐゴシック" panose="020B0600070205080204" pitchFamily="34" charset="-128"/>
              </a:rPr>
              <a:t>And lastly, professional development on curricula should span the early grades so that there is seamless alignment from one grade to the next.  We’ll touch briefly on the P-3 efforts underway for the workforce</a:t>
            </a:r>
            <a:endParaRPr lang="en-US" b="0" dirty="0">
              <a:effectLst/>
            </a:endParaRPr>
          </a:p>
          <a:p>
            <a:br>
              <a:rPr lang="en-US" dirty="0"/>
            </a:br>
            <a:r>
              <a:rPr lang="en-US" dirty="0"/>
              <a:t> </a:t>
            </a:r>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31</a:t>
            </a:fld>
            <a:endParaRPr lang="en-US" altLang="en-US"/>
          </a:p>
        </p:txBody>
      </p:sp>
    </p:spTree>
    <p:extLst>
      <p:ext uri="{BB962C8B-B14F-4D97-AF65-F5344CB8AC3E}">
        <p14:creationId xmlns:p14="http://schemas.microsoft.com/office/powerpoint/2010/main" val="108775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aware that in order to have alignment with curricula and learning standards, the workforce must also be aligned.  This begins with staffing for TK, and ensuring that we are getting teachers that can support the developmental needs of four-year </a:t>
            </a:r>
            <a:r>
              <a:rPr lang="en-US" dirty="0" err="1"/>
              <a:t>olds</a:t>
            </a:r>
            <a:endParaRPr lang="en-US" dirty="0"/>
          </a:p>
          <a:p>
            <a:endParaRPr lang="en-US" dirty="0"/>
          </a:p>
          <a:p>
            <a:r>
              <a:rPr lang="en-US" u="sng" dirty="0"/>
              <a:t>Staffing TK: </a:t>
            </a:r>
          </a:p>
          <a:p>
            <a:r>
              <a:rPr lang="en-US" dirty="0">
                <a:ea typeface="ＭＳ Ｐゴシック" panose="020B0600070205080204" pitchFamily="34" charset="-128"/>
              </a:rPr>
              <a:t>Currently, only a credentialed teacher is authorized to teach TK </a:t>
            </a:r>
          </a:p>
          <a:p>
            <a:r>
              <a:rPr lang="en-US" dirty="0">
                <a:ea typeface="ＭＳ Ｐゴシック" panose="020B0600070205080204" pitchFamily="34" charset="-128"/>
              </a:rPr>
              <a:t>Starting with the 2023-24 school year, in order to receive apportionment funding for TK classes, Education Code 48000(g)(4) requires LEAs to verify that credentialed teachers who are first assigned to teach TK after July 1, 2015, have one of the following: </a:t>
            </a:r>
            <a:endParaRPr lang="en-US" dirty="0"/>
          </a:p>
          <a:p>
            <a:r>
              <a:rPr lang="en-US" dirty="0">
                <a:ea typeface="ＭＳ Ｐゴシック" panose="020B0600070205080204" pitchFamily="34" charset="-128"/>
              </a:rPr>
              <a:t>(a) completed at least 24 units of early childhood education or early childhood education at a regionally accredited institution of higher education, or </a:t>
            </a:r>
            <a:endParaRPr lang="en-US" dirty="0"/>
          </a:p>
          <a:p>
            <a:r>
              <a:rPr lang="en-US" dirty="0">
                <a:ea typeface="ＭＳ Ｐゴシック" panose="020B0600070205080204" pitchFamily="34" charset="-128"/>
              </a:rPr>
              <a:t>(b)  experience in a classroom setting with preschool age children that is determined by the employer to be comparable to the 24 ECE units, or </a:t>
            </a:r>
            <a:endParaRPr lang="en-US" dirty="0">
              <a:effectLst/>
            </a:endParaRPr>
          </a:p>
          <a:p>
            <a:r>
              <a:rPr lang="en-US" dirty="0">
                <a:ea typeface="ＭＳ Ｐゴシック" panose="020B0600070205080204" pitchFamily="34" charset="-128"/>
              </a:rPr>
              <a:t>(c)  hold a Child Development Permit at the Teacher level issued by the Commission on Teacher Credentialing (CTC). </a:t>
            </a:r>
          </a:p>
          <a:p>
            <a:r>
              <a:rPr lang="en-US" dirty="0">
                <a:ea typeface="ＭＳ Ｐゴシック" panose="020B0600070205080204" pitchFamily="34" charset="-128"/>
              </a:rPr>
              <a:t>*When an LEA has exhausted all options for hiring a fully credentialed TK teacher; flexibilities exist like an intern, such as an intern credential, provisional internship permit, short term staff permit, variable term waivers, and local assignment options</a:t>
            </a:r>
            <a:endParaRPr lang="en-US" dirty="0">
              <a:effectLst/>
            </a:endParaRPr>
          </a:p>
          <a:p>
            <a:endParaRPr lang="en-US" dirty="0"/>
          </a:p>
          <a:p>
            <a:r>
              <a:rPr lang="en-US" u="sng" dirty="0"/>
              <a:t>ECE Specialist Credential:</a:t>
            </a:r>
          </a:p>
          <a:p>
            <a:r>
              <a:rPr lang="en-US" dirty="0">
                <a:ea typeface="ＭＳ Ｐゴシック" panose="020B0600070205080204" pitchFamily="34" charset="-128"/>
              </a:rPr>
              <a:t>A workgroup has been charged by the Commission with developing recommendations to retool the existing Early Childhood Specialist Credential to become a credential that authorizes service teaching in Prekindergarten through third grade. The workgroup will develop and recommend Teaching Performance Expectations, Program Standards, and an Authorization statement for consideration by the Commission in Spring 2022. </a:t>
            </a:r>
            <a:endParaRPr lang="en-US" dirty="0"/>
          </a:p>
          <a:p>
            <a:r>
              <a:rPr lang="en-US" dirty="0">
                <a:ea typeface="ＭＳ Ｐゴシック" panose="020B0600070205080204" pitchFamily="34" charset="-128"/>
              </a:rPr>
              <a:t>The Commission expects the retooled Early Childhood Specialist Credential to have expedited pathways for current holders of a Child Development Teacher Permit who also have a bachelor’s degree, and for Multiple Subject Credential holders seeking to add an ECS authorization to their existing credential. </a:t>
            </a:r>
            <a:r>
              <a:rPr lang="en-US" dirty="0"/>
              <a:t>CTC will provide an update on the ECE teacher credential at their meeting tomorrow, April 8: https://</a:t>
            </a:r>
            <a:r>
              <a:rPr lang="en-US" dirty="0" err="1"/>
              <a:t>www.ctc.ca.gov</a:t>
            </a:r>
            <a:r>
              <a:rPr lang="en-US" dirty="0"/>
              <a:t>/commission/agendas/2022-04/april-2022-commission-meeting</a:t>
            </a:r>
          </a:p>
          <a:p>
            <a:endParaRPr lang="en-US" dirty="0"/>
          </a:p>
          <a:p>
            <a:pPr marL="349415" indent="-349415">
              <a:buClr>
                <a:srgbClr val="06557E"/>
              </a:buClr>
              <a:buFont typeface="System Font Regular"/>
              <a:buChar char="▸"/>
            </a:pPr>
            <a:r>
              <a:rPr lang="en-US" dirty="0"/>
              <a:t>There are a multitude of credentialing supports for the workforce such as the </a:t>
            </a:r>
            <a:r>
              <a:rPr lang="en-US" sz="2000" dirty="0"/>
              <a:t>Golden State Teacher Grants which is $20,000 for completing an approved preparation program​, Residency Grants which are $25,000 to support a resident in completing an approved preparation program, the Classified School Employee Teacher Credentialing Grants which is $24,000 to support classified staff in completing bachelor’s degree and an approved preparation program, the </a:t>
            </a:r>
            <a:r>
              <a:rPr lang="en-US" dirty="0">
                <a:ea typeface="ＭＳ Ｐゴシック" panose="020B0600070205080204" pitchFamily="34" charset="-128"/>
              </a:rPr>
              <a:t>Educator Effectiveness Block Grant </a:t>
            </a:r>
            <a:r>
              <a:rPr lang="en-US" b="1" dirty="0">
                <a:ea typeface="ＭＳ Ｐゴシック" panose="020B0600070205080204" pitchFamily="34" charset="-128"/>
              </a:rPr>
              <a:t>which is $1.5B for LEAs </a:t>
            </a:r>
            <a:r>
              <a:rPr lang="en-US" dirty="0">
                <a:ea typeface="ＭＳ Ｐゴシック" panose="020B0600070205080204" pitchFamily="34" charset="-128"/>
              </a:rPr>
              <a:t>​, and the Early Education Teacher Development Grant  which is  </a:t>
            </a:r>
            <a:r>
              <a:rPr lang="en-US" b="1" dirty="0">
                <a:ea typeface="ＭＳ Ｐゴシック" panose="020B0600070205080204" pitchFamily="34" charset="-128"/>
              </a:rPr>
              <a:t>$100M for LEAs</a:t>
            </a:r>
            <a:r>
              <a:rPr lang="en-US" dirty="0">
                <a:ea typeface="ＭＳ Ｐゴシック" panose="020B0600070205080204" pitchFamily="34" charset="-128"/>
              </a:rPr>
              <a:t>​</a:t>
            </a:r>
          </a:p>
          <a:p>
            <a:pPr marL="349415" indent="-349415">
              <a:buClr>
                <a:srgbClr val="06557E"/>
              </a:buClr>
              <a:buFont typeface="System Font Regular"/>
              <a:buChar char="▸"/>
            </a:pPr>
            <a:endParaRPr lang="en-US" sz="2000" dirty="0"/>
          </a:p>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32</a:t>
            </a:fld>
            <a:endParaRPr lang="en-US" altLang="en-US"/>
          </a:p>
        </p:txBody>
      </p:sp>
    </p:spTree>
    <p:extLst>
      <p:ext uri="{BB962C8B-B14F-4D97-AF65-F5344CB8AC3E}">
        <p14:creationId xmlns:p14="http://schemas.microsoft.com/office/powerpoint/2010/main" val="1109341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p>
          <a:p>
            <a:endParaRPr lang="en-US" dirty="0"/>
          </a:p>
          <a:p>
            <a:r>
              <a:rPr lang="en-US" dirty="0"/>
              <a:t>So we cannot talk about curriculum without acknowledging early learning standards that curricula must be aligned with. Work is currently underway to revise and extend the Preschool Learning Foundations and revisions will include updates to the research on child development across the PLF domains– which include, math, language and literacy, science, social-emotional, English language development, social science, visual and performing arts , physical development, and health development.</a:t>
            </a:r>
          </a:p>
          <a:p>
            <a:endParaRPr lang="en-US" dirty="0"/>
          </a:p>
          <a:p>
            <a:r>
              <a:rPr lang="en-US" dirty="0"/>
              <a:t>We will be incorporating more culturally inclusive examples across the milestones within each domain to address racial and cultural bias</a:t>
            </a:r>
          </a:p>
          <a:p>
            <a:r>
              <a:rPr lang="en-US" dirty="0"/>
              <a:t>We will add an Approaches to Learning domain to highlight children’s executive functioning and self-regulation skills, which will align more with the DRDP. </a:t>
            </a:r>
          </a:p>
          <a:p>
            <a:r>
              <a:rPr lang="en-US" dirty="0"/>
              <a:t>And tailor the foundations to explicitly address supporting the development of dual-language learners and children with disabilities across each domain</a:t>
            </a:r>
          </a:p>
          <a:p>
            <a:endParaRPr lang="en-US" dirty="0"/>
          </a:p>
          <a:p>
            <a:r>
              <a:rPr lang="en-US" dirty="0"/>
              <a:t>We also have plans to extend the preschool learning foundations which will include a P-3 development guidance across the domains of math, literacy, language, science, social-emotional skills and approaches to learning</a:t>
            </a:r>
          </a:p>
          <a:p>
            <a:r>
              <a:rPr lang="en-US" dirty="0"/>
              <a:t>The hope is for this resource to aid P-3 educators in understanding the developmental progress of key skills</a:t>
            </a:r>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33</a:t>
            </a:fld>
            <a:endParaRPr lang="en-US" altLang="en-US"/>
          </a:p>
        </p:txBody>
      </p:sp>
    </p:spTree>
    <p:extLst>
      <p:ext uri="{BB962C8B-B14F-4D97-AF65-F5344CB8AC3E}">
        <p14:creationId xmlns:p14="http://schemas.microsoft.com/office/powerpoint/2010/main" val="187200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35</a:t>
            </a:fld>
            <a:endParaRPr lang="en-US" altLang="en-US"/>
          </a:p>
        </p:txBody>
      </p:sp>
    </p:spTree>
    <p:extLst>
      <p:ext uri="{BB962C8B-B14F-4D97-AF65-F5344CB8AC3E}">
        <p14:creationId xmlns:p14="http://schemas.microsoft.com/office/powerpoint/2010/main" val="3501093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landing page is hyperlinked</a:t>
            </a:r>
          </a:p>
        </p:txBody>
      </p:sp>
      <p:sp>
        <p:nvSpPr>
          <p:cNvPr id="4" name="Slide Number Placeholder 3"/>
          <p:cNvSpPr>
            <a:spLocks noGrp="1"/>
          </p:cNvSpPr>
          <p:nvPr>
            <p:ph type="sldNum" sz="quarter" idx="5"/>
          </p:nvPr>
        </p:nvSpPr>
        <p:spPr/>
        <p:txBody>
          <a:bodyPr/>
          <a:lstStyle/>
          <a:p>
            <a:fld id="{F7EE9F24-556E-412F-9F59-155E766B7E8E}" type="slidenum">
              <a:rPr lang="en-US" smtClean="0"/>
              <a:t>39</a:t>
            </a:fld>
            <a:endParaRPr lang="en-US"/>
          </a:p>
        </p:txBody>
      </p:sp>
    </p:spTree>
    <p:extLst>
      <p:ext uri="{BB962C8B-B14F-4D97-AF65-F5344CB8AC3E}">
        <p14:creationId xmlns:p14="http://schemas.microsoft.com/office/powerpoint/2010/main" val="416146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ea typeface="ＭＳ Ｐゴシック" panose="020B0600070205080204" pitchFamily="34" charset="-128"/>
              </a:rPr>
              <a:t>So, what is UPK?​</a:t>
            </a:r>
          </a:p>
          <a:p>
            <a:pPr rtl="0" fontAlgn="base"/>
            <a:r>
              <a:rPr lang="en-US" dirty="0">
                <a:ea typeface="ＭＳ Ｐゴシック" panose="020B0600070205080204" pitchFamily="34" charset="-128"/>
              </a:rPr>
              <a:t>UPK stands for Universal Prekindergarten, which, by 2025-26 will exist for all four-year old children in CA. A lot of people think that Universal Transitional Kindergarten (or U</a:t>
            </a:r>
            <a:r>
              <a:rPr lang="en-US" b="1" dirty="0">
                <a:ea typeface="ＭＳ Ｐゴシック" panose="020B0600070205080204" pitchFamily="34" charset="-128"/>
              </a:rPr>
              <a:t>T</a:t>
            </a:r>
            <a:r>
              <a:rPr lang="en-US" dirty="0">
                <a:ea typeface="ＭＳ Ｐゴシック" panose="020B0600070205080204" pitchFamily="34" charset="-128"/>
              </a:rPr>
              <a:t>K) and U</a:t>
            </a:r>
            <a:r>
              <a:rPr lang="en-US" b="1" dirty="0">
                <a:ea typeface="ＭＳ Ｐゴシック" panose="020B0600070205080204" pitchFamily="34" charset="-128"/>
              </a:rPr>
              <a:t>P</a:t>
            </a:r>
            <a:r>
              <a:rPr lang="en-US" dirty="0">
                <a:ea typeface="ＭＳ Ｐゴシック" panose="020B0600070205080204" pitchFamily="34" charset="-128"/>
              </a:rPr>
              <a:t>K is the same thing, so we wanted to clarify for you all how we are thinking about it at the CDE, and how LEAs are being asked to think of it as they work on their UPK Implementation Plans.​</a:t>
            </a:r>
          </a:p>
          <a:p>
            <a:pPr rtl="0" fontAlgn="base"/>
            <a:r>
              <a:rPr lang="en-US" b="1" dirty="0">
                <a:ea typeface="ＭＳ Ｐゴシック" panose="020B0600070205080204" pitchFamily="34" charset="-128"/>
              </a:rPr>
              <a:t>UTK is </a:t>
            </a:r>
            <a:r>
              <a:rPr lang="en-US" b="1" u="sng" dirty="0">
                <a:ea typeface="ＭＳ Ｐゴシック" panose="020B0600070205080204" pitchFamily="34" charset="-128"/>
              </a:rPr>
              <a:t>part </a:t>
            </a:r>
            <a:r>
              <a:rPr lang="en-US" b="1" dirty="0">
                <a:ea typeface="ＭＳ Ｐゴシック" panose="020B0600070205080204" pitchFamily="34" charset="-128"/>
              </a:rPr>
              <a:t>of UPK, but not the only part.</a:t>
            </a:r>
            <a:r>
              <a:rPr lang="en-US" dirty="0">
                <a:ea typeface="ＭＳ Ｐゴシック" panose="020B0600070205080204" pitchFamily="34" charset="-128"/>
              </a:rPr>
              <a:t> UPK is a mixed delivery system that also includes the California State Preschool Program (CSPP) which the CDE operates, along with other prekindergarten programs serving 3- and 4-year old children, including the federal Head Start Program, subsidized programs that operate a preschool learning experience and are operated by community-based organizations--including family childcare--, and private preschool. Part of UPK is also the Expanded Learning Opportunities Program that helps TK-6th grade a full-day program aligned with the needs to parents.​</a:t>
            </a:r>
          </a:p>
          <a:p>
            <a:pPr rtl="0" fontAlgn="base"/>
            <a:r>
              <a:rPr lang="en-US" b="1" dirty="0">
                <a:ea typeface="ＭＳ Ｐゴシック" panose="020B0600070205080204" pitchFamily="34" charset="-128"/>
              </a:rPr>
              <a:t>Statute is very clear that families with 4-year old children will have the choice</a:t>
            </a:r>
            <a:r>
              <a:rPr lang="en-US" dirty="0">
                <a:ea typeface="ＭＳ Ｐゴシック" panose="020B0600070205080204" pitchFamily="34" charset="-128"/>
              </a:rPr>
              <a:t> in which </a:t>
            </a:r>
            <a:r>
              <a:rPr lang="en-US" dirty="0" err="1">
                <a:ea typeface="ＭＳ Ｐゴシック" panose="020B0600070205080204" pitchFamily="34" charset="-128"/>
              </a:rPr>
              <a:t>prek</a:t>
            </a:r>
            <a:r>
              <a:rPr lang="en-US" dirty="0">
                <a:ea typeface="ＭＳ Ｐゴシック" panose="020B0600070205080204" pitchFamily="34" charset="-128"/>
              </a:rPr>
              <a:t> program, contingent on eligibility, to send their four-year old child to if they would like to enroll their children in a PreK program. Just because a child is eligible for TK does not mean that the child has to be enrolled in TK... they could be enrolled in any of the other programs based on their preferences. ​</a:t>
            </a:r>
          </a:p>
          <a:p>
            <a:pPr rtl="0" fontAlgn="base"/>
            <a:r>
              <a:rPr lang="en-US" dirty="0">
                <a:ea typeface="ＭＳ Ｐゴシック" panose="020B0600070205080204" pitchFamily="34" charset="-128"/>
              </a:rPr>
              <a:t>•However, given that TK will be funded to serve all four-year old children that show up by 2025-26, and the other programs are not, the more four-year old children served in TK can free resources to serve three-year old children in the other </a:t>
            </a:r>
            <a:r>
              <a:rPr lang="en-US" dirty="0" err="1">
                <a:ea typeface="ＭＳ Ｐゴシック" panose="020B0600070205080204" pitchFamily="34" charset="-128"/>
              </a:rPr>
              <a:t>prek</a:t>
            </a:r>
            <a:r>
              <a:rPr lang="en-US" dirty="0">
                <a:ea typeface="ＭＳ Ｐゴシック" panose="020B0600070205080204" pitchFamily="34" charset="-128"/>
              </a:rPr>
              <a:t> programs and provide more children with two years of </a:t>
            </a:r>
            <a:r>
              <a:rPr lang="en-US" dirty="0" err="1">
                <a:ea typeface="ＭＳ Ｐゴシック" panose="020B0600070205080204" pitchFamily="34" charset="-128"/>
              </a:rPr>
              <a:t>prek</a:t>
            </a:r>
            <a:r>
              <a:rPr lang="en-US" dirty="0">
                <a:ea typeface="ＭＳ Ｐゴシック" panose="020B0600070205080204" pitchFamily="34" charset="-128"/>
              </a:rPr>
              <a:t> before kindergarten. ​</a:t>
            </a:r>
          </a:p>
          <a:p>
            <a:pPr rtl="0" fontAlgn="base"/>
            <a:r>
              <a:rPr lang="en-US" b="1" dirty="0">
                <a:ea typeface="ＭＳ Ｐゴシック" panose="020B0600070205080204" pitchFamily="34" charset="-128"/>
              </a:rPr>
              <a:t>Statute is also very clear that LEAs must plan for U</a:t>
            </a:r>
            <a:r>
              <a:rPr lang="en-US" b="1" u="sng" dirty="0">
                <a:ea typeface="ＭＳ Ｐゴシック" panose="020B0600070205080204" pitchFamily="34" charset="-128"/>
              </a:rPr>
              <a:t>P</a:t>
            </a:r>
            <a:r>
              <a:rPr lang="en-US" b="1" dirty="0">
                <a:ea typeface="ＭＳ Ｐゴシック" panose="020B0600070205080204" pitchFamily="34" charset="-128"/>
              </a:rPr>
              <a:t>K</a:t>
            </a:r>
            <a:r>
              <a:rPr lang="en-US" dirty="0">
                <a:ea typeface="ＭＳ Ｐゴシック" panose="020B0600070205080204" pitchFamily="34" charset="-128"/>
              </a:rPr>
              <a:t>, including thinking through these other ways UPK can be provided beyond TK, and how UPK can be made into a full-day. As a result, that is why CDE is using language around UPK, since just planning around TK does not address all the areas where LEAs are being asked to plan under state law. </a:t>
            </a:r>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8</a:t>
            </a:fld>
            <a:endParaRPr lang="en-US" altLang="en-US"/>
          </a:p>
        </p:txBody>
      </p:sp>
    </p:spTree>
    <p:extLst>
      <p:ext uri="{BB962C8B-B14F-4D97-AF65-F5344CB8AC3E}">
        <p14:creationId xmlns:p14="http://schemas.microsoft.com/office/powerpoint/2010/main" val="301245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ea typeface="ＭＳ Ｐゴシック" panose="020B0600070205080204" pitchFamily="34" charset="-128"/>
              </a:rPr>
              <a:t>So how do all these pieces work together? As we think about UPK implementation, we also want districts to think about it through a Preschool to Third grade lens, which is overarching work that CDE is leading to support LEAs as to connect the work they are doing across UPK, Kindergarten, 1st, 2nd, and 3rd grade, so there is a seamless continuum for students during their early years in the educational system. P-3 also focuses on aligning developmentally informed best practices UPK-3rd Grade. ​</a:t>
            </a:r>
          </a:p>
          <a:p>
            <a:pPr rtl="0" fontAlgn="base"/>
            <a:r>
              <a:rPr lang="en-US" dirty="0">
                <a:ea typeface="ＭＳ Ｐゴシック" panose="020B0600070205080204" pitchFamily="34" charset="-128"/>
              </a:rPr>
              <a:t>This may look like aligning curriculum across these early stages and grades, joint professional development with preschool and kindergarten teachers, and supporting the transition between preschool and elementary school​</a:t>
            </a:r>
          </a:p>
          <a:p>
            <a:pPr rtl="0" fontAlgn="base"/>
            <a:r>
              <a:rPr lang="en-US" dirty="0">
                <a:ea typeface="ＭＳ Ｐゴシック" panose="020B0600070205080204" pitchFamily="34" charset="-128"/>
              </a:rPr>
              <a:t>​</a:t>
            </a:r>
          </a:p>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9</a:t>
            </a:fld>
            <a:endParaRPr lang="en-US" altLang="en-US"/>
          </a:p>
        </p:txBody>
      </p:sp>
    </p:spTree>
    <p:extLst>
      <p:ext uri="{BB962C8B-B14F-4D97-AF65-F5344CB8AC3E}">
        <p14:creationId xmlns:p14="http://schemas.microsoft.com/office/powerpoint/2010/main" val="401157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of this UPK work lies within our broader Pre-K to third grade vision.</a:t>
            </a:r>
          </a:p>
          <a:p>
            <a:endParaRPr lang="en-US" dirty="0"/>
          </a:p>
          <a:p>
            <a:r>
              <a:rPr lang="en-US" dirty="0">
                <a:ea typeface="ＭＳ Ｐゴシック" panose="020B0600070205080204" pitchFamily="34" charset="-128"/>
              </a:rPr>
              <a:t>Our vision is that: California will provide a strong and early start to education for all children with high-quality, joyful, developmentally informed, inclusive, and rigorous prekindergarten (pre-K) through third grade (P-3) learning opportunities—beginning with equitable access to universal prekindergarten (UPK).</a:t>
            </a:r>
          </a:p>
          <a:p>
            <a:endParaRPr lang="en-US" dirty="0">
              <a:ea typeface="ＭＳ Ｐゴシック" panose="020B0600070205080204" pitchFamily="34" charset="-128"/>
            </a:endParaRPr>
          </a:p>
          <a:p>
            <a:r>
              <a:rPr lang="en-US" dirty="0">
                <a:ea typeface="ＭＳ Ｐゴシック" panose="020B0600070205080204" pitchFamily="34" charset="-128"/>
              </a:rPr>
              <a:t>And this is all rooted in the fact that we know early education and PreK matter. There is undeniable evidence on the profound benefits of high-quality pre-K experiences on children’s brain development and key school readiness skills. Yet racially and historically marginalized, low-income, and multilingual children and children with disabilities have had the fewest opportunities to access effective and inclusive early education. This opportunity gap leads to the achievement gap that already exists when children enter kindergarten and too often persists throughout school. </a:t>
            </a:r>
          </a:p>
          <a:p>
            <a:r>
              <a:rPr lang="en-US" b="1" dirty="0">
                <a:ea typeface="ＭＳ Ｐゴシック" panose="020B0600070205080204" pitchFamily="34" charset="-128"/>
              </a:rPr>
              <a:t>And furthermore, we know that sustaining the pre-K boost through effective transitions and alignment across the early grades also matters.</a:t>
            </a:r>
            <a:r>
              <a:rPr lang="en-US" dirty="0">
                <a:ea typeface="ＭＳ Ｐゴシック" panose="020B0600070205080204" pitchFamily="34" charset="-128"/>
              </a:rPr>
              <a:t> Effective pre-K helps prepare children for kindergarten, but is only one piece of the puzzle. The transition to, and quality of, the early elementary grades is also critical and must reflect developmental science so students maintain their passion for asking questions, searching for answers, and challenging their minds. Schools that embrace rigorous, standards-based instruction </a:t>
            </a:r>
            <a:r>
              <a:rPr lang="en-US" b="1" dirty="0">
                <a:ea typeface="ＭＳ Ｐゴシック" panose="020B0600070205080204" pitchFamily="34" charset="-128"/>
              </a:rPr>
              <a:t>and</a:t>
            </a:r>
            <a:r>
              <a:rPr lang="en-US" dirty="0">
                <a:ea typeface="ＭＳ Ｐゴシック" panose="020B0600070205080204" pitchFamily="34" charset="-128"/>
              </a:rPr>
              <a:t> child-initiated and playful learning, and that align curriculum, assessments, and teachers’ professional learning will nurture students’ skills and knowledge, strengthen their foundation for learning, and ensure they reach their full potential.</a:t>
            </a:r>
          </a:p>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10</a:t>
            </a:fld>
            <a:endParaRPr lang="en-US" altLang="en-US"/>
          </a:p>
        </p:txBody>
      </p:sp>
    </p:spTree>
    <p:extLst>
      <p:ext uri="{BB962C8B-B14F-4D97-AF65-F5344CB8AC3E}">
        <p14:creationId xmlns:p14="http://schemas.microsoft.com/office/powerpoint/2010/main" val="107062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130a96ae9_0_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63" name="Google Shape;63;g12130a96ae9_0_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2130a96ae9_0_1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70" name="Google Shape;70;g12130a96ae9_0_1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2130a96c91_0_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84" name="Google Shape;84;g12130a96c91_0_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a typeface="ＭＳ Ｐゴシック" panose="020B0600070205080204" pitchFamily="34" charset="-128"/>
              </a:rPr>
              <a:t>So, with this framing in mind, LEAs must develop a plan to articulate how they will implement UPK in their communities.</a:t>
            </a:r>
          </a:p>
          <a:p>
            <a:pPr rtl="0" fontAlgn="base"/>
            <a:endParaRPr lang="en-US" dirty="0">
              <a:ea typeface="ＭＳ Ｐゴシック" panose="020B0600070205080204" pitchFamily="34" charset="-128"/>
            </a:endParaRPr>
          </a:p>
          <a:p>
            <a:pPr rtl="0" fontAlgn="base"/>
            <a:r>
              <a:rPr lang="en-US" dirty="0">
                <a:ea typeface="ＭＳ Ｐゴシック" panose="020B0600070205080204" pitchFamily="34" charset="-128"/>
              </a:rPr>
              <a:t>As specified in </a:t>
            </a:r>
            <a:r>
              <a:rPr lang="en-US" i="1" dirty="0">
                <a:ea typeface="ＭＳ Ｐゴシック" panose="020B0600070205080204" pitchFamily="34" charset="-128"/>
              </a:rPr>
              <a:t>Education Code </a:t>
            </a:r>
            <a:r>
              <a:rPr lang="en-US" dirty="0">
                <a:ea typeface="ＭＳ Ｐゴシック" panose="020B0600070205080204" pitchFamily="34" charset="-128"/>
              </a:rPr>
              <a:t>(</a:t>
            </a:r>
            <a:r>
              <a:rPr lang="en-US" i="1" dirty="0">
                <a:ea typeface="ＭＳ Ｐゴシック" panose="020B0600070205080204" pitchFamily="34" charset="-128"/>
              </a:rPr>
              <a:t>EC</a:t>
            </a:r>
            <a:r>
              <a:rPr lang="en-US" dirty="0">
                <a:ea typeface="ＭＳ Ｐゴシック" panose="020B0600070205080204" pitchFamily="34" charset="-128"/>
              </a:rPr>
              <a:t>) 8281.5, LEAs must: ​</a:t>
            </a:r>
          </a:p>
          <a:p>
            <a:pPr rtl="0" fontAlgn="base"/>
            <a:r>
              <a:rPr lang="en-US" dirty="0">
                <a:ea typeface="ＭＳ Ｐゴシック" panose="020B0600070205080204" pitchFamily="34" charset="-128"/>
              </a:rPr>
              <a:t>•Develop a plan for consideration by the governing board or body at a public meeting </a:t>
            </a:r>
            <a:r>
              <a:rPr lang="en-US" b="1" dirty="0">
                <a:ea typeface="ＭＳ Ｐゴシック" panose="020B0600070205080204" pitchFamily="34" charset="-128"/>
              </a:rPr>
              <a:t>on or before June 30, 2022</a:t>
            </a:r>
            <a:r>
              <a:rPr lang="en-US" dirty="0">
                <a:ea typeface="ＭＳ Ｐゴシック" panose="020B0600070205080204" pitchFamily="34" charset="-128"/>
              </a:rPr>
              <a:t>, for how </a:t>
            </a:r>
            <a:r>
              <a:rPr lang="en-US" b="1" dirty="0">
                <a:ea typeface="ＭＳ Ｐゴシック" panose="020B0600070205080204" pitchFamily="34" charset="-128"/>
              </a:rPr>
              <a:t>all children</a:t>
            </a:r>
            <a:r>
              <a:rPr lang="en-US" dirty="0">
                <a:ea typeface="ＭＳ Ｐゴシック" panose="020B0600070205080204" pitchFamily="34" charset="-128"/>
              </a:rPr>
              <a:t> in the attendance area of the local educational agency will have access to </a:t>
            </a:r>
            <a:r>
              <a:rPr lang="en-US" b="1" dirty="0">
                <a:ea typeface="ＭＳ Ｐゴシック" panose="020B0600070205080204" pitchFamily="34" charset="-128"/>
              </a:rPr>
              <a:t>full-day</a:t>
            </a:r>
            <a:r>
              <a:rPr lang="en-US" dirty="0">
                <a:ea typeface="ＭＳ Ｐゴシック" panose="020B0600070205080204" pitchFamily="34" charset="-128"/>
              </a:rPr>
              <a:t> learning programs the year before kindergarten that </a:t>
            </a:r>
            <a:r>
              <a:rPr lang="en-US" b="1" dirty="0">
                <a:ea typeface="ＭＳ Ｐゴシック" panose="020B0600070205080204" pitchFamily="34" charset="-128"/>
              </a:rPr>
              <a:t>meet the needs of parents</a:t>
            </a:r>
            <a:r>
              <a:rPr lang="en-US" dirty="0">
                <a:ea typeface="ＭＳ Ｐゴシック" panose="020B0600070205080204" pitchFamily="34" charset="-128"/>
              </a:rPr>
              <a:t>, including through partnerships with:​</a:t>
            </a:r>
          </a:p>
          <a:p>
            <a:pPr rtl="0" fontAlgn="base"/>
            <a:r>
              <a:rPr lang="en-US" dirty="0">
                <a:ea typeface="ＭＳ Ｐゴシック" panose="020B0600070205080204" pitchFamily="34" charset="-128"/>
              </a:rPr>
              <a:t>•the local educational agency’s </a:t>
            </a:r>
            <a:r>
              <a:rPr lang="en-US" b="1" dirty="0">
                <a:ea typeface="ＭＳ Ｐゴシック" panose="020B0600070205080204" pitchFamily="34" charset="-128"/>
              </a:rPr>
              <a:t>expanded learning</a:t>
            </a:r>
            <a:r>
              <a:rPr lang="en-US" dirty="0">
                <a:ea typeface="ＭＳ Ｐゴシック" panose="020B0600070205080204" pitchFamily="34" charset="-128"/>
              </a:rPr>
              <a:t> offerings, ​</a:t>
            </a:r>
          </a:p>
          <a:p>
            <a:pPr rtl="0" fontAlgn="base"/>
            <a:r>
              <a:rPr lang="en-US" dirty="0">
                <a:ea typeface="ＭＳ Ｐゴシック" panose="020B0600070205080204" pitchFamily="34" charset="-128"/>
              </a:rPr>
              <a:t>•the </a:t>
            </a:r>
            <a:r>
              <a:rPr lang="en-US" b="1" dirty="0">
                <a:ea typeface="ＭＳ Ｐゴシック" panose="020B0600070205080204" pitchFamily="34" charset="-128"/>
              </a:rPr>
              <a:t>After School Education and Safety Program</a:t>
            </a:r>
            <a:r>
              <a:rPr lang="en-US" dirty="0">
                <a:ea typeface="ＭＳ Ｐゴシック" panose="020B0600070205080204" pitchFamily="34" charset="-128"/>
              </a:rPr>
              <a:t>, ​</a:t>
            </a:r>
          </a:p>
          <a:p>
            <a:pPr rtl="0" fontAlgn="base"/>
            <a:r>
              <a:rPr lang="en-US" dirty="0">
                <a:ea typeface="ＭＳ Ｐゴシック" panose="020B0600070205080204" pitchFamily="34" charset="-128"/>
              </a:rPr>
              <a:t>•the </a:t>
            </a:r>
            <a:r>
              <a:rPr lang="en-US" b="1" dirty="0">
                <a:ea typeface="ＭＳ Ｐゴシック" panose="020B0600070205080204" pitchFamily="34" charset="-128"/>
              </a:rPr>
              <a:t>California state preschool program</a:t>
            </a:r>
            <a:r>
              <a:rPr lang="en-US" dirty="0">
                <a:ea typeface="ＭＳ Ｐゴシック" panose="020B0600070205080204" pitchFamily="34" charset="-128"/>
              </a:rPr>
              <a:t>, ​</a:t>
            </a:r>
          </a:p>
          <a:p>
            <a:pPr rtl="0" fontAlgn="base"/>
            <a:r>
              <a:rPr lang="en-US" dirty="0">
                <a:ea typeface="ＭＳ Ｐゴシック" panose="020B0600070205080204" pitchFamily="34" charset="-128"/>
              </a:rPr>
              <a:t>•</a:t>
            </a:r>
            <a:r>
              <a:rPr lang="en-US" b="1" dirty="0">
                <a:ea typeface="ＭＳ Ｐゴシック" panose="020B0600070205080204" pitchFamily="34" charset="-128"/>
              </a:rPr>
              <a:t>Head Start</a:t>
            </a:r>
            <a:r>
              <a:rPr lang="en-US" dirty="0">
                <a:ea typeface="ＭＳ Ｐゴシック" panose="020B0600070205080204" pitchFamily="34" charset="-128"/>
              </a:rPr>
              <a:t> programs, ​</a:t>
            </a:r>
          </a:p>
          <a:p>
            <a:pPr rtl="0" fontAlgn="base"/>
            <a:r>
              <a:rPr lang="en-US" dirty="0">
                <a:ea typeface="ＭＳ Ｐゴシック" panose="020B0600070205080204" pitchFamily="34" charset="-128"/>
              </a:rPr>
              <a:t>•and other </a:t>
            </a:r>
            <a:r>
              <a:rPr lang="en-US" b="1" dirty="0">
                <a:ea typeface="ＭＳ Ｐゴシック" panose="020B0600070205080204" pitchFamily="34" charset="-128"/>
              </a:rPr>
              <a:t>community-based early learning and care</a:t>
            </a:r>
            <a:r>
              <a:rPr lang="en-US" dirty="0">
                <a:ea typeface="ＭＳ Ｐゴシック" panose="020B0600070205080204" pitchFamily="34" charset="-128"/>
              </a:rPr>
              <a:t> programs.</a:t>
            </a:r>
          </a:p>
          <a:p>
            <a:endParaRPr lang="en-US" dirty="0"/>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27</a:t>
            </a:fld>
            <a:endParaRPr lang="en-US" altLang="en-US"/>
          </a:p>
        </p:txBody>
      </p:sp>
    </p:spTree>
    <p:extLst>
      <p:ext uri="{BB962C8B-B14F-4D97-AF65-F5344CB8AC3E}">
        <p14:creationId xmlns:p14="http://schemas.microsoft.com/office/powerpoint/2010/main" val="109877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base">
              <a:spcBef>
                <a:spcPct val="30000"/>
              </a:spcBef>
              <a:spcAft>
                <a:spcPct val="0"/>
              </a:spcAft>
              <a:defRPr/>
            </a:pPr>
            <a:r>
              <a:rPr lang="en-US" dirty="0">
                <a:ea typeface="ＭＳ Ｐゴシック" panose="020B0600070205080204" pitchFamily="34" charset="-128"/>
              </a:rPr>
              <a:t>The UPK Planning Template has been created to: (1) offer planning questions for LEA consideration in developing comprehensive plans for UPK that meet community and family needs, and (2) outline the data that will be required for submission to the CDE to meet the requirements of </a:t>
            </a:r>
            <a:r>
              <a:rPr lang="en-US" i="1" dirty="0">
                <a:ea typeface="ＭＳ Ｐゴシック" panose="020B0600070205080204" pitchFamily="34" charset="-128"/>
              </a:rPr>
              <a:t>EC</a:t>
            </a:r>
            <a:r>
              <a:rPr lang="en-US" dirty="0">
                <a:ea typeface="ＭＳ Ｐゴシック" panose="020B0600070205080204" pitchFamily="34" charset="-128"/>
              </a:rPr>
              <a:t> Section 8281.5.</a:t>
            </a:r>
          </a:p>
          <a:p>
            <a:pPr rtl="0" fontAlgn="base"/>
            <a:endParaRPr lang="en-US" dirty="0">
              <a:ea typeface="ＭＳ Ｐゴシック" panose="020B0600070205080204" pitchFamily="34" charset="-128"/>
            </a:endParaRPr>
          </a:p>
          <a:p>
            <a:pPr rtl="0" fontAlgn="base"/>
            <a:endParaRPr lang="en-US" dirty="0">
              <a:ea typeface="ＭＳ Ｐゴシック" panose="020B0600070205080204" pitchFamily="34" charset="-128"/>
            </a:endParaRPr>
          </a:p>
          <a:p>
            <a:r>
              <a:rPr lang="en-US" dirty="0">
                <a:ea typeface="ＭＳ Ｐゴシック" panose="020B0600070205080204" pitchFamily="34" charset="-128"/>
              </a:rPr>
              <a:t>Vision &amp; Coherence</a:t>
            </a:r>
          </a:p>
          <a:p>
            <a:r>
              <a:rPr lang="en-US" dirty="0">
                <a:ea typeface="ＭＳ Ｐゴシック" panose="020B0600070205080204" pitchFamily="34" charset="-128"/>
              </a:rPr>
              <a:t>In order to provide equity of access for all students and their families, it is vital for the LEA, in partnership with early learning and care programs, to develop a coherent educational system that begins with UPK, includes access to TK and other options for all four-year-old children, and provides nine hours of programming per day through a combination of instructional time and extended learning and care opportunities for those families who choose this option.</a:t>
            </a:r>
          </a:p>
          <a:p>
            <a:r>
              <a:rPr lang="en-US" dirty="0">
                <a:ea typeface="ＭＳ Ｐゴシック" panose="020B0600070205080204" pitchFamily="34" charset="-128"/>
              </a:rPr>
              <a:t>In planning for UPK, consider how the LEA’s administrative structure will support school leadership in building connections between them and expanded learning programs as well as early learning and care programs (CSPP, Head Start, other subsidized or privately administered preschool and child care programs) to provide UPK programing and before school and after-school, intersession, and summer learning and care.</a:t>
            </a:r>
          </a:p>
          <a:p>
            <a:pPr rtl="0" fontAlgn="base"/>
            <a:endParaRPr 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6791423E-9008-7E46-B477-FE6C28E1CED1}" type="slidenum">
              <a:rPr lang="en-US" altLang="en-US" smtClean="0"/>
              <a:pPr/>
              <a:t>28</a:t>
            </a:fld>
            <a:endParaRPr lang="en-US" altLang="en-US"/>
          </a:p>
        </p:txBody>
      </p:sp>
    </p:spTree>
    <p:extLst>
      <p:ext uri="{BB962C8B-B14F-4D97-AF65-F5344CB8AC3E}">
        <p14:creationId xmlns:p14="http://schemas.microsoft.com/office/powerpoint/2010/main" val="202323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1916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ue Box Slide">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DFAEBBEA-F52B-C244-A1CD-423169390109}"/>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Tree>
    <p:extLst>
      <p:ext uri="{BB962C8B-B14F-4D97-AF65-F5344CB8AC3E}">
        <p14:creationId xmlns:p14="http://schemas.microsoft.com/office/powerpoint/2010/main" val="189327505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side Slide – Blu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B989C1E-12CC-F248-B79F-A6F74F680ED2}"/>
              </a:ext>
            </a:extLst>
          </p:cNvPr>
          <p:cNvSpPr>
            <a:spLocks noGrp="1"/>
          </p:cNvSpPr>
          <p:nvPr>
            <p:ph type="sldNum" sz="quarter" idx="10"/>
          </p:nvPr>
        </p:nvSpPr>
        <p:spPr>
          <a:xfrm>
            <a:off x="10051711" y="6205937"/>
            <a:ext cx="575733" cy="331932"/>
          </a:xfrm>
        </p:spPr>
        <p:txBody>
          <a:bodyPr/>
          <a:lstStyle/>
          <a:p>
            <a:fld id="{E8CA2EAC-0CD8-0D4E-880D-C349C0AE03A4}" type="slidenum">
              <a:rPr lang="en-US" altLang="en-US" smtClean="0"/>
              <a:pPr/>
              <a:t>‹#›</a:t>
            </a:fld>
            <a:endParaRPr lang="en-US" altLang="en-US" dirty="0"/>
          </a:p>
        </p:txBody>
      </p:sp>
      <p:sp>
        <p:nvSpPr>
          <p:cNvPr id="3" name="Date Placeholder 3">
            <a:extLst>
              <a:ext uri="{FF2B5EF4-FFF2-40B4-BE49-F238E27FC236}">
                <a16:creationId xmlns:a16="http://schemas.microsoft.com/office/drawing/2014/main" id="{E3A18663-89D6-7545-8078-C4E5A44C381F}"/>
              </a:ext>
            </a:extLst>
          </p:cNvPr>
          <p:cNvSpPr>
            <a:spLocks noGrp="1"/>
          </p:cNvSpPr>
          <p:nvPr>
            <p:ph type="dt" sz="half" idx="11"/>
          </p:nvPr>
        </p:nvSpPr>
        <p:spPr>
          <a:xfrm>
            <a:off x="7734450" y="6205937"/>
            <a:ext cx="2251671" cy="331932"/>
          </a:xfrm>
        </p:spPr>
        <p:txBody>
          <a:bodyPr/>
          <a:lstStyle/>
          <a:p>
            <a:fld id="{EAEA03EC-3FBD-2248-8362-FE37B34643E9}" type="datetime4">
              <a:rPr lang="en-US" altLang="en-US" smtClean="0"/>
              <a:t>April 6, 2022</a:t>
            </a:fld>
            <a:endParaRPr lang="en-US" altLang="en-US" dirty="0"/>
          </a:p>
        </p:txBody>
      </p:sp>
      <p:sp>
        <p:nvSpPr>
          <p:cNvPr id="4" name="Footer Placeholder 4">
            <a:extLst>
              <a:ext uri="{FF2B5EF4-FFF2-40B4-BE49-F238E27FC236}">
                <a16:creationId xmlns:a16="http://schemas.microsoft.com/office/drawing/2014/main" id="{BAC7AD63-46CC-6940-B3D1-45ADB4205738}"/>
              </a:ext>
            </a:extLst>
          </p:cNvPr>
          <p:cNvSpPr>
            <a:spLocks noGrp="1"/>
          </p:cNvSpPr>
          <p:nvPr>
            <p:ph type="ftr" sz="quarter" idx="12"/>
          </p:nvPr>
        </p:nvSpPr>
        <p:spPr>
          <a:xfrm>
            <a:off x="1525541" y="6205937"/>
            <a:ext cx="6143319" cy="331932"/>
          </a:xfrm>
        </p:spPr>
        <p:txBody>
          <a:bodyPr/>
          <a:lstStyle/>
          <a:p>
            <a:pPr>
              <a:defRPr/>
            </a:pPr>
            <a:r>
              <a:rPr lang="en-US"/>
              <a:t>Name of Presentation</a:t>
            </a:r>
            <a:endParaRPr lang="en-US" dirty="0"/>
          </a:p>
        </p:txBody>
      </p:sp>
    </p:spTree>
    <p:extLst>
      <p:ext uri="{BB962C8B-B14F-4D97-AF65-F5344CB8AC3E}">
        <p14:creationId xmlns:p14="http://schemas.microsoft.com/office/powerpoint/2010/main" val="322986003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dirty="0"/>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April 6, 2022</a:t>
            </a:fld>
            <a:endParaRPr lang="en-US" altLang="en-US" dirty="0"/>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a:t>Name of Presentation</a:t>
            </a:r>
            <a:endParaRPr lang="en-US" dirty="0"/>
          </a:p>
        </p:txBody>
      </p:sp>
    </p:spTree>
    <p:extLst>
      <p:ext uri="{BB962C8B-B14F-4D97-AF65-F5344CB8AC3E}">
        <p14:creationId xmlns:p14="http://schemas.microsoft.com/office/powerpoint/2010/main" val="265861331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ue Box Slide">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DFAEBBEA-F52B-C244-A1CD-423169390109}"/>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Tree>
    <p:extLst>
      <p:ext uri="{BB962C8B-B14F-4D97-AF65-F5344CB8AC3E}">
        <p14:creationId xmlns:p14="http://schemas.microsoft.com/office/powerpoint/2010/main" val="142909642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rrow Slide">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EB1CFF97-FB83-F941-BE07-322D47365B9B}"/>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Tree>
    <p:extLst>
      <p:ext uri="{BB962C8B-B14F-4D97-AF65-F5344CB8AC3E}">
        <p14:creationId xmlns:p14="http://schemas.microsoft.com/office/powerpoint/2010/main" val="320044618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Slide 1.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159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extLst>
    <p:ext uri="{DCECCB84-F9BA-43D5-87BE-67443E8EF086}">
      <p15:sldGuideLst xmlns:p15="http://schemas.microsoft.com/office/powerpoint/2012/main">
        <p15:guide id="1" pos="480">
          <p15:clr>
            <a:srgbClr val="FBAE40"/>
          </p15:clr>
        </p15:guide>
        <p15:guide id="2" orient="horz" pos="384">
          <p15:clr>
            <a:srgbClr val="FBAE40"/>
          </p15:clr>
        </p15:guide>
        <p15:guide id="3" pos="4160">
          <p15:clr>
            <a:srgbClr val="FBAE40"/>
          </p15:clr>
        </p15:guide>
        <p15:guide id="4" orient="horz" pos="3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694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7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765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39627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2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492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91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48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2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123E2E-D942-284E-BDCF-10EC8AAF1DF9}"/>
              </a:ext>
            </a:extLst>
          </p:cNvPr>
          <p:cNvSpPr>
            <a:spLocks noGrp="1"/>
          </p:cNvSpPr>
          <p:nvPr>
            <p:ph type="sldNum" sz="quarter" idx="12"/>
          </p:nvPr>
        </p:nvSpPr>
        <p:spPr>
          <a:xfrm>
            <a:off x="8610600" y="6356350"/>
            <a:ext cx="2743200" cy="365125"/>
          </a:xfrm>
          <a:prstGeom prst="rect">
            <a:avLst/>
          </a:prstGeom>
        </p:spPr>
        <p:txBody>
          <a:bodyPr/>
          <a:lstStyle/>
          <a:p>
            <a:fld id="{7BA7ACFD-266A-7C40-BDAD-E12DC3018717}" type="slidenum">
              <a:rPr lang="en-US" smtClean="0"/>
              <a:t>‹#›</a:t>
            </a:fld>
            <a:endParaRPr lang="en-US"/>
          </a:p>
        </p:txBody>
      </p:sp>
    </p:spTree>
    <p:extLst>
      <p:ext uri="{BB962C8B-B14F-4D97-AF65-F5344CB8AC3E}">
        <p14:creationId xmlns:p14="http://schemas.microsoft.com/office/powerpoint/2010/main" val="194962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41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284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5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33549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dirty="0"/>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April 6, 2022</a:t>
            </a:fld>
            <a:endParaRPr lang="en-US" altLang="en-US" dirty="0"/>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a:t>Name of Presentation</a:t>
            </a:r>
            <a:endParaRPr lang="en-US" dirty="0"/>
          </a:p>
        </p:txBody>
      </p:sp>
    </p:spTree>
    <p:extLst>
      <p:ext uri="{BB962C8B-B14F-4D97-AF65-F5344CB8AC3E}">
        <p14:creationId xmlns:p14="http://schemas.microsoft.com/office/powerpoint/2010/main" val="414040396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rrow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5437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9458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side Slide – 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9C7520-1E28-B240-A21B-81E69B6F2A38}"/>
              </a:ext>
            </a:extLst>
          </p:cNvPr>
          <p:cNvSpPr>
            <a:spLocks noGrp="1"/>
          </p:cNvSpPr>
          <p:nvPr>
            <p:ph type="sldNum" sz="quarter" idx="10"/>
          </p:nvPr>
        </p:nvSpPr>
        <p:spPr/>
        <p:txBody>
          <a:bodyPr/>
          <a:lstStyle/>
          <a:p>
            <a:fld id="{E8CA2EAC-0CD8-0D4E-880D-C349C0AE03A4}" type="slidenum">
              <a:rPr lang="en-US" altLang="en-US" smtClean="0"/>
              <a:pPr/>
              <a:t>‹#›</a:t>
            </a:fld>
            <a:endParaRPr lang="en-US" altLang="en-US" dirty="0"/>
          </a:p>
        </p:txBody>
      </p:sp>
      <p:sp>
        <p:nvSpPr>
          <p:cNvPr id="4" name="Date Placeholder 3">
            <a:extLst>
              <a:ext uri="{FF2B5EF4-FFF2-40B4-BE49-F238E27FC236}">
                <a16:creationId xmlns:a16="http://schemas.microsoft.com/office/drawing/2014/main" id="{B415337B-54A1-2542-9EE4-AB7FB3DC2A30}"/>
              </a:ext>
            </a:extLst>
          </p:cNvPr>
          <p:cNvSpPr>
            <a:spLocks noGrp="1"/>
          </p:cNvSpPr>
          <p:nvPr>
            <p:ph type="dt" sz="half" idx="11"/>
          </p:nvPr>
        </p:nvSpPr>
        <p:spPr/>
        <p:txBody>
          <a:bodyPr/>
          <a:lstStyle/>
          <a:p>
            <a:fld id="{EAEA03EC-3FBD-2248-8362-FE37B34643E9}" type="datetime4">
              <a:rPr lang="en-US" altLang="en-US" smtClean="0"/>
              <a:t>April 6, 2022</a:t>
            </a:fld>
            <a:endParaRPr lang="en-US" altLang="en-US" dirty="0"/>
          </a:p>
        </p:txBody>
      </p:sp>
      <p:sp>
        <p:nvSpPr>
          <p:cNvPr id="5" name="Footer Placeholder 4">
            <a:extLst>
              <a:ext uri="{FF2B5EF4-FFF2-40B4-BE49-F238E27FC236}">
                <a16:creationId xmlns:a16="http://schemas.microsoft.com/office/drawing/2014/main" id="{5871ED4E-0486-3743-B9AA-52AABA8B5D0A}"/>
              </a:ext>
            </a:extLst>
          </p:cNvPr>
          <p:cNvSpPr>
            <a:spLocks noGrp="1"/>
          </p:cNvSpPr>
          <p:nvPr>
            <p:ph type="ftr" sz="quarter" idx="12"/>
          </p:nvPr>
        </p:nvSpPr>
        <p:spPr/>
        <p:txBody>
          <a:bodyPr/>
          <a:lstStyle/>
          <a:p>
            <a:pPr>
              <a:defRPr/>
            </a:pPr>
            <a:r>
              <a:rPr lang="en-US"/>
              <a:t>Name of Presentation</a:t>
            </a:r>
            <a:endParaRPr lang="en-US" dirty="0"/>
          </a:p>
        </p:txBody>
      </p:sp>
    </p:spTree>
    <p:extLst>
      <p:ext uri="{BB962C8B-B14F-4D97-AF65-F5344CB8AC3E}">
        <p14:creationId xmlns:p14="http://schemas.microsoft.com/office/powerpoint/2010/main" val="342138027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4589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8518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1.xml"/><Relationship Id="rId1" Type="http://schemas.openxmlformats.org/officeDocument/2006/relationships/slideLayout" Target="../slideLayouts/slideLayout1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2.xml"/><Relationship Id="rId1" Type="http://schemas.openxmlformats.org/officeDocument/2006/relationships/slideLayout" Target="../slideLayouts/slideLayout1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5.xml"/><Relationship Id="rId1" Type="http://schemas.openxmlformats.org/officeDocument/2006/relationships/slideLayout" Target="../slideLayouts/slideLayout22.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6.xml"/><Relationship Id="rId1" Type="http://schemas.openxmlformats.org/officeDocument/2006/relationships/slideLayout" Target="../slideLayouts/slideLayout23.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17.xml"/><Relationship Id="rId1" Type="http://schemas.openxmlformats.org/officeDocument/2006/relationships/slideLayout" Target="../slideLayouts/slideLayout24.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18.xml"/><Relationship Id="rId1" Type="http://schemas.openxmlformats.org/officeDocument/2006/relationships/slideLayout" Target="../slideLayouts/slideLayout2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9.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20.xml"/><Relationship Id="rId1" Type="http://schemas.openxmlformats.org/officeDocument/2006/relationships/slideLayout" Target="../slideLayouts/slideLayout27.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21.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52140"/>
      </p:ext>
    </p:extLst>
  </p:cSld>
  <p:clrMap bg1="lt1" tx1="dk1" bg2="lt2" tx2="dk2" accent1="accent1" accent2="accent2" accent3="accent3" accent4="accent4" accent5="accent5" accent6="accent6" hlink="hlink" folHlink="folHlink"/>
  <p:sldLayoutIdLst>
    <p:sldLayoutId id="2147484066"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91A5D-1089-5C40-8732-D2E207CC5E69}"/>
              </a:ext>
            </a:extLst>
          </p:cNvPr>
          <p:cNvPicPr>
            <a:picLocks noChangeAspect="1"/>
          </p:cNvPicPr>
          <p:nvPr/>
        </p:nvPicPr>
        <p:blipFill>
          <a:blip r:embed="rId3"/>
          <a:srcRect t="7812" b="7812"/>
          <a:stretch/>
        </p:blipFill>
        <p:spPr>
          <a:xfrm>
            <a:off x="0" y="0"/>
            <a:ext cx="12192000" cy="6858000"/>
          </a:xfrm>
          <a:prstGeom prst="rect">
            <a:avLst/>
          </a:prstGeom>
        </p:spPr>
      </p:pic>
    </p:spTree>
    <p:extLst>
      <p:ext uri="{BB962C8B-B14F-4D97-AF65-F5344CB8AC3E}">
        <p14:creationId xmlns:p14="http://schemas.microsoft.com/office/powerpoint/2010/main" val="1375590284"/>
      </p:ext>
    </p:extLst>
  </p:cSld>
  <p:clrMap bg1="lt1" tx1="dk1" bg2="lt2" tx2="dk2" accent1="accent1" accent2="accent2" accent3="accent3" accent4="accent4" accent5="accent5" accent6="accent6" hlink="hlink" folHlink="folHlink"/>
  <p:sldLayoutIdLst>
    <p:sldLayoutId id="21474841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ED679-2DF3-5B46-9C01-534B8AD0CFD0}"/>
              </a:ext>
            </a:extLst>
          </p:cNvPr>
          <p:cNvPicPr>
            <a:picLocks noChangeAspect="1"/>
          </p:cNvPicPr>
          <p:nvPr/>
        </p:nvPicPr>
        <p:blipFill rotWithShape="1">
          <a:blip r:embed="rId3"/>
          <a:srcRect r="40740"/>
          <a:stretch/>
        </p:blipFill>
        <p:spPr>
          <a:xfrm>
            <a:off x="0" y="0"/>
            <a:ext cx="6096000" cy="6858000"/>
          </a:xfrm>
          <a:prstGeom prst="rect">
            <a:avLst/>
          </a:prstGeom>
        </p:spPr>
      </p:pic>
    </p:spTree>
    <p:extLst>
      <p:ext uri="{BB962C8B-B14F-4D97-AF65-F5344CB8AC3E}">
        <p14:creationId xmlns:p14="http://schemas.microsoft.com/office/powerpoint/2010/main" val="4278256331"/>
      </p:ext>
    </p:extLst>
  </p:cSld>
  <p:clrMap bg1="lt1" tx1="dk1" bg2="lt2" tx2="dk2" accent1="accent1" accent2="accent2" accent3="accent3" accent4="accent4" accent5="accent5" accent6="accent6" hlink="hlink" folHlink="folHlink"/>
  <p:sldLayoutIdLst>
    <p:sldLayoutId id="21474841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137DF-1AA7-2847-A534-5B35AD84B7BD}"/>
              </a:ext>
            </a:extLst>
          </p:cNvPr>
          <p:cNvPicPr>
            <a:picLocks noChangeAspect="1"/>
          </p:cNvPicPr>
          <p:nvPr/>
        </p:nvPicPr>
        <p:blipFill rotWithShape="1">
          <a:blip r:embed="rId3"/>
          <a:srcRect l="3212" t="13277" r="55855"/>
          <a:stretch/>
        </p:blipFill>
        <p:spPr>
          <a:xfrm>
            <a:off x="0" y="0"/>
            <a:ext cx="4855411" cy="6858000"/>
          </a:xfrm>
          <a:prstGeom prst="rect">
            <a:avLst/>
          </a:prstGeom>
        </p:spPr>
      </p:pic>
    </p:spTree>
    <p:extLst>
      <p:ext uri="{BB962C8B-B14F-4D97-AF65-F5344CB8AC3E}">
        <p14:creationId xmlns:p14="http://schemas.microsoft.com/office/powerpoint/2010/main" val="652504040"/>
      </p:ext>
    </p:extLst>
  </p:cSld>
  <p:clrMap bg1="lt1" tx1="dk1" bg2="lt2" tx2="dk2" accent1="accent1" accent2="accent2" accent3="accent3" accent4="accent4" accent5="accent5" accent6="accent6" hlink="hlink" folHlink="folHlink"/>
  <p:sldLayoutIdLst>
    <p:sldLayoutId id="21474841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E47A8-A39C-1240-B266-78C90F127CFB}"/>
              </a:ext>
            </a:extLst>
          </p:cNvPr>
          <p:cNvPicPr>
            <a:picLocks noChangeAspect="1"/>
          </p:cNvPicPr>
          <p:nvPr/>
        </p:nvPicPr>
        <p:blipFill rotWithShape="1">
          <a:blip r:embed="rId3"/>
          <a:srcRect l="25290" t="4392" r="39374" b="4392"/>
          <a:stretch/>
        </p:blipFill>
        <p:spPr>
          <a:xfrm>
            <a:off x="0" y="0"/>
            <a:ext cx="6096000" cy="6858000"/>
          </a:xfrm>
          <a:prstGeom prst="rect">
            <a:avLst/>
          </a:prstGeom>
        </p:spPr>
      </p:pic>
    </p:spTree>
    <p:extLst>
      <p:ext uri="{BB962C8B-B14F-4D97-AF65-F5344CB8AC3E}">
        <p14:creationId xmlns:p14="http://schemas.microsoft.com/office/powerpoint/2010/main" val="881643198"/>
      </p:ext>
    </p:extLst>
  </p:cSld>
  <p:clrMap bg1="lt1" tx1="dk1" bg2="lt2" tx2="dk2" accent1="accent1" accent2="accent2" accent3="accent3" accent4="accent4" accent5="accent5" accent6="accent6" hlink="hlink" folHlink="folHlink"/>
  <p:sldLayoutIdLst>
    <p:sldLayoutId id="21474841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7397DB-E6E5-2949-B9EE-DC7D42175633}"/>
              </a:ext>
            </a:extLst>
          </p:cNvPr>
          <p:cNvPicPr>
            <a:picLocks noChangeAspect="1"/>
          </p:cNvPicPr>
          <p:nvPr/>
        </p:nvPicPr>
        <p:blipFill rotWithShape="1">
          <a:blip r:embed="rId3"/>
          <a:srcRect l="49658" t="18599" r="20518" b="18599"/>
          <a:stretch/>
        </p:blipFill>
        <p:spPr>
          <a:xfrm>
            <a:off x="7302723" y="1"/>
            <a:ext cx="4889277" cy="6857999"/>
          </a:xfrm>
          <a:prstGeom prst="rect">
            <a:avLst/>
          </a:prstGeom>
          <a:effectLst/>
        </p:spPr>
      </p:pic>
    </p:spTree>
    <p:extLst>
      <p:ext uri="{BB962C8B-B14F-4D97-AF65-F5344CB8AC3E}">
        <p14:creationId xmlns:p14="http://schemas.microsoft.com/office/powerpoint/2010/main" val="2164501178"/>
      </p:ext>
    </p:extLst>
  </p:cSld>
  <p:clrMap bg1="lt1" tx1="dk1" bg2="lt2" tx2="dk2" accent1="accent1" accent2="accent2" accent3="accent3" accent4="accent4" accent5="accent5" accent6="accent6" hlink="hlink" folHlink="folHlink"/>
  <p:sldLayoutIdLst>
    <p:sldLayoutId id="21474841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BABE3B-3431-5F4D-8AF2-93B32BB66BC5}"/>
              </a:ext>
            </a:extLst>
          </p:cNvPr>
          <p:cNvPicPr>
            <a:picLocks noChangeAspect="1"/>
          </p:cNvPicPr>
          <p:nvPr/>
        </p:nvPicPr>
        <p:blipFill rotWithShape="1">
          <a:blip r:embed="rId3"/>
          <a:srcRect l="57762" t="23377" r="7006" b="17450"/>
          <a:stretch/>
        </p:blipFill>
        <p:spPr>
          <a:xfrm>
            <a:off x="6062133" y="1"/>
            <a:ext cx="6129867" cy="6857999"/>
          </a:xfrm>
          <a:prstGeom prst="rect">
            <a:avLst/>
          </a:prstGeom>
          <a:effectLst/>
        </p:spPr>
      </p:pic>
    </p:spTree>
    <p:extLst>
      <p:ext uri="{BB962C8B-B14F-4D97-AF65-F5344CB8AC3E}">
        <p14:creationId xmlns:p14="http://schemas.microsoft.com/office/powerpoint/2010/main" val="1458887569"/>
      </p:ext>
    </p:extLst>
  </p:cSld>
  <p:clrMap bg1="lt1" tx1="dk1" bg2="lt2" tx2="dk2" accent1="accent1" accent2="accent2" accent3="accent3" accent4="accent4" accent5="accent5" accent6="accent6" hlink="hlink" folHlink="folHlink"/>
  <p:sldLayoutIdLst>
    <p:sldLayoutId id="21474841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335B58-6AED-3142-B8D8-0AC4E6E32C93}"/>
              </a:ext>
            </a:extLst>
          </p:cNvPr>
          <p:cNvPicPr>
            <a:picLocks noChangeAspect="1"/>
          </p:cNvPicPr>
          <p:nvPr/>
        </p:nvPicPr>
        <p:blipFill rotWithShape="1">
          <a:blip r:embed="rId3"/>
          <a:srcRect l="7249" t="21627" r="3532" b="3034"/>
          <a:stretch/>
        </p:blipFill>
        <p:spPr>
          <a:xfrm>
            <a:off x="1" y="0"/>
            <a:ext cx="12192001" cy="6858000"/>
          </a:xfrm>
          <a:prstGeom prst="rect">
            <a:avLst/>
          </a:prstGeom>
          <a:effectLst/>
        </p:spPr>
      </p:pic>
    </p:spTree>
    <p:extLst>
      <p:ext uri="{BB962C8B-B14F-4D97-AF65-F5344CB8AC3E}">
        <p14:creationId xmlns:p14="http://schemas.microsoft.com/office/powerpoint/2010/main" val="842447771"/>
      </p:ext>
    </p:extLst>
  </p:cSld>
  <p:clrMap bg1="lt1" tx1="dk1" bg2="lt2" tx2="dk2" accent1="accent1" accent2="accent2" accent3="accent3" accent4="accent4" accent5="accent5" accent6="accent6" hlink="hlink" folHlink="folHlink"/>
  <p:sldLayoutIdLst>
    <p:sldLayoutId id="21474841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6FBCFA-082F-D940-B934-DF6855AE4C24}"/>
              </a:ext>
            </a:extLst>
          </p:cNvPr>
          <p:cNvPicPr>
            <a:picLocks noChangeAspect="1"/>
          </p:cNvPicPr>
          <p:nvPr/>
        </p:nvPicPr>
        <p:blipFill rotWithShape="1">
          <a:blip r:embed="rId3"/>
          <a:srcRect l="32643" t="8732" r="40890" b="35135"/>
          <a:stretch/>
        </p:blipFill>
        <p:spPr>
          <a:xfrm>
            <a:off x="7341704" y="0"/>
            <a:ext cx="4850296" cy="6858000"/>
          </a:xfrm>
          <a:prstGeom prst="rect">
            <a:avLst/>
          </a:prstGeom>
          <a:effectLst/>
        </p:spPr>
      </p:pic>
    </p:spTree>
    <p:extLst>
      <p:ext uri="{BB962C8B-B14F-4D97-AF65-F5344CB8AC3E}">
        <p14:creationId xmlns:p14="http://schemas.microsoft.com/office/powerpoint/2010/main" val="1757036430"/>
      </p:ext>
    </p:extLst>
  </p:cSld>
  <p:clrMap bg1="lt1" tx1="dk1" bg2="lt2" tx2="dk2" accent1="accent1" accent2="accent2" accent3="accent3" accent4="accent4" accent5="accent5" accent6="accent6" hlink="hlink" folHlink="folHlink"/>
  <p:sldLayoutIdLst>
    <p:sldLayoutId id="21474841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0B55DF-4C2A-3F47-B976-BD02252E8B8A}"/>
              </a:ext>
            </a:extLst>
          </p:cNvPr>
          <p:cNvPicPr>
            <a:picLocks noChangeAspect="1"/>
          </p:cNvPicPr>
          <p:nvPr/>
        </p:nvPicPr>
        <p:blipFill rotWithShape="1">
          <a:blip r:embed="rId3"/>
          <a:srcRect l="26872" r="32061" b="30700"/>
          <a:stretch/>
        </p:blipFill>
        <p:spPr>
          <a:xfrm>
            <a:off x="6096000" y="0"/>
            <a:ext cx="6096000" cy="6858000"/>
          </a:xfrm>
          <a:prstGeom prst="rect">
            <a:avLst/>
          </a:prstGeom>
          <a:effectLst/>
        </p:spPr>
      </p:pic>
    </p:spTree>
    <p:extLst>
      <p:ext uri="{BB962C8B-B14F-4D97-AF65-F5344CB8AC3E}">
        <p14:creationId xmlns:p14="http://schemas.microsoft.com/office/powerpoint/2010/main" val="2172488065"/>
      </p:ext>
    </p:extLst>
  </p:cSld>
  <p:clrMap bg1="lt1" tx1="dk1" bg2="lt2" tx2="dk2" accent1="accent1" accent2="accent2" accent3="accent3" accent4="accent4" accent5="accent5" accent6="accent6" hlink="hlink" folHlink="folHlink"/>
  <p:sldLayoutIdLst>
    <p:sldLayoutId id="21474841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8B6FA7-0C05-5444-9745-9FA56FF82B63}"/>
              </a:ext>
            </a:extLst>
          </p:cNvPr>
          <p:cNvPicPr>
            <a:picLocks noChangeAspect="1"/>
          </p:cNvPicPr>
          <p:nvPr/>
        </p:nvPicPr>
        <p:blipFill rotWithShape="1">
          <a:blip r:embed="rId3"/>
          <a:srcRect t="15688"/>
          <a:stretch/>
        </p:blipFill>
        <p:spPr>
          <a:xfrm>
            <a:off x="0" y="0"/>
            <a:ext cx="12192000" cy="6857999"/>
          </a:xfrm>
          <a:prstGeom prst="rect">
            <a:avLst/>
          </a:prstGeom>
        </p:spPr>
      </p:pic>
    </p:spTree>
    <p:extLst>
      <p:ext uri="{BB962C8B-B14F-4D97-AF65-F5344CB8AC3E}">
        <p14:creationId xmlns:p14="http://schemas.microsoft.com/office/powerpoint/2010/main" val="4190510931"/>
      </p:ext>
    </p:extLst>
  </p:cSld>
  <p:clrMap bg1="lt1" tx1="dk1" bg2="lt2" tx2="dk2" accent1="accent1" accent2="accent2" accent3="accent3" accent4="accent4" accent5="accent5" accent6="accent6" hlink="hlink" folHlink="folHlink"/>
  <p:sldLayoutIdLst>
    <p:sldLayoutId id="21474841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50366"/>
      </p:ext>
    </p:extLst>
  </p:cSld>
  <p:clrMap bg1="lt1" tx1="dk1" bg2="lt2" tx2="dk2" accent1="accent1" accent2="accent2" accent3="accent3" accent4="accent4" accent5="accent5" accent6="accent6" hlink="hlink" folHlink="folHlink"/>
  <p:sldLayoutIdLst>
    <p:sldLayoutId id="2147484068"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CB64-75CE-E04B-B8D2-1A0EA0053397}"/>
              </a:ext>
            </a:extLst>
          </p:cNvPr>
          <p:cNvPicPr>
            <a:picLocks noChangeAspect="1"/>
          </p:cNvPicPr>
          <p:nvPr/>
        </p:nvPicPr>
        <p:blipFill rotWithShape="1">
          <a:blip r:embed="rId3"/>
          <a:srcRect l="27549" r="13147"/>
          <a:stretch/>
        </p:blipFill>
        <p:spPr>
          <a:xfrm>
            <a:off x="6096000" y="1"/>
            <a:ext cx="6096000" cy="6857999"/>
          </a:xfrm>
          <a:prstGeom prst="rect">
            <a:avLst/>
          </a:prstGeom>
        </p:spPr>
      </p:pic>
    </p:spTree>
    <p:extLst>
      <p:ext uri="{BB962C8B-B14F-4D97-AF65-F5344CB8AC3E}">
        <p14:creationId xmlns:p14="http://schemas.microsoft.com/office/powerpoint/2010/main" val="22099980"/>
      </p:ext>
    </p:extLst>
  </p:cSld>
  <p:clrMap bg1="lt1" tx1="dk1" bg2="lt2" tx2="dk2" accent1="accent1" accent2="accent2" accent3="accent3" accent4="accent4" accent5="accent5" accent6="accent6" hlink="hlink" folHlink="folHlink"/>
  <p:sldLayoutIdLst>
    <p:sldLayoutId id="21474841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6275B-4A69-6043-929C-6A5D8B911CBF}"/>
              </a:ext>
            </a:extLst>
          </p:cNvPr>
          <p:cNvPicPr>
            <a:picLocks noChangeAspect="1"/>
          </p:cNvPicPr>
          <p:nvPr/>
        </p:nvPicPr>
        <p:blipFill rotWithShape="1">
          <a:blip r:embed="rId3"/>
          <a:srcRect l="32736" r="20028"/>
          <a:stretch/>
        </p:blipFill>
        <p:spPr>
          <a:xfrm>
            <a:off x="7336589" y="1"/>
            <a:ext cx="4855411" cy="6857999"/>
          </a:xfrm>
          <a:prstGeom prst="rect">
            <a:avLst/>
          </a:prstGeom>
        </p:spPr>
      </p:pic>
    </p:spTree>
    <p:extLst>
      <p:ext uri="{BB962C8B-B14F-4D97-AF65-F5344CB8AC3E}">
        <p14:creationId xmlns:p14="http://schemas.microsoft.com/office/powerpoint/2010/main" val="1560302683"/>
      </p:ext>
    </p:extLst>
  </p:cSld>
  <p:clrMap bg1="lt1" tx1="dk1" bg2="lt2" tx2="dk2" accent1="accent1" accent2="accent2" accent3="accent3" accent4="accent4" accent5="accent5" accent6="accent6" hlink="hlink" folHlink="folHlink"/>
  <p:sldLayoutIdLst>
    <p:sldLayoutId id="21474841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39784"/>
      </p:ext>
    </p:extLst>
  </p:cSld>
  <p:clrMap bg1="lt1" tx1="dk1" bg2="lt2" tx2="dk2" accent1="accent1" accent2="accent2" accent3="accent3" accent4="accent4" accent5="accent5" accent6="accent6" hlink="hlink" folHlink="folHlink"/>
  <p:sldLayoutIdLst>
    <p:sldLayoutId id="2147484067" r:id="rId1"/>
    <p:sldLayoutId id="2147484192" r:id="rId2"/>
    <p:sldLayoutId id="2147484193" r:id="rId3"/>
    <p:sldLayoutId id="2147484194" r:id="rId4"/>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4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71CE103-C6C2-8C47-920D-772A69DDB091}"/>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rgbClr val="06557E"/>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7C9A04C5-EA8C-164E-A2DE-8877C8E01B4B}"/>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rgbClr val="06557E"/>
                </a:solidFill>
              </a:defRPr>
            </a:lvl1pPr>
          </a:lstStyle>
          <a:p>
            <a:fld id="{362B50CB-65A0-E440-8EF3-948B315AB88C}" type="datetime4">
              <a:rPr lang="en-US" altLang="en-US" smtClean="0"/>
              <a:t>April 6, 2022</a:t>
            </a:fld>
            <a:endParaRPr lang="en-US" altLang="en-US" dirty="0"/>
          </a:p>
        </p:txBody>
      </p:sp>
      <p:sp>
        <p:nvSpPr>
          <p:cNvPr id="11" name="Footer Placeholder 10">
            <a:extLst>
              <a:ext uri="{FF2B5EF4-FFF2-40B4-BE49-F238E27FC236}">
                <a16:creationId xmlns:a16="http://schemas.microsoft.com/office/drawing/2014/main" id="{BADF6891-BF7B-D44B-A7AD-8B1C779F3EF0}"/>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rgbClr val="06557E"/>
                </a:solidFill>
                <a:latin typeface="+mn-lt"/>
                <a:ea typeface="+mn-ea"/>
              </a:defRPr>
            </a:lvl1pPr>
          </a:lstStyle>
          <a:p>
            <a:pPr>
              <a:defRPr/>
            </a:pPr>
            <a:r>
              <a:rPr lang="en-US" dirty="0"/>
              <a:t>Name of Presentation</a:t>
            </a:r>
          </a:p>
        </p:txBody>
      </p:sp>
      <p:sp>
        <p:nvSpPr>
          <p:cNvPr id="6" name="Rectangle 5">
            <a:extLst>
              <a:ext uri="{FF2B5EF4-FFF2-40B4-BE49-F238E27FC236}">
                <a16:creationId xmlns:a16="http://schemas.microsoft.com/office/drawing/2014/main" id="{25D2240F-747A-1147-AEAD-A0C4DA9D89BF}"/>
              </a:ext>
            </a:extLst>
          </p:cNvPr>
          <p:cNvSpPr/>
          <p:nvPr/>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
        <p:nvSpPr>
          <p:cNvPr id="8" name="Rectangle 7">
            <a:extLst>
              <a:ext uri="{FF2B5EF4-FFF2-40B4-BE49-F238E27FC236}">
                <a16:creationId xmlns:a16="http://schemas.microsoft.com/office/drawing/2014/main" id="{6EB17946-7E97-EA43-8A57-8DEF85D1C519}"/>
              </a:ext>
            </a:extLst>
          </p:cNvPr>
          <p:cNvSpPr/>
          <p:nvPr/>
        </p:nvSpPr>
        <p:spPr>
          <a:xfrm>
            <a:off x="11609711" y="5708405"/>
            <a:ext cx="582291" cy="992458"/>
          </a:xfrm>
          <a:prstGeom prst="rect">
            <a:avLst/>
          </a:prstGeom>
          <a:solidFill>
            <a:srgbClr val="ED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3327166393"/>
      </p:ext>
    </p:extLst>
  </p:cSld>
  <p:clrMap bg1="lt1" tx1="dk1" bg2="lt2" tx2="dk2" accent1="accent1" accent2="accent2" accent3="accent3" accent4="accent4" accent5="accent5" accent6="accent6" hlink="hlink" folHlink="folHlink"/>
  <p:sldLayoutIdLst>
    <p:sldLayoutId id="2147484069" r:id="rId1"/>
    <p:sldLayoutId id="2147484190" r:id="rId2"/>
    <p:sldLayoutId id="2147484195" r:id="rId3"/>
    <p:sldLayoutId id="2147484197" r:id="rId4"/>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kern="1200" cap="none" baseline="0">
          <a:solidFill>
            <a:srgbClr val="06557E"/>
          </a:solidFill>
          <a:latin typeface="Arial"/>
          <a:ea typeface="ＭＳ Ｐゴシック" panose="020B0600070205080204" pitchFamily="34" charset="-128"/>
          <a:cs typeface="+mj-cs"/>
        </a:defRPr>
      </a:lvl1pPr>
      <a:lvl2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5000">
          <a:solidFill>
            <a:srgbClr val="06557E"/>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ts val="2000"/>
        </a:spcBef>
        <a:spcAft>
          <a:spcPct val="0"/>
        </a:spcAft>
        <a:buClr>
          <a:srgbClr val="004976"/>
        </a:buClr>
        <a:buSzPct val="100000"/>
        <a:buFont typeface="System Font Regular"/>
        <a:buChar char="‣"/>
        <a:defRPr sz="3200" kern="1200">
          <a:solidFill>
            <a:srgbClr val="595959"/>
          </a:solidFill>
          <a:latin typeface="Arial"/>
          <a:ea typeface="ＭＳ Ｐゴシック" panose="020B0600070205080204" pitchFamily="34" charset="-128"/>
          <a:cs typeface="+mn-cs"/>
        </a:defRPr>
      </a:lvl1pPr>
      <a:lvl2pPr marL="6858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2pPr>
      <a:lvl3pPr marL="10350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3pPr>
      <a:lvl4pPr marL="1371600" indent="-3365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4pPr>
      <a:lvl5pPr marL="1720850" indent="-349250" algn="l" rtl="0" eaLnBrk="1" fontAlgn="base" hangingPunct="1">
        <a:spcBef>
          <a:spcPts val="600"/>
        </a:spcBef>
        <a:spcAft>
          <a:spcPct val="0"/>
        </a:spcAft>
        <a:buClr>
          <a:srgbClr val="004976"/>
        </a:buClr>
        <a:buSzPct val="100000"/>
        <a:buFont typeface="System Font Regular"/>
        <a:buChar char="‣"/>
        <a:defRPr sz="2800" kern="1200">
          <a:solidFill>
            <a:srgbClr val="595959"/>
          </a:solidFill>
          <a:latin typeface="Arial"/>
          <a:ea typeface="ＭＳ Ｐゴシック" panose="020B0600070205080204"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480">
          <p15:clr>
            <a:srgbClr val="F26B43"/>
          </p15:clr>
        </p15:guide>
        <p15:guide id="3" pos="7200">
          <p15:clr>
            <a:srgbClr val="F26B43"/>
          </p15:clr>
        </p15:guide>
        <p15:guide id="4" orient="horz" pos="3720">
          <p15:clr>
            <a:srgbClr val="F26B43"/>
          </p15:clr>
        </p15:guide>
        <p15:guide id="5" orient="horz"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3119DA-947D-C046-B2A3-8074B5645A7A}"/>
              </a:ext>
            </a:extLst>
          </p:cNvPr>
          <p:cNvSpPr>
            <a:spLocks noGrp="1"/>
          </p:cNvSpPr>
          <p:nvPr>
            <p:ph type="sldNum" sz="quarter" idx="4"/>
          </p:nvPr>
        </p:nvSpPr>
        <p:spPr>
          <a:xfrm>
            <a:off x="10051711"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sp>
        <p:nvSpPr>
          <p:cNvPr id="10" name="Date Placeholder 9">
            <a:extLst>
              <a:ext uri="{FF2B5EF4-FFF2-40B4-BE49-F238E27FC236}">
                <a16:creationId xmlns:a16="http://schemas.microsoft.com/office/drawing/2014/main" id="{8EFB30C6-592D-7345-B091-A40ABE09DECE}"/>
              </a:ext>
            </a:extLst>
          </p:cNvPr>
          <p:cNvSpPr>
            <a:spLocks noGrp="1"/>
          </p:cNvSpPr>
          <p:nvPr>
            <p:ph type="dt" sz="half" idx="2"/>
          </p:nvPr>
        </p:nvSpPr>
        <p:spPr>
          <a:xfrm>
            <a:off x="7734450" y="6205937"/>
            <a:ext cx="2251671" cy="331932"/>
          </a:xfrm>
          <a:prstGeom prst="rect">
            <a:avLst/>
          </a:prstGeom>
        </p:spPr>
        <p:txBody>
          <a:bodyPr vert="horz" wrap="square" lIns="91440" tIns="45720" rIns="91440" bIns="0" numCol="1" anchor="b" anchorCtr="0" compatLnSpc="1">
            <a:prstTxWarp prst="textNoShape">
              <a:avLst/>
            </a:prstTxWarp>
          </a:bodyPr>
          <a:lstStyle>
            <a:lvl1pPr algn="r">
              <a:defRPr sz="1200" spc="0">
                <a:solidFill>
                  <a:schemeClr val="bg1"/>
                </a:solidFill>
              </a:defRPr>
            </a:lvl1pPr>
          </a:lstStyle>
          <a:p>
            <a:fld id="{362B50CB-65A0-E440-8EF3-948B315AB88C}" type="datetime4">
              <a:rPr lang="en-US" altLang="en-US" smtClean="0"/>
              <a:pPr/>
              <a:t>April 6, 2022</a:t>
            </a:fld>
            <a:endParaRPr lang="en-US" altLang="en-US" dirty="0"/>
          </a:p>
        </p:txBody>
      </p:sp>
      <p:sp>
        <p:nvSpPr>
          <p:cNvPr id="11" name="Footer Placeholder 10">
            <a:extLst>
              <a:ext uri="{FF2B5EF4-FFF2-40B4-BE49-F238E27FC236}">
                <a16:creationId xmlns:a16="http://schemas.microsoft.com/office/drawing/2014/main" id="{57D1D21E-46C1-264A-8618-907328EE0AB5}"/>
              </a:ext>
            </a:extLst>
          </p:cNvPr>
          <p:cNvSpPr>
            <a:spLocks noGrp="1"/>
          </p:cNvSpPr>
          <p:nvPr>
            <p:ph type="ftr" sz="quarter" idx="3"/>
          </p:nvPr>
        </p:nvSpPr>
        <p:spPr>
          <a:xfrm>
            <a:off x="1525541" y="6205937"/>
            <a:ext cx="6143319" cy="331932"/>
          </a:xfrm>
          <a:prstGeom prst="rect">
            <a:avLst/>
          </a:prstGeom>
        </p:spPr>
        <p:txBody>
          <a:bodyPr vert="horz" lIns="91440" tIns="45720" rIns="91440" bIns="0" rtlCol="0" anchor="b" anchorCtr="0"/>
          <a:lstStyle>
            <a:lvl1pPr algn="r" fontAlgn="auto">
              <a:spcBef>
                <a:spcPts val="0"/>
              </a:spcBef>
              <a:spcAft>
                <a:spcPts val="0"/>
              </a:spcAft>
              <a:defRPr sz="1200" smtClean="0">
                <a:solidFill>
                  <a:schemeClr val="bg1"/>
                </a:solidFill>
                <a:latin typeface="+mn-lt"/>
                <a:ea typeface="+mn-ea"/>
              </a:defRPr>
            </a:lvl1pPr>
          </a:lstStyle>
          <a:p>
            <a:pPr>
              <a:defRPr/>
            </a:pPr>
            <a:r>
              <a:rPr lang="en-US"/>
              <a:t>Name of Presentation</a:t>
            </a:r>
            <a:endParaRPr lang="en-US" dirty="0"/>
          </a:p>
        </p:txBody>
      </p:sp>
      <p:sp>
        <p:nvSpPr>
          <p:cNvPr id="12" name="Rectangle 11">
            <a:extLst>
              <a:ext uri="{FF2B5EF4-FFF2-40B4-BE49-F238E27FC236}">
                <a16:creationId xmlns:a16="http://schemas.microsoft.com/office/drawing/2014/main" id="{109DA5DD-154C-964B-9CCA-9B907CC1BEC8}"/>
              </a:ext>
            </a:extLst>
          </p:cNvPr>
          <p:cNvSpPr/>
          <p:nvPr/>
        </p:nvSpPr>
        <p:spPr>
          <a:xfrm>
            <a:off x="774700" y="0"/>
            <a:ext cx="10642600" cy="87086"/>
          </a:xfrm>
          <a:prstGeom prst="rect">
            <a:avLst/>
          </a:prstGeom>
          <a:solidFill>
            <a:srgbClr val="F1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2056187245"/>
      </p:ext>
    </p:extLst>
  </p:cSld>
  <p:clrMap bg1="lt1" tx1="dk1" bg2="lt2" tx2="dk2" accent1="accent1" accent2="accent2" accent3="accent3" accent4="accent4" accent5="accent5" accent6="accent6" hlink="hlink" folHlink="folHlink"/>
  <p:sldLayoutIdLst>
    <p:sldLayoutId id="2147484071" r:id="rId1"/>
    <p:sldLayoutId id="2147484196" r:id="rId2"/>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9DA5DD-154C-964B-9CCA-9B907CC1BEC8}"/>
              </a:ext>
            </a:extLst>
          </p:cNvPr>
          <p:cNvSpPr/>
          <p:nvPr/>
        </p:nvSpPr>
        <p:spPr>
          <a:xfrm>
            <a:off x="1" y="2"/>
            <a:ext cx="4876800" cy="6857999"/>
          </a:xfrm>
          <a:prstGeom prst="rect">
            <a:avLst/>
          </a:prstGeom>
          <a:solidFill>
            <a:srgbClr val="06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 </a:t>
            </a:r>
          </a:p>
        </p:txBody>
      </p:sp>
    </p:spTree>
    <p:extLst>
      <p:ext uri="{BB962C8B-B14F-4D97-AF65-F5344CB8AC3E}">
        <p14:creationId xmlns:p14="http://schemas.microsoft.com/office/powerpoint/2010/main" val="1579401160"/>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ED40036-7472-0A47-B7AE-7C1FBC86E08A}"/>
              </a:ext>
            </a:extLst>
          </p:cNvPr>
          <p:cNvSpPr/>
          <p:nvPr/>
        </p:nvSpPr>
        <p:spPr>
          <a:xfrm rot="5400000">
            <a:off x="-298213" y="298217"/>
            <a:ext cx="6857999" cy="6261569"/>
          </a:xfrm>
          <a:custGeom>
            <a:avLst/>
            <a:gdLst>
              <a:gd name="connsiteX0" fmla="*/ 0 w 6857999"/>
              <a:gd name="connsiteY0" fmla="*/ 4696177 h 4696177"/>
              <a:gd name="connsiteX1" fmla="*/ 0 w 6857999"/>
              <a:gd name="connsiteY1" fmla="*/ 124178 h 4696177"/>
              <a:gd name="connsiteX2" fmla="*/ 3267318 w 6857999"/>
              <a:gd name="connsiteY2" fmla="*/ 124178 h 4696177"/>
              <a:gd name="connsiteX3" fmla="*/ 3429000 w 6857999"/>
              <a:gd name="connsiteY3" fmla="*/ 0 h 4696177"/>
              <a:gd name="connsiteX4" fmla="*/ 3590681 w 6857999"/>
              <a:gd name="connsiteY4" fmla="*/ 124178 h 4696177"/>
              <a:gd name="connsiteX5" fmla="*/ 6857999 w 6857999"/>
              <a:gd name="connsiteY5" fmla="*/ 124178 h 4696177"/>
              <a:gd name="connsiteX6" fmla="*/ 6857999 w 6857999"/>
              <a:gd name="connsiteY6" fmla="*/ 4696177 h 46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9" h="4696177">
                <a:moveTo>
                  <a:pt x="0" y="4696177"/>
                </a:moveTo>
                <a:lnTo>
                  <a:pt x="0" y="124178"/>
                </a:lnTo>
                <a:lnTo>
                  <a:pt x="3267318" y="124178"/>
                </a:lnTo>
                <a:lnTo>
                  <a:pt x="3429000" y="0"/>
                </a:lnTo>
                <a:lnTo>
                  <a:pt x="3590681" y="124178"/>
                </a:lnTo>
                <a:lnTo>
                  <a:pt x="6857999" y="124178"/>
                </a:lnTo>
                <a:lnTo>
                  <a:pt x="6857999" y="4696177"/>
                </a:lnTo>
                <a:close/>
              </a:path>
            </a:pathLst>
          </a:custGeom>
          <a:solidFill>
            <a:srgbClr val="0655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91647427"/>
      </p:ext>
    </p:extLst>
  </p:cSld>
  <p:clrMap bg1="lt1" tx1="dk1" bg2="lt2" tx2="dk2" accent1="accent1" accent2="accent2" accent3="accent3" accent4="accent4" accent5="accent5" accent6="accent6" hlink="hlink" folHlink="folHlink"/>
  <p:sldLayoutIdLst>
    <p:sldLayoutId id="2147484075"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F0F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3119DA-947D-C046-B2A3-8074B5645A7A}"/>
              </a:ext>
            </a:extLst>
          </p:cNvPr>
          <p:cNvSpPr>
            <a:spLocks noGrp="1"/>
          </p:cNvSpPr>
          <p:nvPr>
            <p:ph type="sldNum" sz="quarter" idx="4"/>
          </p:nvPr>
        </p:nvSpPr>
        <p:spPr>
          <a:xfrm>
            <a:off x="10735652" y="6205937"/>
            <a:ext cx="575733" cy="331932"/>
          </a:xfrm>
          <a:prstGeom prst="rect">
            <a:avLst/>
          </a:prstGeom>
        </p:spPr>
        <p:txBody>
          <a:bodyPr vert="horz" wrap="square" lIns="91440" tIns="45720" rIns="91440" bIns="0" numCol="1" anchor="b" anchorCtr="0" compatLnSpc="1">
            <a:prstTxWarp prst="textNoShape">
              <a:avLst/>
            </a:prstTxWarp>
          </a:bodyPr>
          <a:lstStyle>
            <a:lvl1pPr algn="r">
              <a:defRPr sz="1200">
                <a:solidFill>
                  <a:schemeClr val="bg1"/>
                </a:solidFill>
              </a:defRPr>
            </a:lvl1pPr>
          </a:lstStyle>
          <a:p>
            <a:fld id="{E8CA2EAC-0CD8-0D4E-880D-C349C0AE03A4}" type="slidenum">
              <a:rPr lang="en-US" altLang="en-US" smtClean="0"/>
              <a:pPr/>
              <a:t>‹#›</a:t>
            </a:fld>
            <a:endParaRPr lang="en-US" altLang="en-US" dirty="0"/>
          </a:p>
        </p:txBody>
      </p:sp>
      <p:pic>
        <p:nvPicPr>
          <p:cNvPr id="3" name="Picture 2">
            <a:extLst>
              <a:ext uri="{FF2B5EF4-FFF2-40B4-BE49-F238E27FC236}">
                <a16:creationId xmlns:a16="http://schemas.microsoft.com/office/drawing/2014/main" id="{7A828CBB-793F-6947-8E97-B1C92992B955}"/>
              </a:ext>
            </a:extLst>
          </p:cNvPr>
          <p:cNvPicPr preferRelativeResize="0">
            <a:picLocks/>
          </p:cNvPicPr>
          <p:nvPr/>
        </p:nvPicPr>
        <p:blipFill rotWithShape="1">
          <a:blip r:embed="rId3"/>
          <a:srcRect t="8824" r="2401" b="8824"/>
          <a:stretch/>
        </p:blipFill>
        <p:spPr>
          <a:xfrm>
            <a:off x="0" y="0"/>
            <a:ext cx="12192000" cy="6858000"/>
          </a:xfrm>
          <a:prstGeom prst="rect">
            <a:avLst/>
          </a:prstGeom>
        </p:spPr>
      </p:pic>
    </p:spTree>
    <p:extLst>
      <p:ext uri="{BB962C8B-B14F-4D97-AF65-F5344CB8AC3E}">
        <p14:creationId xmlns:p14="http://schemas.microsoft.com/office/powerpoint/2010/main" val="1196169481"/>
      </p:ext>
    </p:extLst>
  </p:cSld>
  <p:clrMap bg1="lt1" tx1="dk1" bg2="lt2" tx2="dk2" accent1="accent1" accent2="accent2" accent3="accent3" accent4="accent4" accent5="accent5" accent6="accent6" hlink="hlink" folHlink="folHlink"/>
  <p:sldLayoutIdLst>
    <p:sldLayoutId id="2147484086" r:id="rId1"/>
  </p:sldLayoutIdLst>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00">
          <p15:clr>
            <a:srgbClr val="F26B43"/>
          </p15:clr>
        </p15:guide>
        <p15:guide id="2" orient="horz" pos="3912">
          <p15:clr>
            <a:srgbClr val="F26B43"/>
          </p15:clr>
        </p15:guide>
        <p15:guide id="3" orient="horz" pos="384">
          <p15:clr>
            <a:srgbClr val="F26B43"/>
          </p15:clr>
        </p15:guide>
        <p15:guide id="4" pos="4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33A7B-9BD9-B948-931D-3DD15CD53D4E}"/>
              </a:ext>
            </a:extLst>
          </p:cNvPr>
          <p:cNvPicPr>
            <a:picLocks noChangeAspect="1"/>
          </p:cNvPicPr>
          <p:nvPr/>
        </p:nvPicPr>
        <p:blipFill rotWithShape="1">
          <a:blip r:embed="rId3"/>
          <a:srcRect l="-2998" t="2008" r="37046" b="12866"/>
          <a:stretch/>
        </p:blipFill>
        <p:spPr>
          <a:xfrm>
            <a:off x="-609600" y="-342900"/>
            <a:ext cx="13411200" cy="7543800"/>
          </a:xfrm>
          <a:prstGeom prst="rect">
            <a:avLst/>
          </a:prstGeom>
        </p:spPr>
      </p:pic>
    </p:spTree>
    <p:extLst>
      <p:ext uri="{BB962C8B-B14F-4D97-AF65-F5344CB8AC3E}">
        <p14:creationId xmlns:p14="http://schemas.microsoft.com/office/powerpoint/2010/main" val="2510621440"/>
      </p:ext>
    </p:extLst>
  </p:cSld>
  <p:clrMap bg1="lt1" tx1="dk1" bg2="lt2" tx2="dk2" accent1="accent1" accent2="accent2" accent3="accent3" accent4="accent4" accent5="accent5" accent6="accent6" hlink="hlink" folHlink="folHlink"/>
  <p:sldLayoutIdLst>
    <p:sldLayoutId id="21474841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ca.gov/ci/gs/em/documents/finalupktemp.doc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caeducatorstogether.org/" TargetMode="External"/><Relationship Id="rId4" Type="http://schemas.openxmlformats.org/officeDocument/2006/relationships/hyperlink" Target="https://www.cde.ca.gov/ci/gs/e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leginfo.legislature.ca.gov/faces/codes_displaySection.xhtml?sectionNum=48000.&amp;lawCode=EDC"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csba.org/GovernanceAndPolicyResources/ResearchAndPolicyBriefs/Universal-Transitional-Kindergarte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8F70E7-8189-4BE7-80AA-3A4D3627B197}"/>
              </a:ext>
            </a:extLst>
          </p:cNvPr>
          <p:cNvSpPr txBox="1"/>
          <p:nvPr/>
        </p:nvSpPr>
        <p:spPr>
          <a:xfrm>
            <a:off x="2835780" y="1859340"/>
            <a:ext cx="6520440" cy="1569660"/>
          </a:xfrm>
          <a:prstGeom prst="rect">
            <a:avLst/>
          </a:prstGeom>
          <a:noFill/>
        </p:spPr>
        <p:txBody>
          <a:bodyPr wrap="square" rtlCol="0">
            <a:spAutoFit/>
          </a:bodyPr>
          <a:lstStyle/>
          <a:p>
            <a:pPr algn="ctr"/>
            <a:r>
              <a:rPr lang="en-US" sz="3200" b="1" dirty="0">
                <a:solidFill>
                  <a:schemeClr val="bg1"/>
                </a:solidFill>
              </a:rPr>
              <a:t>The ABCs of UTK – Planning for Universal Transitional Kindergarten in your District</a:t>
            </a:r>
          </a:p>
        </p:txBody>
      </p:sp>
    </p:spTree>
    <p:extLst>
      <p:ext uri="{BB962C8B-B14F-4D97-AF65-F5344CB8AC3E}">
        <p14:creationId xmlns:p14="http://schemas.microsoft.com/office/powerpoint/2010/main" val="153758920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0673C3-8F25-BC4D-9C89-F604D9A47223}"/>
              </a:ext>
            </a:extLst>
          </p:cNvPr>
          <p:cNvSpPr txBox="1"/>
          <p:nvPr/>
        </p:nvSpPr>
        <p:spPr>
          <a:xfrm>
            <a:off x="768858" y="0"/>
            <a:ext cx="10654284" cy="1026367"/>
          </a:xfrm>
          <a:prstGeom prst="rect">
            <a:avLst/>
          </a:prstGeom>
          <a:noFill/>
        </p:spPr>
        <p:txBody>
          <a:bodyPr wrap="square" lIns="0" tIns="594360" rIns="0" rtlCol="0" anchor="t">
            <a:noAutofit/>
          </a:bodyPr>
          <a:lstStyle/>
          <a:p>
            <a:pPr>
              <a:lnSpc>
                <a:spcPts val="3500"/>
              </a:lnSpc>
            </a:pPr>
            <a:r>
              <a:rPr lang="en-US" sz="3500" b="1" dirty="0">
                <a:solidFill>
                  <a:srgbClr val="004976"/>
                </a:solidFill>
              </a:rPr>
              <a:t>CA PreK – Third Grade Vision</a:t>
            </a:r>
            <a:endParaRPr lang="en-US" sz="3500" b="1" dirty="0">
              <a:solidFill>
                <a:srgbClr val="06557E"/>
              </a:solidFill>
            </a:endParaRPr>
          </a:p>
        </p:txBody>
      </p:sp>
      <p:sp>
        <p:nvSpPr>
          <p:cNvPr id="3" name="TextBox 2">
            <a:extLst>
              <a:ext uri="{FF2B5EF4-FFF2-40B4-BE49-F238E27FC236}">
                <a16:creationId xmlns:a16="http://schemas.microsoft.com/office/drawing/2014/main" id="{834DF950-E802-114C-81E6-A9F4482C67EC}"/>
              </a:ext>
            </a:extLst>
          </p:cNvPr>
          <p:cNvSpPr txBox="1"/>
          <p:nvPr/>
        </p:nvSpPr>
        <p:spPr>
          <a:xfrm>
            <a:off x="768858" y="1389146"/>
            <a:ext cx="10654284" cy="4770354"/>
          </a:xfrm>
          <a:prstGeom prst="rect">
            <a:avLst/>
          </a:prstGeom>
          <a:noFill/>
        </p:spPr>
        <p:txBody>
          <a:bodyPr wrap="square" lIns="0" tIns="0" bIns="0" rtlCol="0">
            <a:noAutofit/>
          </a:bodyPr>
          <a:lstStyle/>
          <a:p>
            <a:pPr algn="ctr">
              <a:lnSpc>
                <a:spcPts val="3200"/>
              </a:lnSpc>
              <a:buClr>
                <a:srgbClr val="06557E"/>
              </a:buClr>
            </a:pPr>
            <a:r>
              <a:rPr lang="en-US" sz="2000" b="1" i="1" dirty="0"/>
              <a:t>California will provide a strong and early start to education for all children with high-quality, joyful, developmentally informed, inclusive, and rigorous prekindergarten (pre-K) through third grade (P-3) learning opportunities—beginning with equitable access to universal prekindergarten (UPK).</a:t>
            </a:r>
          </a:p>
          <a:p>
            <a:pPr algn="ctr">
              <a:lnSpc>
                <a:spcPts val="3200"/>
              </a:lnSpc>
              <a:buClr>
                <a:srgbClr val="06557E"/>
              </a:buClr>
            </a:pPr>
            <a:endParaRPr lang="en-US" sz="2000" b="1" i="1" dirty="0">
              <a:solidFill>
                <a:srgbClr val="636362"/>
              </a:solidFill>
              <a:cs typeface="Arial" panose="020B0604020202020204" pitchFamily="34" charset="0"/>
            </a:endParaRPr>
          </a:p>
          <a:p>
            <a:pPr marL="342900" indent="-342900">
              <a:lnSpc>
                <a:spcPts val="3200"/>
              </a:lnSpc>
              <a:buClr>
                <a:srgbClr val="06557E"/>
              </a:buClr>
              <a:buFont typeface="System Font Regular"/>
              <a:buChar char="▸"/>
            </a:pPr>
            <a:r>
              <a:rPr lang="en-US" sz="2000" b="1" dirty="0">
                <a:solidFill>
                  <a:srgbClr val="636362"/>
                </a:solidFill>
                <a:cs typeface="Arial" panose="020B0604020202020204" pitchFamily="34" charset="0"/>
              </a:rPr>
              <a:t>PreK education matters</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Research evidence on the positive boost of high-quality PreK on child outcomes</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Yet, disadvantaged and marginalized children tend to have the least access</a:t>
            </a:r>
          </a:p>
          <a:p>
            <a:pPr marL="342900" indent="-342900">
              <a:lnSpc>
                <a:spcPts val="3200"/>
              </a:lnSpc>
              <a:buClr>
                <a:srgbClr val="06557E"/>
              </a:buClr>
              <a:buFont typeface="System Font Regular"/>
              <a:buChar char="▸"/>
            </a:pPr>
            <a:r>
              <a:rPr lang="en-US" sz="2000" b="1" dirty="0">
                <a:solidFill>
                  <a:srgbClr val="636362"/>
                </a:solidFill>
                <a:cs typeface="Arial" panose="020B0604020202020204" pitchFamily="34" charset="0"/>
              </a:rPr>
              <a:t>Sustaining the PreK boost also matters</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Supporting the transition to elementary school</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Rigorous, standards-based instruction WITH child-initiated and playful learning</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Align curriculum, assessments, and teachers’ professional learning</a:t>
            </a:r>
          </a:p>
          <a:p>
            <a:pPr marL="800100" lvl="1" indent="-342900">
              <a:lnSpc>
                <a:spcPts val="3200"/>
              </a:lnSpc>
              <a:buClr>
                <a:srgbClr val="06557E"/>
              </a:buClr>
              <a:buFont typeface="System Font Regular"/>
              <a:buChar char="▸"/>
            </a:pPr>
            <a:endParaRPr lang="en-US" sz="2000" dirty="0">
              <a:solidFill>
                <a:srgbClr val="636362"/>
              </a:solidFill>
              <a:cs typeface="Arial" panose="020B0604020202020204" pitchFamily="34" charset="0"/>
            </a:endParaRPr>
          </a:p>
          <a:p>
            <a:pPr marL="342900" indent="-342900">
              <a:lnSpc>
                <a:spcPts val="3200"/>
              </a:lnSpc>
              <a:buClr>
                <a:srgbClr val="06557E"/>
              </a:buClr>
              <a:buFont typeface="System Font Regular"/>
              <a:buChar char="▸"/>
            </a:pPr>
            <a:endParaRPr lang="en-US" sz="2000" dirty="0"/>
          </a:p>
          <a:p>
            <a:pPr marL="800100" lvl="1" indent="-342900">
              <a:lnSpc>
                <a:spcPts val="3200"/>
              </a:lnSpc>
              <a:buClr>
                <a:srgbClr val="06557E"/>
              </a:buClr>
              <a:buFont typeface="System Font Regular"/>
              <a:buChar char="▸"/>
            </a:pPr>
            <a:endParaRPr lang="en-US" sz="2000" dirty="0"/>
          </a:p>
          <a:p>
            <a:pPr marL="800100" lvl="1" indent="-342900">
              <a:lnSpc>
                <a:spcPts val="3200"/>
              </a:lnSpc>
              <a:buClr>
                <a:srgbClr val="06557E"/>
              </a:buClr>
              <a:buFont typeface="System Font Regular"/>
              <a:buChar char="▸"/>
            </a:pPr>
            <a:endParaRPr lang="en-US" sz="2000" dirty="0">
              <a:solidFill>
                <a:srgbClr val="636362"/>
              </a:solidFill>
              <a:cs typeface="Arial" panose="020B0604020202020204" pitchFamily="34" charset="0"/>
            </a:endParaRPr>
          </a:p>
        </p:txBody>
      </p:sp>
    </p:spTree>
    <p:extLst>
      <p:ext uri="{BB962C8B-B14F-4D97-AF65-F5344CB8AC3E}">
        <p14:creationId xmlns:p14="http://schemas.microsoft.com/office/powerpoint/2010/main" val="38495448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BD5112-D0DB-2F4F-8D73-CF6A927150BD}"/>
              </a:ext>
            </a:extLst>
          </p:cNvPr>
          <p:cNvSpPr txBox="1"/>
          <p:nvPr/>
        </p:nvSpPr>
        <p:spPr>
          <a:xfrm>
            <a:off x="563301" y="1250066"/>
            <a:ext cx="11065397" cy="3414531"/>
          </a:xfrm>
          <a:prstGeom prst="rect">
            <a:avLst/>
          </a:prstGeom>
          <a:noFill/>
        </p:spPr>
        <p:txBody>
          <a:bodyPr wrap="square" rtlCol="0" anchor="ctr">
            <a:noAutofit/>
          </a:bodyPr>
          <a:lstStyle/>
          <a:p>
            <a:pPr algn="ctr"/>
            <a:r>
              <a:rPr lang="en-US" sz="3200" dirty="0">
                <a:solidFill>
                  <a:schemeClr val="bg1"/>
                </a:solidFill>
              </a:rPr>
              <a:t>California’s Ambition – Expanding Transitional Kindergarten</a:t>
            </a:r>
          </a:p>
          <a:p>
            <a:pPr algn="ctr"/>
            <a:r>
              <a:rPr lang="en-US" sz="2600" dirty="0">
                <a:solidFill>
                  <a:schemeClr val="bg1"/>
                </a:solidFill>
              </a:rPr>
              <a:t>Policy Brief and Questions for Local School Boards</a:t>
            </a:r>
          </a:p>
          <a:p>
            <a:pPr algn="ctr"/>
            <a:endParaRPr lang="en-US" sz="3200" dirty="0">
              <a:solidFill>
                <a:schemeClr val="bg1"/>
              </a:solidFill>
            </a:endParaRPr>
          </a:p>
          <a:p>
            <a:pPr algn="ctr"/>
            <a:r>
              <a:rPr lang="en-US" sz="2300" dirty="0">
                <a:solidFill>
                  <a:schemeClr val="bg1"/>
                </a:solidFill>
              </a:rPr>
              <a:t>Bruce Fuller and Abigail Slovick</a:t>
            </a:r>
          </a:p>
          <a:p>
            <a:pPr algn="ctr"/>
            <a:r>
              <a:rPr lang="en-US" sz="2300" dirty="0">
                <a:solidFill>
                  <a:schemeClr val="bg1"/>
                </a:solidFill>
              </a:rPr>
              <a:t>University of California, Berkeley </a:t>
            </a:r>
          </a:p>
          <a:p>
            <a:pPr algn="ctr"/>
            <a:endParaRPr lang="en-US" sz="1100" dirty="0">
              <a:solidFill>
                <a:schemeClr val="bg1"/>
              </a:solidFill>
            </a:endParaRPr>
          </a:p>
          <a:p>
            <a:pPr algn="ctr"/>
            <a:r>
              <a:rPr lang="en-US" sz="2300" dirty="0">
                <a:solidFill>
                  <a:schemeClr val="bg1"/>
                </a:solidFill>
              </a:rPr>
              <a:t>April 2022</a:t>
            </a:r>
          </a:p>
        </p:txBody>
      </p:sp>
    </p:spTree>
    <p:extLst>
      <p:ext uri="{BB962C8B-B14F-4D97-AF65-F5344CB8AC3E}">
        <p14:creationId xmlns:p14="http://schemas.microsoft.com/office/powerpoint/2010/main" val="108255906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2A0C49-0C56-0A41-B965-5C264D74B13F}"/>
              </a:ext>
            </a:extLst>
          </p:cNvPr>
          <p:cNvSpPr txBox="1"/>
          <p:nvPr/>
        </p:nvSpPr>
        <p:spPr>
          <a:xfrm>
            <a:off x="1998813" y="1534886"/>
            <a:ext cx="7602387" cy="4345053"/>
          </a:xfrm>
          <a:prstGeom prst="rect">
            <a:avLst/>
          </a:prstGeom>
          <a:noFill/>
        </p:spPr>
        <p:txBody>
          <a:bodyPr wrap="square" lIns="0" tIns="0" bIns="0" rtlCol="0">
            <a:noAutofit/>
          </a:bodyPr>
          <a:lstStyle/>
          <a:p>
            <a:pPr lvl="1" indent="-457200">
              <a:spcAft>
                <a:spcPts val="1200"/>
              </a:spcAft>
              <a:buClr>
                <a:srgbClr val="06557E"/>
              </a:buClr>
              <a:buFont typeface="System Font Regular"/>
              <a:buChar char="▸"/>
            </a:pPr>
            <a:r>
              <a:rPr lang="en-US" sz="2600" dirty="0">
                <a:solidFill>
                  <a:srgbClr val="002060"/>
                </a:solidFill>
                <a:cs typeface="Arial" panose="020B0604020202020204" pitchFamily="34" charset="0"/>
              </a:rPr>
              <a:t>Sketch contours of the state’s aspirations to expand transitional kindergarten (TK) out to all 4-year-olds over the next three years.</a:t>
            </a:r>
          </a:p>
          <a:p>
            <a:pPr lvl="1" indent="-457200">
              <a:spcAft>
                <a:spcPts val="1200"/>
              </a:spcAft>
              <a:buClr>
                <a:srgbClr val="06557E"/>
              </a:buClr>
              <a:buFont typeface="System Font Regular"/>
              <a:buChar char="▸"/>
            </a:pPr>
            <a:r>
              <a:rPr lang="en-US" sz="2600" dirty="0">
                <a:solidFill>
                  <a:srgbClr val="002060"/>
                </a:solidFill>
                <a:cs typeface="Arial" panose="020B0604020202020204" pitchFamily="34" charset="0"/>
              </a:rPr>
              <a:t>Put forward four key questions for local board members as they plan to expand TK programs.</a:t>
            </a:r>
          </a:p>
          <a:p>
            <a:pPr lvl="1" indent="-457200">
              <a:spcAft>
                <a:spcPts val="1200"/>
              </a:spcAft>
              <a:buClr>
                <a:srgbClr val="06557E"/>
              </a:buClr>
              <a:buFont typeface="System Font Regular"/>
              <a:buChar char="▸"/>
            </a:pPr>
            <a:r>
              <a:rPr lang="en-US" sz="2600" dirty="0">
                <a:solidFill>
                  <a:srgbClr val="002060"/>
                </a:solidFill>
                <a:cs typeface="Arial" panose="020B0604020202020204" pitchFamily="34" charset="0"/>
              </a:rPr>
              <a:t>Emphasize variation in local conditions and district needs and capacity.</a:t>
            </a:r>
            <a:endParaRPr lang="en-US" sz="2800" dirty="0">
              <a:solidFill>
                <a:srgbClr val="002060"/>
              </a:solidFill>
              <a:cs typeface="Arial" panose="020B0604020202020204" pitchFamily="34" charset="0"/>
            </a:endParaRPr>
          </a:p>
        </p:txBody>
      </p:sp>
      <p:sp>
        <p:nvSpPr>
          <p:cNvPr id="5" name="TextBox 4">
            <a:extLst>
              <a:ext uri="{FF2B5EF4-FFF2-40B4-BE49-F238E27FC236}">
                <a16:creationId xmlns:a16="http://schemas.microsoft.com/office/drawing/2014/main" id="{57C635E3-BC30-884C-A7EB-5A92BE150A1F}"/>
              </a:ext>
            </a:extLst>
          </p:cNvPr>
          <p:cNvSpPr txBox="1"/>
          <p:nvPr/>
        </p:nvSpPr>
        <p:spPr>
          <a:xfrm>
            <a:off x="752856" y="138896"/>
            <a:ext cx="10654284" cy="1134319"/>
          </a:xfrm>
          <a:prstGeom prst="rect">
            <a:avLst/>
          </a:prstGeom>
          <a:noFill/>
        </p:spPr>
        <p:txBody>
          <a:bodyPr wrap="square" lIns="0" tIns="594360" rIns="0" rtlCol="0" anchor="t">
            <a:noAutofit/>
          </a:bodyPr>
          <a:lstStyle/>
          <a:p>
            <a:pPr algn="ctr">
              <a:lnSpc>
                <a:spcPts val="3500"/>
              </a:lnSpc>
            </a:pPr>
            <a:r>
              <a:rPr lang="en-US" sz="3200" i="1" dirty="0">
                <a:solidFill>
                  <a:srgbClr val="002060"/>
                </a:solidFill>
              </a:rPr>
              <a:t>CSBA Brief </a:t>
            </a:r>
            <a:r>
              <a:rPr lang="en-US" sz="3200" dirty="0">
                <a:solidFill>
                  <a:srgbClr val="002060"/>
                </a:solidFill>
              </a:rPr>
              <a:t>– Questions for Board Members</a:t>
            </a:r>
          </a:p>
        </p:txBody>
      </p:sp>
    </p:spTree>
    <p:extLst>
      <p:ext uri="{BB962C8B-B14F-4D97-AF65-F5344CB8AC3E}">
        <p14:creationId xmlns:p14="http://schemas.microsoft.com/office/powerpoint/2010/main" val="389811597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2A0C49-0C56-0A41-B965-5C264D74B13F}"/>
              </a:ext>
            </a:extLst>
          </p:cNvPr>
          <p:cNvSpPr txBox="1"/>
          <p:nvPr/>
        </p:nvSpPr>
        <p:spPr>
          <a:xfrm>
            <a:off x="602297" y="1089499"/>
            <a:ext cx="8868275" cy="4790440"/>
          </a:xfrm>
          <a:prstGeom prst="rect">
            <a:avLst/>
          </a:prstGeom>
          <a:noFill/>
        </p:spPr>
        <p:txBody>
          <a:bodyPr wrap="square" lIns="0" tIns="0" bIns="0" rtlCol="0">
            <a:noAutofit/>
          </a:bodyPr>
          <a:lstStyle/>
          <a:p>
            <a:pPr lvl="1" indent="-457200">
              <a:spcAft>
                <a:spcPts val="1200"/>
              </a:spcAft>
              <a:buClr>
                <a:srgbClr val="06557E"/>
              </a:buClr>
              <a:buFont typeface="System Font Regular"/>
              <a:buChar char="▸"/>
            </a:pPr>
            <a:r>
              <a:rPr lang="en-US" sz="2600" i="1" dirty="0">
                <a:solidFill>
                  <a:srgbClr val="002060"/>
                </a:solidFill>
                <a:cs typeface="Arial" panose="020B0604020202020204" pitchFamily="34" charset="0"/>
              </a:rPr>
              <a:t>Widening TK access</a:t>
            </a:r>
            <a:r>
              <a:rPr lang="en-US" sz="2600" dirty="0">
                <a:solidFill>
                  <a:srgbClr val="002060"/>
                </a:solidFill>
                <a:cs typeface="Arial" panose="020B0604020202020204" pitchFamily="34" charset="0"/>
              </a:rPr>
              <a:t>. Next year, 2022–23, districts must offer TK to children turning 5 years-of-age between September 2 and February 2.</a:t>
            </a:r>
          </a:p>
          <a:p>
            <a:pPr lvl="1" indent="-457200">
              <a:spcAft>
                <a:spcPts val="1200"/>
              </a:spcAft>
              <a:buClr>
                <a:srgbClr val="06557E"/>
              </a:buClr>
              <a:buFont typeface="System Font Regular"/>
              <a:buChar char="▸"/>
            </a:pPr>
            <a:r>
              <a:rPr lang="en-US" sz="2600" i="1" dirty="0">
                <a:solidFill>
                  <a:srgbClr val="002060"/>
                </a:solidFill>
                <a:cs typeface="Arial" panose="020B0604020202020204" pitchFamily="34" charset="0"/>
              </a:rPr>
              <a:t>A big lift</a:t>
            </a:r>
            <a:r>
              <a:rPr lang="en-US" sz="2600" dirty="0">
                <a:solidFill>
                  <a:srgbClr val="002060"/>
                </a:solidFill>
                <a:cs typeface="Arial" panose="020B0604020202020204" pitchFamily="34" charset="0"/>
              </a:rPr>
              <a:t>. These birthdates move forward until all 4-year-olds gain TK access in 2025–26 (about 250,000 additional children).</a:t>
            </a:r>
          </a:p>
          <a:p>
            <a:pPr lvl="1" indent="-457200">
              <a:spcAft>
                <a:spcPts val="1200"/>
              </a:spcAft>
              <a:buClr>
                <a:srgbClr val="06557E"/>
              </a:buClr>
              <a:buFont typeface="System Font Regular"/>
              <a:buChar char="▸"/>
            </a:pPr>
            <a:r>
              <a:rPr lang="en-US" sz="2600" i="1" dirty="0">
                <a:solidFill>
                  <a:srgbClr val="002060"/>
                </a:solidFill>
                <a:cs typeface="Arial" panose="020B0604020202020204" pitchFamily="34" charset="0"/>
              </a:rPr>
              <a:t>Richer classroom staffing</a:t>
            </a:r>
            <a:r>
              <a:rPr lang="en-US" sz="2600" dirty="0">
                <a:solidFill>
                  <a:srgbClr val="002060"/>
                </a:solidFill>
                <a:cs typeface="Arial" panose="020B0604020202020204" pitchFamily="34" charset="0"/>
              </a:rPr>
              <a:t>. An aide will be added to all TK classrooms, improving the child:staff ration to 12:1 (2022-23).</a:t>
            </a:r>
          </a:p>
          <a:p>
            <a:pPr lvl="1" indent="-457200">
              <a:spcAft>
                <a:spcPts val="1200"/>
              </a:spcAft>
              <a:buClr>
                <a:srgbClr val="06557E"/>
              </a:buClr>
              <a:buFont typeface="System Font Regular"/>
              <a:buChar char="▸"/>
            </a:pPr>
            <a:r>
              <a:rPr lang="en-US" sz="2600" i="1" dirty="0">
                <a:solidFill>
                  <a:srgbClr val="002060"/>
                </a:solidFill>
                <a:cs typeface="Arial" panose="020B0604020202020204" pitchFamily="34" charset="0"/>
              </a:rPr>
              <a:t>Surge in teacher demand</a:t>
            </a:r>
            <a:r>
              <a:rPr lang="en-US" sz="2600" dirty="0">
                <a:solidFill>
                  <a:srgbClr val="002060"/>
                </a:solidFill>
                <a:cs typeface="Arial" panose="020B0604020202020204" pitchFamily="34" charset="0"/>
              </a:rPr>
              <a:t>. Another 11,000 TK teachers will be required, and upwards of 25,000 aides – amidst a teacher shortage. </a:t>
            </a:r>
          </a:p>
        </p:txBody>
      </p:sp>
      <p:sp>
        <p:nvSpPr>
          <p:cNvPr id="5" name="TextBox 4">
            <a:extLst>
              <a:ext uri="{FF2B5EF4-FFF2-40B4-BE49-F238E27FC236}">
                <a16:creationId xmlns:a16="http://schemas.microsoft.com/office/drawing/2014/main" id="{57C635E3-BC30-884C-A7EB-5A92BE150A1F}"/>
              </a:ext>
            </a:extLst>
          </p:cNvPr>
          <p:cNvSpPr txBox="1"/>
          <p:nvPr/>
        </p:nvSpPr>
        <p:spPr>
          <a:xfrm>
            <a:off x="752856" y="-231494"/>
            <a:ext cx="10654284" cy="1041723"/>
          </a:xfrm>
          <a:prstGeom prst="rect">
            <a:avLst/>
          </a:prstGeom>
          <a:noFill/>
        </p:spPr>
        <p:txBody>
          <a:bodyPr wrap="square" lIns="0" tIns="594360" rIns="0" rtlCol="0" anchor="t">
            <a:noAutofit/>
          </a:bodyPr>
          <a:lstStyle/>
          <a:p>
            <a:pPr algn="ctr">
              <a:lnSpc>
                <a:spcPts val="3500"/>
              </a:lnSpc>
            </a:pPr>
            <a:r>
              <a:rPr lang="en-US" sz="3200" dirty="0">
                <a:solidFill>
                  <a:srgbClr val="002060"/>
                </a:solidFill>
              </a:rPr>
              <a:t>Contours of New TK Policy</a:t>
            </a:r>
          </a:p>
          <a:p>
            <a:pPr>
              <a:lnSpc>
                <a:spcPts val="3500"/>
              </a:lnSpc>
            </a:pPr>
            <a:r>
              <a:rPr lang="en-US" sz="3500" b="1" dirty="0">
                <a:solidFill>
                  <a:srgbClr val="004976"/>
                </a:solidFill>
              </a:rPr>
              <a:t> </a:t>
            </a:r>
            <a:r>
              <a:rPr lang="en-US" sz="3500" b="1" dirty="0">
                <a:solidFill>
                  <a:srgbClr val="06557E"/>
                </a:solidFill>
              </a:rPr>
              <a:t> </a:t>
            </a:r>
          </a:p>
        </p:txBody>
      </p:sp>
      <p:pic>
        <p:nvPicPr>
          <p:cNvPr id="4" name="Picture 3">
            <a:extLst>
              <a:ext uri="{FF2B5EF4-FFF2-40B4-BE49-F238E27FC236}">
                <a16:creationId xmlns:a16="http://schemas.microsoft.com/office/drawing/2014/main" id="{9826311F-F259-CE4D-A2CA-F89A4E72BAF6}"/>
              </a:ext>
            </a:extLst>
          </p:cNvPr>
          <p:cNvPicPr>
            <a:picLocks noChangeAspect="1"/>
          </p:cNvPicPr>
          <p:nvPr/>
        </p:nvPicPr>
        <p:blipFill>
          <a:blip r:embed="rId2"/>
          <a:stretch>
            <a:fillRect/>
          </a:stretch>
        </p:blipFill>
        <p:spPr>
          <a:xfrm>
            <a:off x="9785174" y="1909241"/>
            <a:ext cx="2325803" cy="3276798"/>
          </a:xfrm>
          <a:prstGeom prst="rect">
            <a:avLst/>
          </a:prstGeom>
        </p:spPr>
      </p:pic>
    </p:spTree>
    <p:extLst>
      <p:ext uri="{BB962C8B-B14F-4D97-AF65-F5344CB8AC3E}">
        <p14:creationId xmlns:p14="http://schemas.microsoft.com/office/powerpoint/2010/main" val="205695420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75C5-CA2C-2243-8065-8EA728ED3800}"/>
              </a:ext>
            </a:extLst>
          </p:cNvPr>
          <p:cNvSpPr txBox="1"/>
          <p:nvPr/>
        </p:nvSpPr>
        <p:spPr>
          <a:xfrm>
            <a:off x="3670300" y="1307906"/>
            <a:ext cx="7823361" cy="4488408"/>
          </a:xfrm>
          <a:prstGeom prst="rect">
            <a:avLst/>
          </a:prstGeom>
          <a:noFill/>
        </p:spPr>
        <p:txBody>
          <a:bodyPr wrap="square" lIns="0" tIns="0" bIns="0" rtlCol="0" anchor="t">
            <a:spAutoFit/>
          </a:bodyPr>
          <a:lstStyle/>
          <a:p>
            <a:pPr>
              <a:lnSpc>
                <a:spcPts val="2800"/>
              </a:lnSpc>
              <a:buClr>
                <a:srgbClr val="06557E"/>
              </a:buClr>
            </a:pPr>
            <a:r>
              <a:rPr lang="en-US" sz="2800" dirty="0">
                <a:solidFill>
                  <a:srgbClr val="002060"/>
                </a:solidFill>
                <a:cs typeface="Arial" panose="020B0604020202020204" pitchFamily="34" charset="0"/>
              </a:rPr>
              <a:t>Four key questions for board members to ask –</a:t>
            </a:r>
          </a:p>
          <a:p>
            <a:pPr>
              <a:lnSpc>
                <a:spcPts val="2800"/>
              </a:lnSpc>
              <a:buClr>
                <a:srgbClr val="06557E"/>
              </a:buClr>
            </a:pPr>
            <a:endParaRPr lang="en-US" sz="1400" dirty="0">
              <a:solidFill>
                <a:srgbClr val="002060"/>
              </a:solidFill>
              <a:cs typeface="Arial" panose="020B0604020202020204" pitchFamily="34" charset="0"/>
            </a:endParaRPr>
          </a:p>
          <a:p>
            <a:pPr indent="-342900">
              <a:spcAft>
                <a:spcPts val="1800"/>
              </a:spcAft>
              <a:buClr>
                <a:srgbClr val="06557E"/>
              </a:buClr>
              <a:buFont typeface="Wingdings" pitchFamily="2" charset="2"/>
              <a:buChar char="q"/>
            </a:pPr>
            <a:r>
              <a:rPr lang="en-US" sz="2500" i="1" dirty="0">
                <a:solidFill>
                  <a:srgbClr val="002060"/>
                </a:solidFill>
                <a:cs typeface="Arial" panose="020B0604020202020204" pitchFamily="34" charset="0"/>
              </a:rPr>
              <a:t>Question 1. </a:t>
            </a:r>
            <a:r>
              <a:rPr lang="en-US" sz="2500" dirty="0">
                <a:solidFill>
                  <a:srgbClr val="002060"/>
                </a:solidFill>
                <a:cs typeface="Arial" panose="020B0604020202020204" pitchFamily="34" charset="0"/>
              </a:rPr>
              <a:t>How will our district map-out their required TK plan by June 30?</a:t>
            </a:r>
          </a:p>
          <a:p>
            <a:pPr indent="-342900">
              <a:spcAft>
                <a:spcPts val="1800"/>
              </a:spcAft>
              <a:buClr>
                <a:srgbClr val="06557E"/>
              </a:buClr>
              <a:buFont typeface="Wingdings" pitchFamily="2" charset="2"/>
              <a:buChar char="q"/>
            </a:pPr>
            <a:r>
              <a:rPr lang="en-US" sz="2500" i="1" dirty="0">
                <a:solidFill>
                  <a:srgbClr val="002060"/>
                </a:solidFill>
                <a:cs typeface="Arial" panose="020B0604020202020204" pitchFamily="34" charset="0"/>
              </a:rPr>
              <a:t>Question 2</a:t>
            </a:r>
            <a:r>
              <a:rPr lang="en-US" sz="2500" dirty="0">
                <a:solidFill>
                  <a:srgbClr val="002060"/>
                </a:solidFill>
                <a:cs typeface="Arial" panose="020B0604020202020204" pitchFamily="34" charset="0"/>
              </a:rPr>
              <a:t>. Can we consolidate and streamline existing early-childhood programs?</a:t>
            </a:r>
          </a:p>
          <a:p>
            <a:pPr indent="-342900">
              <a:spcAft>
                <a:spcPts val="1800"/>
              </a:spcAft>
              <a:buClr>
                <a:srgbClr val="06557E"/>
              </a:buClr>
              <a:buFont typeface="Wingdings" pitchFamily="2" charset="2"/>
              <a:buChar char="q"/>
            </a:pPr>
            <a:r>
              <a:rPr lang="en-US" sz="2500" i="1" dirty="0">
                <a:solidFill>
                  <a:srgbClr val="002060"/>
                </a:solidFill>
                <a:cs typeface="Arial" panose="020B0604020202020204" pitchFamily="34" charset="0"/>
              </a:rPr>
              <a:t>Question 3</a:t>
            </a:r>
            <a:r>
              <a:rPr lang="en-US" sz="2500" dirty="0">
                <a:solidFill>
                  <a:srgbClr val="002060"/>
                </a:solidFill>
                <a:cs typeface="Arial" panose="020B0604020202020204" pitchFamily="34" charset="0"/>
              </a:rPr>
              <a:t>. How will we find qualified teachers and classroom aides?</a:t>
            </a:r>
          </a:p>
          <a:p>
            <a:pPr indent="-342900">
              <a:spcAft>
                <a:spcPts val="1800"/>
              </a:spcAft>
              <a:buClr>
                <a:srgbClr val="06557E"/>
              </a:buClr>
              <a:buFont typeface="Wingdings" pitchFamily="2" charset="2"/>
              <a:buChar char="q"/>
            </a:pPr>
            <a:r>
              <a:rPr lang="en-US" sz="2500" i="1" dirty="0">
                <a:solidFill>
                  <a:srgbClr val="002060"/>
                </a:solidFill>
                <a:cs typeface="Arial" panose="020B0604020202020204" pitchFamily="34" charset="0"/>
              </a:rPr>
              <a:t>Question 4</a:t>
            </a:r>
            <a:r>
              <a:rPr lang="en-US" sz="2500" dirty="0">
                <a:solidFill>
                  <a:srgbClr val="002060"/>
                </a:solidFill>
                <a:cs typeface="Arial" panose="020B0604020202020204" pitchFamily="34" charset="0"/>
              </a:rPr>
              <a:t>. Do we have sufficient classroom space to expand TK enrollments?</a:t>
            </a:r>
          </a:p>
        </p:txBody>
      </p:sp>
      <p:pic>
        <p:nvPicPr>
          <p:cNvPr id="4" name="Picture 3">
            <a:extLst>
              <a:ext uri="{FF2B5EF4-FFF2-40B4-BE49-F238E27FC236}">
                <a16:creationId xmlns:a16="http://schemas.microsoft.com/office/drawing/2014/main" id="{2CB7948B-FCF5-DA4A-9527-A9A0D1DDB576}"/>
              </a:ext>
            </a:extLst>
          </p:cNvPr>
          <p:cNvPicPr>
            <a:picLocks noChangeAspect="1"/>
          </p:cNvPicPr>
          <p:nvPr/>
        </p:nvPicPr>
        <p:blipFill>
          <a:blip r:embed="rId2"/>
          <a:stretch>
            <a:fillRect/>
          </a:stretch>
        </p:blipFill>
        <p:spPr>
          <a:xfrm>
            <a:off x="304801" y="2596105"/>
            <a:ext cx="2834190" cy="1417095"/>
          </a:xfrm>
          <a:prstGeom prst="rect">
            <a:avLst/>
          </a:prstGeom>
        </p:spPr>
      </p:pic>
    </p:spTree>
    <p:extLst>
      <p:ext uri="{BB962C8B-B14F-4D97-AF65-F5344CB8AC3E}">
        <p14:creationId xmlns:p14="http://schemas.microsoft.com/office/powerpoint/2010/main" val="382676883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C72B99-E680-4B47-B796-B78A22E00112}"/>
              </a:ext>
            </a:extLst>
          </p:cNvPr>
          <p:cNvSpPr txBox="1"/>
          <p:nvPr/>
        </p:nvSpPr>
        <p:spPr>
          <a:xfrm>
            <a:off x="566057" y="706056"/>
            <a:ext cx="8554793" cy="6232475"/>
          </a:xfrm>
          <a:prstGeom prst="rect">
            <a:avLst/>
          </a:prstGeom>
          <a:noFill/>
        </p:spPr>
        <p:txBody>
          <a:bodyPr wrap="square" rtlCol="0">
            <a:spAutoFit/>
          </a:bodyPr>
          <a:lstStyle/>
          <a:p>
            <a:pPr>
              <a:spcAft>
                <a:spcPts val="1800"/>
              </a:spcAft>
              <a:buClr>
                <a:srgbClr val="06557E"/>
              </a:buClr>
            </a:pPr>
            <a:r>
              <a:rPr lang="en-US" sz="2800" i="1" dirty="0">
                <a:solidFill>
                  <a:srgbClr val="002060"/>
                </a:solidFill>
                <a:cs typeface="Arial" panose="020B0604020202020204" pitchFamily="34" charset="0"/>
              </a:rPr>
              <a:t>Question 1. </a:t>
            </a:r>
            <a:r>
              <a:rPr lang="en-US" sz="2800" dirty="0">
                <a:solidFill>
                  <a:srgbClr val="002060"/>
                </a:solidFill>
                <a:cs typeface="Arial" panose="020B0604020202020204" pitchFamily="34" charset="0"/>
              </a:rPr>
              <a:t>How will our district create and coordinate TK planning practices?</a:t>
            </a:r>
          </a:p>
          <a:p>
            <a:pPr marL="457200" indent="-457200">
              <a:spcAft>
                <a:spcPts val="1800"/>
              </a:spcAft>
              <a:buClr>
                <a:srgbClr val="06557E"/>
              </a:buClr>
              <a:buFont typeface="Wingdings" pitchFamily="2" charset="2"/>
              <a:buChar char="q"/>
            </a:pPr>
            <a:r>
              <a:rPr lang="en-US" sz="2400" dirty="0">
                <a:solidFill>
                  <a:srgbClr val="002060"/>
                </a:solidFill>
                <a:cs typeface="Arial" panose="020B0604020202020204" pitchFamily="34" charset="0"/>
              </a:rPr>
              <a:t>Local boards must approve TK expansion plans by June 30.</a:t>
            </a:r>
          </a:p>
          <a:p>
            <a:pPr marL="457200" indent="-457200">
              <a:spcAft>
                <a:spcPts val="1800"/>
              </a:spcAft>
              <a:buClr>
                <a:srgbClr val="06557E"/>
              </a:buClr>
              <a:buFont typeface="Wingdings" pitchFamily="2" charset="2"/>
              <a:buChar char="q"/>
            </a:pPr>
            <a:r>
              <a:rPr lang="en-US" sz="2400" dirty="0">
                <a:solidFill>
                  <a:srgbClr val="002060"/>
                </a:solidFill>
                <a:cs typeface="Arial" panose="020B0604020202020204" pitchFamily="34" charset="0"/>
              </a:rPr>
              <a:t>Note that many TK programs run half-days… not sufficient for working parents.</a:t>
            </a:r>
          </a:p>
          <a:p>
            <a:pPr marL="457200" indent="-457200">
              <a:spcAft>
                <a:spcPts val="1800"/>
              </a:spcAft>
              <a:buClr>
                <a:srgbClr val="06557E"/>
              </a:buClr>
              <a:buFont typeface="Wingdings" pitchFamily="2" charset="2"/>
              <a:buChar char="q"/>
            </a:pPr>
            <a:r>
              <a:rPr lang="en-US" sz="2400" dirty="0">
                <a:solidFill>
                  <a:srgbClr val="002060"/>
                </a:solidFill>
                <a:cs typeface="Arial" panose="020B0604020202020204" pitchFamily="34" charset="0"/>
              </a:rPr>
              <a:t>Classrooms must be “developmentally appropriate,” which may require renovation or the construction of new classrooms to accommodate young children.</a:t>
            </a:r>
          </a:p>
          <a:p>
            <a:pPr marL="457200" indent="-457200">
              <a:spcAft>
                <a:spcPts val="1800"/>
              </a:spcAft>
              <a:buClr>
                <a:srgbClr val="06557E"/>
              </a:buClr>
              <a:buFont typeface="Wingdings" pitchFamily="2" charset="2"/>
              <a:buChar char="q"/>
            </a:pPr>
            <a:r>
              <a:rPr lang="en-US" sz="2400" dirty="0">
                <a:solidFill>
                  <a:srgbClr val="002060"/>
                </a:solidFill>
                <a:cs typeface="Arial" panose="020B0604020202020204" pitchFamily="34" charset="0"/>
              </a:rPr>
              <a:t>Planning might recognize the ‘ecology’ of other early care providers: nonprofit pre K’s, licensed child-care homes, and individual caregivers. Network with county offices?</a:t>
            </a:r>
          </a:p>
          <a:p>
            <a:pPr>
              <a:spcAft>
                <a:spcPts val="1800"/>
              </a:spcAft>
              <a:buClr>
                <a:srgbClr val="06557E"/>
              </a:buClr>
            </a:pPr>
            <a:endParaRPr lang="en-US" sz="2800" dirty="0">
              <a:solidFill>
                <a:srgbClr val="004976"/>
              </a:solidFill>
              <a:cs typeface="Arial" panose="020B0604020202020204" pitchFamily="34" charset="0"/>
            </a:endParaRPr>
          </a:p>
        </p:txBody>
      </p:sp>
      <p:pic>
        <p:nvPicPr>
          <p:cNvPr id="5" name="Picture 4">
            <a:extLst>
              <a:ext uri="{FF2B5EF4-FFF2-40B4-BE49-F238E27FC236}">
                <a16:creationId xmlns:a16="http://schemas.microsoft.com/office/drawing/2014/main" id="{929084D4-1CD5-BF43-AF28-30872D63CEE3}"/>
              </a:ext>
            </a:extLst>
          </p:cNvPr>
          <p:cNvPicPr>
            <a:picLocks noChangeAspect="1"/>
          </p:cNvPicPr>
          <p:nvPr/>
        </p:nvPicPr>
        <p:blipFill>
          <a:blip r:embed="rId2"/>
          <a:stretch>
            <a:fillRect/>
          </a:stretch>
        </p:blipFill>
        <p:spPr>
          <a:xfrm>
            <a:off x="9347360" y="2566667"/>
            <a:ext cx="2678736" cy="1724666"/>
          </a:xfrm>
          <a:prstGeom prst="rect">
            <a:avLst/>
          </a:prstGeom>
        </p:spPr>
      </p:pic>
    </p:spTree>
    <p:extLst>
      <p:ext uri="{BB962C8B-B14F-4D97-AF65-F5344CB8AC3E}">
        <p14:creationId xmlns:p14="http://schemas.microsoft.com/office/powerpoint/2010/main" val="236930175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75C5-CA2C-2243-8065-8EA728ED3800}"/>
              </a:ext>
            </a:extLst>
          </p:cNvPr>
          <p:cNvSpPr txBox="1"/>
          <p:nvPr/>
        </p:nvSpPr>
        <p:spPr>
          <a:xfrm>
            <a:off x="2797767" y="489734"/>
            <a:ext cx="8283890" cy="5524589"/>
          </a:xfrm>
          <a:prstGeom prst="rect">
            <a:avLst/>
          </a:prstGeom>
          <a:noFill/>
        </p:spPr>
        <p:txBody>
          <a:bodyPr wrap="square" lIns="0" tIns="0" bIns="0" rtlCol="0" anchor="t">
            <a:spAutoFit/>
          </a:bodyPr>
          <a:lstStyle/>
          <a:p>
            <a:pPr>
              <a:spcAft>
                <a:spcPts val="1800"/>
              </a:spcAft>
              <a:buClr>
                <a:srgbClr val="06557E"/>
              </a:buClr>
            </a:pPr>
            <a:r>
              <a:rPr lang="en-US" sz="2700" i="1" dirty="0">
                <a:solidFill>
                  <a:srgbClr val="002060"/>
                </a:solidFill>
                <a:cs typeface="Arial" panose="020B0604020202020204" pitchFamily="34" charset="0"/>
              </a:rPr>
              <a:t>Question 2</a:t>
            </a:r>
            <a:r>
              <a:rPr lang="en-US" sz="2700" dirty="0">
                <a:solidFill>
                  <a:srgbClr val="002060"/>
                </a:solidFill>
                <a:cs typeface="Arial" panose="020B0604020202020204" pitchFamily="34" charset="0"/>
              </a:rPr>
              <a:t>. Can we streamline the district’s existing early education programs?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Your district may already host State Preschool (CSPP), Head Start, or LCFF funded pre-K classrooms.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Who in the district office is looking after the CDE planning template and required elements for our planning?</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Do we have an early-childhood manager at the district office, or can the county office of education lend a hand?</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How will child-development goals and pedagogical practices mesh with, or depart from, our elementary education office?</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Can we integrate the HR and labor relations pieces of TK into our core organization (beyond ’categorical’ thinking)?</a:t>
            </a:r>
          </a:p>
        </p:txBody>
      </p:sp>
      <p:pic>
        <p:nvPicPr>
          <p:cNvPr id="6" name="Picture 5">
            <a:extLst>
              <a:ext uri="{FF2B5EF4-FFF2-40B4-BE49-F238E27FC236}">
                <a16:creationId xmlns:a16="http://schemas.microsoft.com/office/drawing/2014/main" id="{D83C4CE9-BF20-2C48-979C-51FF751887E6}"/>
              </a:ext>
            </a:extLst>
          </p:cNvPr>
          <p:cNvPicPr>
            <a:picLocks noChangeAspect="1"/>
          </p:cNvPicPr>
          <p:nvPr/>
        </p:nvPicPr>
        <p:blipFill>
          <a:blip r:embed="rId2"/>
          <a:stretch>
            <a:fillRect/>
          </a:stretch>
        </p:blipFill>
        <p:spPr>
          <a:xfrm>
            <a:off x="260270" y="2582794"/>
            <a:ext cx="2425057" cy="1692411"/>
          </a:xfrm>
          <a:prstGeom prst="rect">
            <a:avLst/>
          </a:prstGeom>
        </p:spPr>
      </p:pic>
    </p:spTree>
    <p:extLst>
      <p:ext uri="{BB962C8B-B14F-4D97-AF65-F5344CB8AC3E}">
        <p14:creationId xmlns:p14="http://schemas.microsoft.com/office/powerpoint/2010/main" val="44040445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75C5-CA2C-2243-8065-8EA728ED3800}"/>
              </a:ext>
            </a:extLst>
          </p:cNvPr>
          <p:cNvSpPr txBox="1"/>
          <p:nvPr/>
        </p:nvSpPr>
        <p:spPr>
          <a:xfrm>
            <a:off x="729206" y="550957"/>
            <a:ext cx="7576594" cy="5647700"/>
          </a:xfrm>
          <a:prstGeom prst="rect">
            <a:avLst/>
          </a:prstGeom>
          <a:noFill/>
        </p:spPr>
        <p:txBody>
          <a:bodyPr wrap="square" lIns="0" tIns="0" bIns="0" rtlCol="0" anchor="t">
            <a:spAutoFit/>
          </a:bodyPr>
          <a:lstStyle/>
          <a:p>
            <a:pPr>
              <a:spcAft>
                <a:spcPts val="1800"/>
              </a:spcAft>
              <a:buClr>
                <a:srgbClr val="06557E"/>
              </a:buClr>
            </a:pPr>
            <a:r>
              <a:rPr lang="en-US" sz="2700" i="1" dirty="0">
                <a:solidFill>
                  <a:srgbClr val="002060"/>
                </a:solidFill>
                <a:cs typeface="Arial" panose="020B0604020202020204" pitchFamily="34" charset="0"/>
              </a:rPr>
              <a:t>Question 3</a:t>
            </a:r>
            <a:r>
              <a:rPr lang="en-US" sz="2700" dirty="0">
                <a:solidFill>
                  <a:srgbClr val="002060"/>
                </a:solidFill>
                <a:cs typeface="Arial" panose="020B0604020202020204" pitchFamily="34" charset="0"/>
              </a:rPr>
              <a:t>. How do we find qualified teachers and classrooms aides?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Moving teachers from other grade levels? Some risks: their familiarity with “developmentally appropriate practices,” shift away from delivery of curriculum to arranging engaging activities for children?</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State has pushed back requiring 24 units in early childhood education (to 2023-24), yet some districts mandate this preparation.</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Grants are going out to districts, county offices, and universities for expanded credential programs.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CDE is revising </a:t>
            </a:r>
            <a:r>
              <a:rPr lang="en-US" sz="2300" i="1" dirty="0">
                <a:solidFill>
                  <a:srgbClr val="002060"/>
                </a:solidFill>
                <a:cs typeface="Arial" panose="020B0604020202020204" pitchFamily="34" charset="0"/>
              </a:rPr>
              <a:t>Pre-K Learning Foundations</a:t>
            </a:r>
            <a:r>
              <a:rPr lang="en-US" sz="2300" dirty="0">
                <a:solidFill>
                  <a:srgbClr val="002060"/>
                </a:solidFill>
                <a:cs typeface="Arial" panose="020B0604020202020204" pitchFamily="34" charset="0"/>
              </a:rPr>
              <a:t>, centered on cognitive skills and social-emotional development. </a:t>
            </a:r>
          </a:p>
        </p:txBody>
      </p:sp>
      <p:pic>
        <p:nvPicPr>
          <p:cNvPr id="4" name="Picture 3">
            <a:extLst>
              <a:ext uri="{FF2B5EF4-FFF2-40B4-BE49-F238E27FC236}">
                <a16:creationId xmlns:a16="http://schemas.microsoft.com/office/drawing/2014/main" id="{CB7B92C1-89EC-5E49-B9E3-5E22053A7C7E}"/>
              </a:ext>
            </a:extLst>
          </p:cNvPr>
          <p:cNvPicPr>
            <a:picLocks noChangeAspect="1"/>
          </p:cNvPicPr>
          <p:nvPr/>
        </p:nvPicPr>
        <p:blipFill>
          <a:blip r:embed="rId2"/>
          <a:stretch>
            <a:fillRect/>
          </a:stretch>
        </p:blipFill>
        <p:spPr>
          <a:xfrm>
            <a:off x="8556171" y="2524518"/>
            <a:ext cx="2906623" cy="2034637"/>
          </a:xfrm>
          <a:prstGeom prst="rect">
            <a:avLst/>
          </a:prstGeom>
        </p:spPr>
      </p:pic>
    </p:spTree>
    <p:extLst>
      <p:ext uri="{BB962C8B-B14F-4D97-AF65-F5344CB8AC3E}">
        <p14:creationId xmlns:p14="http://schemas.microsoft.com/office/powerpoint/2010/main" val="115229871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75C5-CA2C-2243-8065-8EA728ED3800}"/>
              </a:ext>
            </a:extLst>
          </p:cNvPr>
          <p:cNvSpPr txBox="1"/>
          <p:nvPr/>
        </p:nvSpPr>
        <p:spPr>
          <a:xfrm>
            <a:off x="3889094" y="1037094"/>
            <a:ext cx="7639291" cy="4231928"/>
          </a:xfrm>
          <a:prstGeom prst="rect">
            <a:avLst/>
          </a:prstGeom>
          <a:noFill/>
        </p:spPr>
        <p:txBody>
          <a:bodyPr wrap="square" lIns="0" tIns="0" bIns="0" rtlCol="0" anchor="t">
            <a:spAutoFit/>
          </a:bodyPr>
          <a:lstStyle/>
          <a:p>
            <a:pPr>
              <a:spcAft>
                <a:spcPts val="1800"/>
              </a:spcAft>
              <a:buClr>
                <a:srgbClr val="06557E"/>
              </a:buClr>
            </a:pPr>
            <a:r>
              <a:rPr lang="en-US" sz="2700" i="1" dirty="0">
                <a:solidFill>
                  <a:srgbClr val="002060"/>
                </a:solidFill>
                <a:cs typeface="Arial" panose="020B0604020202020204" pitchFamily="34" charset="0"/>
              </a:rPr>
              <a:t>Question 4</a:t>
            </a:r>
            <a:r>
              <a:rPr lang="en-US" sz="2700" dirty="0">
                <a:solidFill>
                  <a:srgbClr val="002060"/>
                </a:solidFill>
                <a:cs typeface="Arial" panose="020B0604020202020204" pitchFamily="34" charset="0"/>
              </a:rPr>
              <a:t>. Do we have sufficient classroom infrastructure to expand TK enrollments?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Classrooms for 4-year-olds are different: new plumbing, tiny furniture, easy access to outdoor space.</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Excess classrooms or still building new facilities?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Is the district already sharing classrooms with nonprofit pre-K’s for full-day programming?</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How do we access state facilities dollars (SAB), or advance local revenue bonds?</a:t>
            </a:r>
          </a:p>
        </p:txBody>
      </p:sp>
      <p:pic>
        <p:nvPicPr>
          <p:cNvPr id="4" name="Picture 3">
            <a:extLst>
              <a:ext uri="{FF2B5EF4-FFF2-40B4-BE49-F238E27FC236}">
                <a16:creationId xmlns:a16="http://schemas.microsoft.com/office/drawing/2014/main" id="{6CC19C6C-9F84-ED44-829B-8E4FCE76C73F}"/>
              </a:ext>
            </a:extLst>
          </p:cNvPr>
          <p:cNvPicPr>
            <a:picLocks noChangeAspect="1"/>
          </p:cNvPicPr>
          <p:nvPr/>
        </p:nvPicPr>
        <p:blipFill>
          <a:blip r:embed="rId2"/>
          <a:stretch>
            <a:fillRect/>
          </a:stretch>
        </p:blipFill>
        <p:spPr>
          <a:xfrm>
            <a:off x="167543" y="1655179"/>
            <a:ext cx="3300883" cy="1990845"/>
          </a:xfrm>
          <a:prstGeom prst="rect">
            <a:avLst/>
          </a:prstGeom>
        </p:spPr>
      </p:pic>
    </p:spTree>
    <p:extLst>
      <p:ext uri="{BB962C8B-B14F-4D97-AF65-F5344CB8AC3E}">
        <p14:creationId xmlns:p14="http://schemas.microsoft.com/office/powerpoint/2010/main" val="353204714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575C5-CA2C-2243-8065-8EA728ED3800}"/>
              </a:ext>
            </a:extLst>
          </p:cNvPr>
          <p:cNvSpPr txBox="1"/>
          <p:nvPr/>
        </p:nvSpPr>
        <p:spPr>
          <a:xfrm>
            <a:off x="1293779" y="1215956"/>
            <a:ext cx="6979226" cy="3647152"/>
          </a:xfrm>
          <a:prstGeom prst="rect">
            <a:avLst/>
          </a:prstGeom>
          <a:noFill/>
        </p:spPr>
        <p:txBody>
          <a:bodyPr wrap="square" lIns="0" tIns="0" bIns="0" rtlCol="0" anchor="t">
            <a:spAutoFit/>
          </a:bodyPr>
          <a:lstStyle/>
          <a:p>
            <a:pPr>
              <a:spcAft>
                <a:spcPts val="1800"/>
              </a:spcAft>
              <a:buClr>
                <a:srgbClr val="06557E"/>
              </a:buClr>
            </a:pPr>
            <a:r>
              <a:rPr lang="en-US" sz="2700" dirty="0">
                <a:solidFill>
                  <a:srgbClr val="002060"/>
                </a:solidFill>
                <a:cs typeface="Arial" panose="020B0604020202020204" pitchFamily="34" charset="0"/>
              </a:rPr>
              <a:t>Crucial to recognizing differing local district conditions </a:t>
            </a:r>
            <a:r>
              <a:rPr lang="en-US" sz="2700" i="1" dirty="0">
                <a:solidFill>
                  <a:srgbClr val="002060"/>
                </a:solidFill>
                <a:cs typeface="Arial" panose="020B0604020202020204" pitchFamily="34" charset="0"/>
              </a:rPr>
              <a:t>–</a:t>
            </a:r>
            <a:endParaRPr lang="en-US" sz="2400" dirty="0">
              <a:solidFill>
                <a:srgbClr val="002060"/>
              </a:solidFill>
              <a:cs typeface="Arial" panose="020B0604020202020204" pitchFamily="34" charset="0"/>
            </a:endParaRP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TK enrollments have grown at highly varying rates among small and large districts.</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After initial expansion, TK enrollments leveled-off (before the pandemic).</a:t>
            </a:r>
          </a:p>
          <a:p>
            <a:pPr marL="342900" indent="-342900">
              <a:spcAft>
                <a:spcPts val="1800"/>
              </a:spcAft>
              <a:buClr>
                <a:srgbClr val="06557E"/>
              </a:buClr>
              <a:buFont typeface="Wingdings" pitchFamily="2" charset="2"/>
              <a:buChar char="q"/>
            </a:pPr>
            <a:r>
              <a:rPr lang="en-US" sz="2300" dirty="0">
                <a:solidFill>
                  <a:srgbClr val="002060"/>
                </a:solidFill>
                <a:cs typeface="Arial" panose="020B0604020202020204" pitchFamily="34" charset="0"/>
              </a:rPr>
              <a:t>TK serves large numbers of Latino children, small and leveling counts of White and Black children.</a:t>
            </a:r>
          </a:p>
        </p:txBody>
      </p:sp>
      <p:pic>
        <p:nvPicPr>
          <p:cNvPr id="5" name="Picture 4">
            <a:extLst>
              <a:ext uri="{FF2B5EF4-FFF2-40B4-BE49-F238E27FC236}">
                <a16:creationId xmlns:a16="http://schemas.microsoft.com/office/drawing/2014/main" id="{AB8CF951-89F5-1F43-A3D1-748D614C7CBC}"/>
              </a:ext>
            </a:extLst>
          </p:cNvPr>
          <p:cNvPicPr>
            <a:picLocks noChangeAspect="1"/>
          </p:cNvPicPr>
          <p:nvPr/>
        </p:nvPicPr>
        <p:blipFill>
          <a:blip r:embed="rId2"/>
          <a:stretch>
            <a:fillRect/>
          </a:stretch>
        </p:blipFill>
        <p:spPr>
          <a:xfrm>
            <a:off x="8794910" y="2079171"/>
            <a:ext cx="2439284" cy="1349829"/>
          </a:xfrm>
          <a:prstGeom prst="rect">
            <a:avLst/>
          </a:prstGeom>
        </p:spPr>
      </p:pic>
    </p:spTree>
    <p:extLst>
      <p:ext uri="{BB962C8B-B14F-4D97-AF65-F5344CB8AC3E}">
        <p14:creationId xmlns:p14="http://schemas.microsoft.com/office/powerpoint/2010/main" val="26691043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5CE6F4-2F1A-493D-B366-B1C137BB1BBB}"/>
              </a:ext>
            </a:extLst>
          </p:cNvPr>
          <p:cNvSpPr txBox="1"/>
          <p:nvPr/>
        </p:nvSpPr>
        <p:spPr>
          <a:xfrm>
            <a:off x="1025495" y="393107"/>
            <a:ext cx="8161234" cy="584775"/>
          </a:xfrm>
          <a:prstGeom prst="rect">
            <a:avLst/>
          </a:prstGeom>
          <a:noFill/>
        </p:spPr>
        <p:txBody>
          <a:bodyPr wrap="square" rtlCol="0">
            <a:spAutoFit/>
          </a:bodyPr>
          <a:lstStyle/>
          <a:p>
            <a:r>
              <a:rPr lang="en-US" sz="3200" dirty="0"/>
              <a:t>Housekeeping</a:t>
            </a:r>
          </a:p>
        </p:txBody>
      </p:sp>
      <p:sp>
        <p:nvSpPr>
          <p:cNvPr id="3" name="TextBox 2">
            <a:extLst>
              <a:ext uri="{FF2B5EF4-FFF2-40B4-BE49-F238E27FC236}">
                <a16:creationId xmlns:a16="http://schemas.microsoft.com/office/drawing/2014/main" id="{77C831BE-3483-48BE-83AF-329AFBAEB697}"/>
              </a:ext>
            </a:extLst>
          </p:cNvPr>
          <p:cNvSpPr txBox="1"/>
          <p:nvPr/>
        </p:nvSpPr>
        <p:spPr>
          <a:xfrm>
            <a:off x="1025495" y="1341690"/>
            <a:ext cx="10160950"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t>At the end of the presentation, we will have a Question-and-Answer segment where we will try our best to answer your questions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Please, use the Q &amp; A feature of Zoom to type your questions. This is located on ribbon below the speaker.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Your questions will be answered either in the Q &amp; A panel or live by our presenters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attendees will receive a link to the </a:t>
            </a:r>
            <a:r>
              <a:rPr lang="en-US" sz="2000" b="1" dirty="0"/>
              <a:t>video </a:t>
            </a:r>
            <a:r>
              <a:rPr lang="en-US" sz="2000" dirty="0"/>
              <a:t>of this webinar as well as </a:t>
            </a:r>
            <a:r>
              <a:rPr lang="en-US" sz="2000" b="1" dirty="0"/>
              <a:t>the slide deck</a:t>
            </a:r>
          </a:p>
          <a:p>
            <a:pPr marL="285750" indent="-285750">
              <a:buFont typeface="Arial" panose="020B0604020202020204" pitchFamily="34" charset="0"/>
              <a:buChar char="•"/>
            </a:pPr>
            <a:endParaRPr lang="en-US" dirty="0"/>
          </a:p>
        </p:txBody>
      </p:sp>
      <p:pic>
        <p:nvPicPr>
          <p:cNvPr id="1026" name="Picture 2" descr="ZOOM Meeting Protocols for Virtual Presbytery Meetings | Presbytery of Lake  Michigan">
            <a:extLst>
              <a:ext uri="{FF2B5EF4-FFF2-40B4-BE49-F238E27FC236}">
                <a16:creationId xmlns:a16="http://schemas.microsoft.com/office/drawing/2014/main" id="{E523389D-F906-4808-BBA7-1D02050F68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614" b="5544"/>
          <a:stretch/>
        </p:blipFill>
        <p:spPr bwMode="auto">
          <a:xfrm>
            <a:off x="1415174" y="2980345"/>
            <a:ext cx="7381875" cy="89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09797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6"/>
          <p:cNvSpPr txBox="1"/>
          <p:nvPr/>
        </p:nvSpPr>
        <p:spPr>
          <a:xfrm>
            <a:off x="469333" y="0"/>
            <a:ext cx="6101200" cy="959600"/>
          </a:xfrm>
          <a:prstGeom prst="rect">
            <a:avLst/>
          </a:prstGeom>
          <a:noFill/>
          <a:ln>
            <a:noFill/>
          </a:ln>
        </p:spPr>
        <p:txBody>
          <a:bodyPr spcFirstLastPara="1" wrap="square" lIns="0" tIns="594367" rIns="0" bIns="45700" anchor="t" anchorCtr="0">
            <a:noAutofit/>
          </a:bodyPr>
          <a:lstStyle/>
          <a:p>
            <a:pPr>
              <a:spcBef>
                <a:spcPts val="0"/>
              </a:spcBef>
              <a:spcAft>
                <a:spcPts val="0"/>
              </a:spcAft>
            </a:pPr>
            <a:endParaRPr sz="2933" dirty="0">
              <a:solidFill>
                <a:srgbClr val="004976"/>
              </a:solidFill>
            </a:endParaRPr>
          </a:p>
          <a:p>
            <a:pPr>
              <a:spcBef>
                <a:spcPts val="0"/>
              </a:spcBef>
              <a:spcAft>
                <a:spcPts val="0"/>
              </a:spcAft>
            </a:pPr>
            <a:r>
              <a:rPr lang="en" sz="2700" dirty="0">
                <a:solidFill>
                  <a:srgbClr val="002060"/>
                </a:solidFill>
              </a:rPr>
              <a:t>TK enrollment counts vary across California (2019-20)</a:t>
            </a:r>
            <a:endParaRPr sz="2700" dirty="0">
              <a:solidFill>
                <a:srgbClr val="002060"/>
              </a:solidFill>
            </a:endParaRPr>
          </a:p>
        </p:txBody>
      </p:sp>
      <p:pic>
        <p:nvPicPr>
          <p:cNvPr id="66" name="Google Shape;66;p16"/>
          <p:cNvPicPr preferRelativeResize="0"/>
          <p:nvPr/>
        </p:nvPicPr>
        <p:blipFill rotWithShape="1">
          <a:blip r:embed="rId3">
            <a:alphaModFix/>
          </a:blip>
          <a:srcRect l="2611" t="6771" r="3447" b="1720"/>
          <a:stretch/>
        </p:blipFill>
        <p:spPr>
          <a:xfrm>
            <a:off x="6632067" y="250301"/>
            <a:ext cx="5055864" cy="6424535"/>
          </a:xfrm>
          <a:prstGeom prst="rect">
            <a:avLst/>
          </a:prstGeom>
          <a:noFill/>
          <a:ln w="28575" cap="flat" cmpd="sng">
            <a:solidFill>
              <a:schemeClr val="dk2"/>
            </a:solidFill>
            <a:prstDash val="solid"/>
            <a:round/>
            <a:headEnd type="none" w="sm" len="sm"/>
            <a:tailEnd type="none" w="sm" len="sm"/>
          </a:ln>
        </p:spPr>
      </p:pic>
      <p:sp>
        <p:nvSpPr>
          <p:cNvPr id="67" name="Google Shape;67;p16"/>
          <p:cNvSpPr txBox="1"/>
          <p:nvPr/>
        </p:nvSpPr>
        <p:spPr>
          <a:xfrm>
            <a:off x="1031553" y="2219800"/>
            <a:ext cx="5276800" cy="2418400"/>
          </a:xfrm>
          <a:prstGeom prst="rect">
            <a:avLst/>
          </a:prstGeom>
          <a:noFill/>
          <a:ln>
            <a:noFill/>
          </a:ln>
        </p:spPr>
        <p:txBody>
          <a:bodyPr spcFirstLastPara="1" wrap="square" lIns="0" tIns="0" rIns="91433" bIns="0" anchor="t" anchorCtr="0">
            <a:noAutofit/>
          </a:bodyPr>
          <a:lstStyle/>
          <a:p>
            <a:pPr marL="287859" indent="-279393">
              <a:lnSpc>
                <a:spcPct val="110000"/>
              </a:lnSpc>
              <a:spcBef>
                <a:spcPts val="0"/>
              </a:spcBef>
              <a:spcAft>
                <a:spcPts val="0"/>
              </a:spcAft>
              <a:buClr>
                <a:srgbClr val="0B5394"/>
              </a:buClr>
              <a:buSzPts val="1500"/>
              <a:buFont typeface="NTR"/>
              <a:buChar char="▸"/>
            </a:pPr>
            <a:r>
              <a:rPr lang="en" sz="2000" dirty="0">
                <a:solidFill>
                  <a:srgbClr val="002060"/>
                </a:solidFill>
              </a:rPr>
              <a:t>TK enrollments are low in parts of the Bay Area, far northern counties, Fresno County, and much of the Central Valley…</a:t>
            </a:r>
            <a:endParaRPr sz="2000" dirty="0">
              <a:solidFill>
                <a:srgbClr val="002060"/>
              </a:solidFill>
            </a:endParaRPr>
          </a:p>
          <a:p>
            <a:pPr marL="287859" indent="-279393">
              <a:lnSpc>
                <a:spcPct val="110000"/>
              </a:lnSpc>
              <a:spcBef>
                <a:spcPts val="1333"/>
              </a:spcBef>
              <a:spcAft>
                <a:spcPts val="1333"/>
              </a:spcAft>
              <a:buClr>
                <a:srgbClr val="0B5394"/>
              </a:buClr>
              <a:buSzPts val="1500"/>
              <a:buFont typeface="NTR"/>
              <a:buChar char="▸"/>
            </a:pPr>
            <a:r>
              <a:rPr lang="en" sz="2000" dirty="0">
                <a:solidFill>
                  <a:srgbClr val="002060"/>
                </a:solidFill>
              </a:rPr>
              <a:t>While TK child counts are relatively high in L.A., Orange, and San Diego counties, along with districts in the East Bay.</a:t>
            </a:r>
            <a:endParaRPr sz="20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6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txBox="1"/>
          <p:nvPr/>
        </p:nvSpPr>
        <p:spPr>
          <a:xfrm>
            <a:off x="762000" y="-1"/>
            <a:ext cx="10668000" cy="1626967"/>
          </a:xfrm>
          <a:prstGeom prst="rect">
            <a:avLst/>
          </a:prstGeom>
          <a:noFill/>
          <a:ln>
            <a:noFill/>
          </a:ln>
        </p:spPr>
        <p:txBody>
          <a:bodyPr spcFirstLastPara="1" wrap="square" lIns="0" tIns="594367" rIns="0" bIns="45700" anchor="t" anchorCtr="0">
            <a:noAutofit/>
          </a:bodyPr>
          <a:lstStyle/>
          <a:p>
            <a:pPr algn="ctr">
              <a:spcBef>
                <a:spcPts val="0"/>
              </a:spcBef>
              <a:spcAft>
                <a:spcPts val="0"/>
              </a:spcAft>
            </a:pPr>
            <a:r>
              <a:rPr lang="en" sz="2700" dirty="0">
                <a:solidFill>
                  <a:srgbClr val="002060"/>
                </a:solidFill>
              </a:rPr>
              <a:t>Median counts of TK children are low in the smallest one-half </a:t>
            </a:r>
          </a:p>
          <a:p>
            <a:pPr algn="ctr">
              <a:spcBef>
                <a:spcPts val="0"/>
              </a:spcBef>
              <a:spcAft>
                <a:spcPts val="0"/>
              </a:spcAft>
            </a:pPr>
            <a:r>
              <a:rPr lang="en" sz="2700" dirty="0">
                <a:solidFill>
                  <a:srgbClr val="002060"/>
                </a:solidFill>
              </a:rPr>
              <a:t>of all California school districts, 2013-2020</a:t>
            </a:r>
            <a:r>
              <a:rPr lang="en" sz="2700" b="1" dirty="0">
                <a:solidFill>
                  <a:srgbClr val="002060"/>
                </a:solidFill>
              </a:rPr>
              <a:t> </a:t>
            </a:r>
            <a:endParaRPr sz="2700" b="1" dirty="0">
              <a:solidFill>
                <a:srgbClr val="002060"/>
              </a:solidFill>
            </a:endParaRPr>
          </a:p>
          <a:p>
            <a:pPr>
              <a:spcBef>
                <a:spcPts val="0"/>
              </a:spcBef>
              <a:spcAft>
                <a:spcPts val="0"/>
              </a:spcAft>
            </a:pPr>
            <a:endParaRPr sz="3467" b="1" dirty="0">
              <a:solidFill>
                <a:srgbClr val="004976"/>
              </a:solidFill>
            </a:endParaRPr>
          </a:p>
          <a:p>
            <a:pPr>
              <a:spcBef>
                <a:spcPts val="0"/>
              </a:spcBef>
              <a:spcAft>
                <a:spcPts val="0"/>
              </a:spcAft>
            </a:pPr>
            <a:endParaRPr sz="3467" b="1" dirty="0">
              <a:solidFill>
                <a:srgbClr val="004976"/>
              </a:solidFill>
            </a:endParaRPr>
          </a:p>
        </p:txBody>
      </p:sp>
      <p:pic>
        <p:nvPicPr>
          <p:cNvPr id="73" name="Google Shape;73;p17"/>
          <p:cNvPicPr preferRelativeResize="0"/>
          <p:nvPr/>
        </p:nvPicPr>
        <p:blipFill rotWithShape="1">
          <a:blip r:embed="rId3">
            <a:alphaModFix/>
          </a:blip>
          <a:srcRect/>
          <a:stretch/>
        </p:blipFill>
        <p:spPr>
          <a:xfrm>
            <a:off x="2929891" y="2145244"/>
            <a:ext cx="6332000" cy="3770000"/>
          </a:xfrm>
          <a:prstGeom prst="rect">
            <a:avLst/>
          </a:prstGeom>
          <a:noFill/>
          <a:ln>
            <a:noFill/>
          </a:ln>
        </p:spPr>
      </p:pic>
      <p:pic>
        <p:nvPicPr>
          <p:cNvPr id="74" name="Google Shape;74;p17"/>
          <p:cNvPicPr preferRelativeResize="0"/>
          <p:nvPr/>
        </p:nvPicPr>
        <p:blipFill rotWithShape="1">
          <a:blip r:embed="rId4">
            <a:alphaModFix/>
          </a:blip>
          <a:srcRect l="9018" t="15178" r="8771" b="15003"/>
          <a:stretch/>
        </p:blipFill>
        <p:spPr>
          <a:xfrm>
            <a:off x="2241357" y="1626966"/>
            <a:ext cx="7709068" cy="5047903"/>
          </a:xfrm>
          <a:prstGeom prst="rect">
            <a:avLst/>
          </a:prstGeom>
          <a:noFill/>
          <a:ln w="2857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6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9"/>
          <p:cNvSpPr txBox="1"/>
          <p:nvPr/>
        </p:nvSpPr>
        <p:spPr>
          <a:xfrm>
            <a:off x="762000" y="0"/>
            <a:ext cx="10668000" cy="1566133"/>
          </a:xfrm>
          <a:prstGeom prst="rect">
            <a:avLst/>
          </a:prstGeom>
          <a:noFill/>
          <a:ln>
            <a:noFill/>
          </a:ln>
        </p:spPr>
        <p:txBody>
          <a:bodyPr spcFirstLastPara="1" wrap="square" lIns="0" tIns="594367" rIns="0" bIns="45700" anchor="t" anchorCtr="0">
            <a:noAutofit/>
          </a:bodyPr>
          <a:lstStyle/>
          <a:p>
            <a:pPr algn="ctr">
              <a:spcBef>
                <a:spcPts val="0"/>
              </a:spcBef>
              <a:spcAft>
                <a:spcPts val="0"/>
              </a:spcAft>
            </a:pPr>
            <a:r>
              <a:rPr lang="en" sz="2700" dirty="0">
                <a:solidFill>
                  <a:srgbClr val="002060"/>
                </a:solidFill>
              </a:rPr>
              <a:t>TK enrollment trends differ for child ethnic groups, 2013-2020 </a:t>
            </a:r>
            <a:endParaRPr sz="2700" dirty="0">
              <a:solidFill>
                <a:srgbClr val="002060"/>
              </a:solidFill>
            </a:endParaRPr>
          </a:p>
          <a:p>
            <a:pPr>
              <a:spcBef>
                <a:spcPts val="0"/>
              </a:spcBef>
              <a:spcAft>
                <a:spcPts val="0"/>
              </a:spcAft>
            </a:pPr>
            <a:endParaRPr sz="3467" b="1" dirty="0">
              <a:solidFill>
                <a:srgbClr val="002060"/>
              </a:solidFill>
            </a:endParaRPr>
          </a:p>
          <a:p>
            <a:pPr>
              <a:spcBef>
                <a:spcPts val="0"/>
              </a:spcBef>
              <a:spcAft>
                <a:spcPts val="0"/>
              </a:spcAft>
            </a:pPr>
            <a:endParaRPr sz="3467" b="1" dirty="0">
              <a:solidFill>
                <a:srgbClr val="004976"/>
              </a:solidFill>
            </a:endParaRPr>
          </a:p>
          <a:p>
            <a:pPr>
              <a:spcBef>
                <a:spcPts val="0"/>
              </a:spcBef>
              <a:spcAft>
                <a:spcPts val="0"/>
              </a:spcAft>
            </a:pPr>
            <a:endParaRPr sz="3467" b="1" dirty="0">
              <a:solidFill>
                <a:srgbClr val="004976"/>
              </a:solidFill>
            </a:endParaRPr>
          </a:p>
          <a:p>
            <a:pPr>
              <a:spcBef>
                <a:spcPts val="0"/>
              </a:spcBef>
              <a:spcAft>
                <a:spcPts val="0"/>
              </a:spcAft>
            </a:pPr>
            <a:endParaRPr sz="3467" b="1" dirty="0">
              <a:solidFill>
                <a:srgbClr val="004976"/>
              </a:solidFill>
            </a:endParaRPr>
          </a:p>
        </p:txBody>
      </p:sp>
      <p:pic>
        <p:nvPicPr>
          <p:cNvPr id="88" name="Google Shape;88;p19"/>
          <p:cNvPicPr preferRelativeResize="0"/>
          <p:nvPr/>
        </p:nvPicPr>
        <p:blipFill rotWithShape="1">
          <a:blip r:embed="rId3">
            <a:alphaModFix/>
          </a:blip>
          <a:srcRect l="8750" t="14981" r="8775" b="15107"/>
          <a:stretch/>
        </p:blipFill>
        <p:spPr>
          <a:xfrm>
            <a:off x="2109880" y="1206230"/>
            <a:ext cx="7972239" cy="5407391"/>
          </a:xfrm>
          <a:prstGeom prst="rect">
            <a:avLst/>
          </a:prstGeom>
          <a:noFill/>
          <a:ln w="2857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6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9DF1D-07D6-854B-8F99-136645DDE31C}"/>
              </a:ext>
            </a:extLst>
          </p:cNvPr>
          <p:cNvSpPr txBox="1"/>
          <p:nvPr/>
        </p:nvSpPr>
        <p:spPr>
          <a:xfrm>
            <a:off x="1048217" y="548580"/>
            <a:ext cx="7783550" cy="6863417"/>
          </a:xfrm>
          <a:prstGeom prst="rect">
            <a:avLst/>
          </a:prstGeom>
          <a:noFill/>
        </p:spPr>
        <p:txBody>
          <a:bodyPr wrap="square" rtlCol="0">
            <a:spAutoFit/>
          </a:bodyPr>
          <a:lstStyle/>
          <a:p>
            <a:r>
              <a:rPr lang="en-US" sz="2800" dirty="0">
                <a:solidFill>
                  <a:srgbClr val="002060"/>
                </a:solidFill>
              </a:rPr>
              <a:t>Moving forward…</a:t>
            </a:r>
          </a:p>
          <a:p>
            <a:endParaRPr lang="en-US" sz="2800" dirty="0">
              <a:solidFill>
                <a:srgbClr val="002060"/>
              </a:solidFill>
            </a:endParaRPr>
          </a:p>
          <a:p>
            <a:pPr marL="457200" indent="-457200">
              <a:spcAft>
                <a:spcPts val="1200"/>
              </a:spcAft>
              <a:buFont typeface="Wingdings" pitchFamily="2" charset="2"/>
              <a:buChar char="q"/>
            </a:pPr>
            <a:r>
              <a:rPr lang="en-US" sz="2200" dirty="0">
                <a:solidFill>
                  <a:srgbClr val="002060"/>
                </a:solidFill>
              </a:rPr>
              <a:t>How to plan for TK expansion coming off the pandemic, fiscal fluidity, and a teacher shortage?</a:t>
            </a:r>
          </a:p>
          <a:p>
            <a:pPr marL="457200" indent="-457200">
              <a:spcAft>
                <a:spcPts val="1200"/>
              </a:spcAft>
              <a:buFont typeface="Wingdings" pitchFamily="2" charset="2"/>
              <a:buChar char="q"/>
            </a:pPr>
            <a:r>
              <a:rPr lang="en-US" sz="2200" dirty="0">
                <a:solidFill>
                  <a:srgbClr val="002060"/>
                </a:solidFill>
              </a:rPr>
              <a:t>Can we consolidate and integrate pre-K programs into the district’s core responsibilities… teaming-up with nonprofit partners in the community?</a:t>
            </a:r>
          </a:p>
          <a:p>
            <a:pPr marL="457200" indent="-457200">
              <a:spcAft>
                <a:spcPts val="1200"/>
              </a:spcAft>
              <a:buFont typeface="Wingdings" pitchFamily="2" charset="2"/>
              <a:buChar char="q"/>
            </a:pPr>
            <a:r>
              <a:rPr lang="en-US" sz="2200" dirty="0">
                <a:solidFill>
                  <a:srgbClr val="002060"/>
                </a:solidFill>
              </a:rPr>
              <a:t>How to find sufficient teachers with experience in early childhood education?</a:t>
            </a:r>
          </a:p>
          <a:p>
            <a:pPr marL="457200" indent="-457200">
              <a:spcAft>
                <a:spcPts val="1200"/>
              </a:spcAft>
              <a:buFont typeface="Wingdings" pitchFamily="2" charset="2"/>
              <a:buChar char="q"/>
            </a:pPr>
            <a:r>
              <a:rPr lang="en-US" sz="2200" dirty="0">
                <a:solidFill>
                  <a:srgbClr val="002060"/>
                </a:solidFill>
              </a:rPr>
              <a:t>Do we have sufficient classroom space and facilities dollars to serve more TK children?</a:t>
            </a:r>
          </a:p>
          <a:p>
            <a:pPr>
              <a:spcAft>
                <a:spcPts val="1200"/>
              </a:spcAft>
            </a:pPr>
            <a:endParaRPr lang="en-US" sz="1100" dirty="0">
              <a:solidFill>
                <a:srgbClr val="002060"/>
              </a:solidFill>
            </a:endParaRPr>
          </a:p>
          <a:p>
            <a:pPr>
              <a:spcAft>
                <a:spcPts val="1200"/>
              </a:spcAft>
            </a:pPr>
            <a:r>
              <a:rPr lang="en-US" sz="2200" dirty="0">
                <a:solidFill>
                  <a:srgbClr val="002060"/>
                </a:solidFill>
              </a:rPr>
              <a:t>And seek out advice from your county office of education, neighboring districts, and specialists… see CSBA brief.</a:t>
            </a:r>
          </a:p>
          <a:p>
            <a:pPr marL="457200" indent="-457200">
              <a:buFont typeface="Wingdings" pitchFamily="2" charset="2"/>
              <a:buChar char="q"/>
            </a:pPr>
            <a:endParaRPr lang="en-US" sz="2400" dirty="0">
              <a:solidFill>
                <a:srgbClr val="002060"/>
              </a:solidFill>
            </a:endParaRPr>
          </a:p>
          <a:p>
            <a:endParaRPr lang="en-US" dirty="0"/>
          </a:p>
          <a:p>
            <a:endParaRPr lang="en-US" dirty="0"/>
          </a:p>
        </p:txBody>
      </p:sp>
      <p:pic>
        <p:nvPicPr>
          <p:cNvPr id="4" name="Picture 3">
            <a:extLst>
              <a:ext uri="{FF2B5EF4-FFF2-40B4-BE49-F238E27FC236}">
                <a16:creationId xmlns:a16="http://schemas.microsoft.com/office/drawing/2014/main" id="{8EF651B9-6420-BE4F-9FCF-63CCDD77AA91}"/>
              </a:ext>
            </a:extLst>
          </p:cNvPr>
          <p:cNvPicPr>
            <a:picLocks noChangeAspect="1"/>
          </p:cNvPicPr>
          <p:nvPr/>
        </p:nvPicPr>
        <p:blipFill>
          <a:blip r:embed="rId2"/>
          <a:stretch>
            <a:fillRect/>
          </a:stretch>
        </p:blipFill>
        <p:spPr>
          <a:xfrm>
            <a:off x="9263904" y="2375210"/>
            <a:ext cx="2661086" cy="2107580"/>
          </a:xfrm>
          <a:prstGeom prst="rect">
            <a:avLst/>
          </a:prstGeom>
        </p:spPr>
      </p:pic>
    </p:spTree>
    <p:extLst>
      <p:ext uri="{BB962C8B-B14F-4D97-AF65-F5344CB8AC3E}">
        <p14:creationId xmlns:p14="http://schemas.microsoft.com/office/powerpoint/2010/main" val="131165509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63618-73CD-45CB-B288-EAD16DBF0C3B}"/>
              </a:ext>
            </a:extLst>
          </p:cNvPr>
          <p:cNvSpPr txBox="1"/>
          <p:nvPr/>
        </p:nvSpPr>
        <p:spPr>
          <a:xfrm>
            <a:off x="2319807" y="2151727"/>
            <a:ext cx="6862274" cy="2554545"/>
          </a:xfrm>
          <a:prstGeom prst="rect">
            <a:avLst/>
          </a:prstGeom>
          <a:noFill/>
        </p:spPr>
        <p:txBody>
          <a:bodyPr wrap="square" rtlCol="0">
            <a:spAutoFit/>
          </a:bodyPr>
          <a:lstStyle/>
          <a:p>
            <a:pPr algn="ctr"/>
            <a:r>
              <a:rPr lang="en-US" sz="3200" b="1" dirty="0">
                <a:solidFill>
                  <a:schemeClr val="bg1"/>
                </a:solidFill>
              </a:rPr>
              <a:t>A Discussion on Local </a:t>
            </a:r>
            <a:r>
              <a:rPr lang="en-US" sz="3200" b="1" u="sng" dirty="0">
                <a:solidFill>
                  <a:schemeClr val="bg1"/>
                </a:solidFill>
                <a:uFill>
                  <a:solidFill>
                    <a:srgbClr val="F1BE48"/>
                  </a:solidFill>
                </a:uFill>
              </a:rPr>
              <a:t>Implementation</a:t>
            </a:r>
          </a:p>
          <a:p>
            <a:pPr algn="ctr"/>
            <a:endParaRPr lang="en-US" sz="3200" b="1" dirty="0">
              <a:solidFill>
                <a:schemeClr val="bg1"/>
              </a:solidFill>
            </a:endParaRPr>
          </a:p>
          <a:p>
            <a:pPr algn="ctr"/>
            <a:r>
              <a:rPr lang="en-US" sz="3200" b="1" dirty="0">
                <a:solidFill>
                  <a:schemeClr val="bg1"/>
                </a:solidFill>
              </a:rPr>
              <a:t>Dr. Stephanie Ceminsky</a:t>
            </a:r>
          </a:p>
          <a:p>
            <a:pPr algn="ctr"/>
            <a:r>
              <a:rPr lang="en-US" sz="3200" b="1" dirty="0">
                <a:solidFill>
                  <a:schemeClr val="bg1"/>
                </a:solidFill>
              </a:rPr>
              <a:t>Sandra Lee</a:t>
            </a:r>
          </a:p>
        </p:txBody>
      </p:sp>
    </p:spTree>
    <p:extLst>
      <p:ext uri="{BB962C8B-B14F-4D97-AF65-F5344CB8AC3E}">
        <p14:creationId xmlns:p14="http://schemas.microsoft.com/office/powerpoint/2010/main" val="240098004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12C4F-63CD-4A7D-9694-29B33817D8B7}"/>
              </a:ext>
            </a:extLst>
          </p:cNvPr>
          <p:cNvSpPr>
            <a:spLocks noGrp="1"/>
          </p:cNvSpPr>
          <p:nvPr>
            <p:ph type="sldNum" sz="quarter" idx="10"/>
          </p:nvPr>
        </p:nvSpPr>
        <p:spPr>
          <a:xfrm>
            <a:off x="9092340" y="6011065"/>
            <a:ext cx="575733" cy="331932"/>
          </a:xfrm>
        </p:spPr>
        <p:txBody>
          <a:bodyPr/>
          <a:lstStyle/>
          <a:p>
            <a:endParaRPr lang="en-US" altLang="en-US" dirty="0"/>
          </a:p>
        </p:txBody>
      </p:sp>
      <p:sp>
        <p:nvSpPr>
          <p:cNvPr id="4" name="TextBox 3">
            <a:extLst>
              <a:ext uri="{FF2B5EF4-FFF2-40B4-BE49-F238E27FC236}">
                <a16:creationId xmlns:a16="http://schemas.microsoft.com/office/drawing/2014/main" id="{368736FA-FC31-4007-8933-0F670FB9B86D}"/>
              </a:ext>
            </a:extLst>
          </p:cNvPr>
          <p:cNvSpPr txBox="1"/>
          <p:nvPr/>
        </p:nvSpPr>
        <p:spPr>
          <a:xfrm>
            <a:off x="764498" y="1717092"/>
            <a:ext cx="10328223" cy="3416320"/>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About y</a:t>
            </a:r>
            <a:r>
              <a:rPr lang="en-US" sz="2400" dirty="0">
                <a:effectLst/>
                <a:latin typeface="Calibri" panose="020F0502020204030204" pitchFamily="34" charset="0"/>
                <a:ea typeface="Times New Roman" panose="02020603050405020304" pitchFamily="18" charset="0"/>
              </a:rPr>
              <a:t>our LEAs and your transitional kindergarten programs</a:t>
            </a:r>
          </a:p>
          <a:p>
            <a:pPr marL="342900" marR="0" lvl="0" indent="-342900">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When thinking through issues of curriculum and staffing, what approach are you using to incorporate existing PK-3 staff into expanded TK?</a:t>
            </a:r>
          </a:p>
          <a:p>
            <a:pPr marL="342900" marR="0" lvl="0" indent="-342900">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What strategies have you used to engage families and help them understand their TK options?</a:t>
            </a:r>
          </a:p>
          <a:p>
            <a:pPr marL="342900" marR="0" lvl="0" indent="-342900">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What lessons would you want </a:t>
            </a:r>
            <a:r>
              <a:rPr lang="en-US" sz="2400" dirty="0">
                <a:latin typeface="Calibri" panose="020F0502020204030204" pitchFamily="34" charset="0"/>
                <a:ea typeface="Times New Roman" panose="02020603050405020304" pitchFamily="18" charset="0"/>
              </a:rPr>
              <a:t>LEAs </a:t>
            </a:r>
            <a:r>
              <a:rPr lang="en-US" sz="2400" dirty="0">
                <a:effectLst/>
                <a:latin typeface="Calibri" panose="020F0502020204030204" pitchFamily="34" charset="0"/>
                <a:ea typeface="Times New Roman" panose="02020603050405020304" pitchFamily="18" charset="0"/>
              </a:rPr>
              <a:t>implementing TK for the first time to know</a:t>
            </a:r>
            <a:endParaRPr lang="en-US" sz="24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F191966-43BC-4065-9280-C64A8399B19C}"/>
              </a:ext>
            </a:extLst>
          </p:cNvPr>
          <p:cNvSpPr txBox="1"/>
          <p:nvPr/>
        </p:nvSpPr>
        <p:spPr>
          <a:xfrm>
            <a:off x="764498" y="419725"/>
            <a:ext cx="9218951" cy="584775"/>
          </a:xfrm>
          <a:prstGeom prst="rect">
            <a:avLst/>
          </a:prstGeom>
          <a:noFill/>
        </p:spPr>
        <p:txBody>
          <a:bodyPr wrap="square" rtlCol="0">
            <a:spAutoFit/>
          </a:bodyPr>
          <a:lstStyle/>
          <a:p>
            <a:r>
              <a:rPr lang="en-US" sz="3200" dirty="0"/>
              <a:t>Guiding Questions</a:t>
            </a:r>
          </a:p>
        </p:txBody>
      </p:sp>
    </p:spTree>
    <p:extLst>
      <p:ext uri="{BB962C8B-B14F-4D97-AF65-F5344CB8AC3E}">
        <p14:creationId xmlns:p14="http://schemas.microsoft.com/office/powerpoint/2010/main" val="165723685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F5BD64-9281-C742-95FF-07EFD87AA3D5}"/>
              </a:ext>
            </a:extLst>
          </p:cNvPr>
          <p:cNvSpPr txBox="1"/>
          <p:nvPr userDrawn="1"/>
        </p:nvSpPr>
        <p:spPr>
          <a:xfrm>
            <a:off x="1086929" y="1609673"/>
            <a:ext cx="8571605" cy="2227276"/>
          </a:xfrm>
          <a:prstGeom prst="rect">
            <a:avLst/>
          </a:prstGeom>
          <a:noFill/>
        </p:spPr>
        <p:txBody>
          <a:bodyPr wrap="square" lIns="1371600" rtlCol="0" anchor="ctr">
            <a:noAutofit/>
          </a:bodyPr>
          <a:lstStyle/>
          <a:p>
            <a:pPr>
              <a:lnSpc>
                <a:spcPts val="5500"/>
              </a:lnSpc>
            </a:pPr>
            <a:r>
              <a:rPr lang="en-US" sz="3600" b="1" dirty="0">
                <a:solidFill>
                  <a:schemeClr val="bg1"/>
                </a:solidFill>
                <a:uFill>
                  <a:solidFill>
                    <a:srgbClr val="F1BE48"/>
                  </a:solidFill>
                </a:uFill>
              </a:rPr>
              <a:t>CDE Guidance for UPK Planning, Implementation, and </a:t>
            </a:r>
            <a:r>
              <a:rPr lang="en-US" sz="3600" b="1" u="sng" dirty="0">
                <a:solidFill>
                  <a:schemeClr val="bg1"/>
                </a:solidFill>
                <a:uFill>
                  <a:solidFill>
                    <a:srgbClr val="F1BE48"/>
                  </a:solidFill>
                </a:uFill>
              </a:rPr>
              <a:t>Alignment</a:t>
            </a:r>
            <a:endParaRPr lang="en-US" sz="3600" b="1" u="sng" dirty="0">
              <a:solidFill>
                <a:schemeClr val="bg1"/>
              </a:solidFill>
            </a:endParaRPr>
          </a:p>
        </p:txBody>
      </p:sp>
      <p:sp>
        <p:nvSpPr>
          <p:cNvPr id="3" name="TextBox 2">
            <a:extLst>
              <a:ext uri="{FF2B5EF4-FFF2-40B4-BE49-F238E27FC236}">
                <a16:creationId xmlns:a16="http://schemas.microsoft.com/office/drawing/2014/main" id="{C414EDE5-E88C-5846-9771-787E177EB321}"/>
              </a:ext>
            </a:extLst>
          </p:cNvPr>
          <p:cNvSpPr txBox="1"/>
          <p:nvPr/>
        </p:nvSpPr>
        <p:spPr>
          <a:xfrm>
            <a:off x="1220904" y="4216460"/>
            <a:ext cx="9750192" cy="1862467"/>
          </a:xfrm>
          <a:prstGeom prst="rect">
            <a:avLst/>
          </a:prstGeom>
          <a:noFill/>
        </p:spPr>
        <p:txBody>
          <a:bodyPr wrap="square" rtlCol="0" anchor="ctr">
            <a:noAutofit/>
          </a:bodyPr>
          <a:lstStyle/>
          <a:p>
            <a:pPr algn="ctr">
              <a:lnSpc>
                <a:spcPct val="150000"/>
              </a:lnSpc>
            </a:pPr>
            <a:r>
              <a:rPr lang="en-US" sz="2000" b="1" dirty="0">
                <a:solidFill>
                  <a:schemeClr val="bg1"/>
                </a:solidFill>
              </a:rPr>
              <a:t>Sarah Neville-Morgan, Deputy Superintendent- Opportunities for All Branch </a:t>
            </a:r>
          </a:p>
        </p:txBody>
      </p:sp>
    </p:spTree>
    <p:extLst>
      <p:ext uri="{BB962C8B-B14F-4D97-AF65-F5344CB8AC3E}">
        <p14:creationId xmlns:p14="http://schemas.microsoft.com/office/powerpoint/2010/main" val="147945478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498764" y="1"/>
            <a:ext cx="10924378" cy="519544"/>
          </a:xfrm>
          <a:prstGeom prst="rect">
            <a:avLst/>
          </a:prstGeom>
          <a:noFill/>
        </p:spPr>
        <p:txBody>
          <a:bodyPr wrap="square" lIns="0" tIns="594360" rIns="0" rtlCol="0" anchor="t">
            <a:noAutofit/>
          </a:bodyPr>
          <a:lstStyle/>
          <a:p>
            <a:pPr>
              <a:lnSpc>
                <a:spcPts val="3500"/>
              </a:lnSpc>
            </a:pPr>
            <a:r>
              <a:rPr lang="en-US" sz="3500" b="1" dirty="0">
                <a:solidFill>
                  <a:srgbClr val="004976"/>
                </a:solidFill>
              </a:rPr>
              <a:t>UPK Plan Requirements</a:t>
            </a:r>
            <a:endParaRPr lang="en-US" sz="3500" b="1" dirty="0">
              <a:solidFill>
                <a:srgbClr val="06557E"/>
              </a:solidFill>
            </a:endParaRPr>
          </a:p>
        </p:txBody>
      </p:sp>
      <p:sp>
        <p:nvSpPr>
          <p:cNvPr id="6" name="TextBox 5">
            <a:extLst>
              <a:ext uri="{FF2B5EF4-FFF2-40B4-BE49-F238E27FC236}">
                <a16:creationId xmlns:a16="http://schemas.microsoft.com/office/drawing/2014/main" id="{6CF16AED-27A8-5540-A73E-227971FC4D2C}"/>
              </a:ext>
            </a:extLst>
          </p:cNvPr>
          <p:cNvSpPr txBox="1"/>
          <p:nvPr/>
        </p:nvSpPr>
        <p:spPr>
          <a:xfrm>
            <a:off x="145473" y="1226127"/>
            <a:ext cx="11866418" cy="4468091"/>
          </a:xfrm>
          <a:prstGeom prst="rect">
            <a:avLst/>
          </a:prstGeom>
          <a:noFill/>
        </p:spPr>
        <p:txBody>
          <a:bodyPr wrap="square" lIns="0" tIns="0" bIns="0" rtlCol="0">
            <a:noAutofit/>
          </a:bodyPr>
          <a:lstStyle/>
          <a:p>
            <a:pPr marL="342900"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As specified in California Education Code (EC) 8281.5, LEAs must:</a:t>
            </a:r>
          </a:p>
          <a:p>
            <a:pPr marL="800100" lvl="1"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Develop a plan for consideration by the governing board or body at a public meeting on or before June 30, 2022 for how all children in the attendance area of the local education agency will have access to full-day learning programs the year before kindergarten that meet the needs of parents, including through partnerships with:</a:t>
            </a:r>
          </a:p>
          <a:p>
            <a:pPr marL="1257300" lvl="2"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The local education agency’s expanded learning offerings</a:t>
            </a:r>
          </a:p>
          <a:p>
            <a:pPr marL="1257300" lvl="2"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The After School Education and Safety Program (ASES)</a:t>
            </a:r>
          </a:p>
          <a:p>
            <a:pPr marL="1257300" lvl="2"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The California State Preschool Program</a:t>
            </a:r>
          </a:p>
          <a:p>
            <a:pPr marL="1257300" lvl="2"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Head Start programs, </a:t>
            </a:r>
          </a:p>
          <a:p>
            <a:pPr marL="1257300" lvl="2"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And other community-based (CBO) early learning and care programs</a:t>
            </a:r>
          </a:p>
          <a:p>
            <a:pPr marL="1257300" lvl="2" indent="-342900">
              <a:lnSpc>
                <a:spcPts val="3200"/>
              </a:lnSpc>
              <a:buClr>
                <a:srgbClr val="06557E"/>
              </a:buClr>
              <a:buFont typeface="System Font Regular"/>
              <a:buChar char="▸"/>
            </a:pPr>
            <a:endParaRPr lang="en-US" sz="2000" dirty="0">
              <a:solidFill>
                <a:srgbClr val="636362"/>
              </a:solidFill>
              <a:latin typeface="Calibri" panose="020F0502020204030204" pitchFamily="34" charset="0"/>
              <a:cs typeface="Calibri" panose="020F0502020204030204" pitchFamily="34" charset="0"/>
            </a:endParaRPr>
          </a:p>
          <a:p>
            <a:pPr lvl="2">
              <a:lnSpc>
                <a:spcPts val="3200"/>
              </a:lnSpc>
              <a:buClr>
                <a:srgbClr val="06557E"/>
              </a:buClr>
            </a:pPr>
            <a:endParaRPr lang="en-US" sz="2000" dirty="0">
              <a:solidFill>
                <a:srgbClr val="63636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169540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87683" y="25052"/>
            <a:ext cx="11335459" cy="239784"/>
          </a:xfrm>
          <a:prstGeom prst="rect">
            <a:avLst/>
          </a:prstGeom>
          <a:noFill/>
        </p:spPr>
        <p:txBody>
          <a:bodyPr wrap="square" lIns="0" tIns="594360" rIns="0" rtlCol="0" anchor="t">
            <a:noAutofit/>
          </a:bodyPr>
          <a:lstStyle/>
          <a:p>
            <a:pPr>
              <a:lnSpc>
                <a:spcPts val="3500"/>
              </a:lnSpc>
            </a:pPr>
            <a:r>
              <a:rPr lang="en-US" sz="3500" b="1" dirty="0">
                <a:solidFill>
                  <a:srgbClr val="004976"/>
                </a:solidFill>
              </a:rPr>
              <a:t>UPK Planning Template Purpose</a:t>
            </a:r>
            <a:endParaRPr lang="en-US" sz="3500" b="1" dirty="0">
              <a:solidFill>
                <a:srgbClr val="06557E"/>
              </a:solidFill>
            </a:endParaRPr>
          </a:p>
        </p:txBody>
      </p:sp>
      <p:sp>
        <p:nvSpPr>
          <p:cNvPr id="6" name="TextBox 5">
            <a:extLst>
              <a:ext uri="{FF2B5EF4-FFF2-40B4-BE49-F238E27FC236}">
                <a16:creationId xmlns:a16="http://schemas.microsoft.com/office/drawing/2014/main" id="{6CF16AED-27A8-5540-A73E-227971FC4D2C}"/>
              </a:ext>
            </a:extLst>
          </p:cNvPr>
          <p:cNvSpPr txBox="1"/>
          <p:nvPr/>
        </p:nvSpPr>
        <p:spPr>
          <a:xfrm>
            <a:off x="87682" y="851770"/>
            <a:ext cx="11949829" cy="5353087"/>
          </a:xfrm>
          <a:prstGeom prst="rect">
            <a:avLst/>
          </a:prstGeom>
          <a:noFill/>
        </p:spPr>
        <p:txBody>
          <a:bodyPr wrap="square" lIns="0" tIns="0" bIns="0" rtlCol="0">
            <a:noAutofit/>
          </a:bodyPr>
          <a:lstStyle/>
          <a:p>
            <a:pPr marL="800100" lvl="1"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Created to: (1) offer planning questions for LEA consideration in developing comprehensive plans for UPK that meet community and family needs, and (2) outline the required data.</a:t>
            </a:r>
          </a:p>
          <a:p>
            <a:pPr marL="800100" lvl="1" indent="-342900">
              <a:lnSpc>
                <a:spcPts val="3200"/>
              </a:lnSpc>
              <a:buClr>
                <a:srgbClr val="06557E"/>
              </a:buClr>
              <a:buFont typeface="System Font Regular"/>
              <a:buChar char="▸"/>
            </a:pPr>
            <a:endParaRPr lang="en-US" sz="2000"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Vision &amp; Coherence</a:t>
            </a:r>
          </a:p>
          <a:p>
            <a:pPr marL="1257300" lvl="2"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In order to provide equity of access for all students and their families, it is vital for the LEA, in partnership with early learning and care programs, to develop a coherent educational system that begins with UPK, includes access to TK and other options for all four-year-old children, and provides full day programming through a combination of instructional time and extended learning and care opportunities for those families who choose this option.</a:t>
            </a:r>
          </a:p>
          <a:p>
            <a:pPr marL="1257300" lvl="2"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In planning for UPK, consider how the LEA’s administrative structure will support school leadership in building connections between them and expanded learning programs as well as early learning and care programs (CSPP, Head Start, other subsidized or privately administered preschool and child care programs) to provide UPK programing and before school and after-school, intersession, and summer learning and care.</a:t>
            </a:r>
          </a:p>
          <a:p>
            <a:pPr marL="800100" lvl="1" indent="-342900">
              <a:lnSpc>
                <a:spcPts val="3200"/>
              </a:lnSpc>
              <a:buClr>
                <a:srgbClr val="06557E"/>
              </a:buClr>
              <a:buFont typeface="System Font Regular"/>
              <a:buChar char="▸"/>
            </a:pPr>
            <a:endParaRPr lang="en-US" sz="2000"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endParaRPr lang="en-US" sz="2000"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endParaRPr lang="en-US" sz="2000" dirty="0">
              <a:solidFill>
                <a:srgbClr val="63636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414524"/>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440871" y="1"/>
            <a:ext cx="10982271" cy="801666"/>
          </a:xfrm>
          <a:prstGeom prst="rect">
            <a:avLst/>
          </a:prstGeom>
          <a:noFill/>
        </p:spPr>
        <p:txBody>
          <a:bodyPr wrap="square" lIns="0" tIns="594360" rIns="0" rtlCol="0" anchor="t">
            <a:noAutofit/>
          </a:bodyPr>
          <a:lstStyle/>
          <a:p>
            <a:pPr>
              <a:lnSpc>
                <a:spcPts val="3500"/>
              </a:lnSpc>
            </a:pPr>
            <a:r>
              <a:rPr lang="en-US" sz="3500" b="1" dirty="0">
                <a:solidFill>
                  <a:srgbClr val="004976"/>
                </a:solidFill>
              </a:rPr>
              <a:t>UPK Planning Template &amp; Guidance</a:t>
            </a:r>
            <a:endParaRPr lang="en-US" sz="3500" b="1" dirty="0">
              <a:solidFill>
                <a:srgbClr val="06557E"/>
              </a:solidFill>
            </a:endParaRPr>
          </a:p>
        </p:txBody>
      </p:sp>
      <p:sp>
        <p:nvSpPr>
          <p:cNvPr id="6" name="TextBox 5">
            <a:extLst>
              <a:ext uri="{FF2B5EF4-FFF2-40B4-BE49-F238E27FC236}">
                <a16:creationId xmlns:a16="http://schemas.microsoft.com/office/drawing/2014/main" id="{6CF16AED-27A8-5540-A73E-227971FC4D2C}"/>
              </a:ext>
            </a:extLst>
          </p:cNvPr>
          <p:cNvSpPr txBox="1"/>
          <p:nvPr/>
        </p:nvSpPr>
        <p:spPr>
          <a:xfrm>
            <a:off x="440871" y="1159329"/>
            <a:ext cx="11266715" cy="5045528"/>
          </a:xfrm>
          <a:prstGeom prst="rect">
            <a:avLst/>
          </a:prstGeom>
          <a:noFill/>
        </p:spPr>
        <p:txBody>
          <a:bodyPr wrap="square" lIns="0" tIns="0" bIns="0" rtlCol="0">
            <a:noAutofit/>
          </a:bodyPr>
          <a:lstStyle/>
          <a:p>
            <a:pPr marL="342900"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Resources to Support UPK Planning and Implementation</a:t>
            </a:r>
            <a:endParaRPr lang="en-US" sz="2000"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Local education agency (LEA) Planning Template</a:t>
            </a:r>
          </a:p>
          <a:p>
            <a:pPr marL="800100" lvl="1"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UPK Planning and Implementation Guidance Volume 1</a:t>
            </a:r>
          </a:p>
          <a:p>
            <a:pPr marL="800100" lvl="1"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Countywide Planning and Capacity Template only for County Offices of Education (COEs)</a:t>
            </a:r>
          </a:p>
          <a:p>
            <a:pPr marL="342900" indent="-342900">
              <a:lnSpc>
                <a:spcPts val="3200"/>
              </a:lnSpc>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Where do these resources live?</a:t>
            </a:r>
          </a:p>
          <a:p>
            <a:pPr marL="800100" lvl="1" indent="-342900">
              <a:lnSpc>
                <a:spcPts val="3200"/>
              </a:lnSpc>
              <a:buClr>
                <a:srgbClr val="06557E"/>
              </a:buClr>
              <a:buFont typeface="System Font Regular"/>
              <a:buChar char="▸"/>
            </a:pPr>
            <a:r>
              <a:rPr lang="en-US" sz="2000" u="sng" dirty="0">
                <a:latin typeface="Calibri" panose="020F0502020204030204" pitchFamily="34" charset="0"/>
                <a:cs typeface="Calibri" panose="020F0502020204030204" pitchFamily="34" charset="0"/>
                <a:hlinkClick r:id="rId3"/>
              </a:rPr>
              <a:t>https://www.cde.ca.gov/ci/gs/em/documents/finalupktemp.docx</a:t>
            </a:r>
            <a:r>
              <a:rPr lang="en-US" sz="2000" dirty="0">
                <a:latin typeface="Calibri" panose="020F0502020204030204" pitchFamily="34" charset="0"/>
                <a:cs typeface="Calibri" panose="020F0502020204030204" pitchFamily="34" charset="0"/>
              </a:rPr>
              <a:t> </a:t>
            </a:r>
          </a:p>
          <a:p>
            <a:pPr marL="800100" lvl="1" indent="-342900">
              <a:lnSpc>
                <a:spcPts val="3200"/>
              </a:lnSpc>
              <a:buClr>
                <a:srgbClr val="06557E"/>
              </a:buClr>
              <a:buFont typeface="System Font Regular"/>
              <a:buChar char="▸"/>
            </a:pPr>
            <a:r>
              <a:rPr lang="en-US" sz="2000" u="sng" dirty="0">
                <a:latin typeface="Calibri" panose="020F0502020204030204" pitchFamily="34" charset="0"/>
                <a:cs typeface="Calibri" panose="020F0502020204030204" pitchFamily="34" charset="0"/>
                <a:hlinkClick r:id="rId4"/>
              </a:rPr>
              <a:t>https://www.cde.ca.gov/ci/gs/em/</a:t>
            </a:r>
            <a:endParaRPr lang="en-US" sz="2000" u="sng"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r>
              <a:rPr lang="en-US" sz="2000" u="sng" dirty="0">
                <a:latin typeface="Calibri" panose="020F0502020204030204" pitchFamily="34" charset="0"/>
                <a:cs typeface="Calibri" panose="020F0502020204030204" pitchFamily="34" charset="0"/>
                <a:hlinkClick r:id="rId5"/>
              </a:rPr>
              <a:t>https://www.caeducatorstogether.org/</a:t>
            </a:r>
            <a:endParaRPr lang="en-US" sz="2000" u="sng" dirty="0">
              <a:latin typeface="Calibri" panose="020F0502020204030204" pitchFamily="34" charset="0"/>
              <a:cs typeface="Calibri" panose="020F0502020204030204" pitchFamily="34" charset="0"/>
            </a:endParaRPr>
          </a:p>
          <a:p>
            <a:pPr marL="342900"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Additional Guidance will be released soon:</a:t>
            </a:r>
          </a:p>
          <a:p>
            <a:pPr marL="800100" lvl="1"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Including P-3 assessments and curricula</a:t>
            </a:r>
          </a:p>
          <a:p>
            <a:pPr marL="800100" lvl="1" indent="-342900">
              <a:lnSpc>
                <a:spcPts val="3200"/>
              </a:lnSpc>
              <a:buClr>
                <a:srgbClr val="06557E"/>
              </a:buClr>
              <a:buFont typeface="System Font Regular"/>
              <a:buChar char="▸"/>
            </a:pPr>
            <a:r>
              <a:rPr lang="en-US" sz="2000" dirty="0">
                <a:latin typeface="Calibri" panose="020F0502020204030204" pitchFamily="34" charset="0"/>
                <a:cs typeface="Calibri" panose="020F0502020204030204" pitchFamily="34" charset="0"/>
              </a:rPr>
              <a:t>P-3 Workforce</a:t>
            </a:r>
          </a:p>
          <a:p>
            <a:pPr marL="800100" lvl="1" indent="-342900">
              <a:lnSpc>
                <a:spcPts val="3200"/>
              </a:lnSpc>
              <a:buClr>
                <a:srgbClr val="06557E"/>
              </a:buClr>
              <a:buFont typeface="System Font Regular"/>
              <a:buChar char="▸"/>
            </a:pPr>
            <a:endParaRPr lang="en-US" sz="2000" dirty="0">
              <a:latin typeface="Calibri" panose="020F0502020204030204" pitchFamily="34" charset="0"/>
              <a:cs typeface="Calibri" panose="020F0502020204030204" pitchFamily="34" charset="0"/>
            </a:endParaRPr>
          </a:p>
          <a:p>
            <a:pPr marL="800100" lvl="1" indent="-342900">
              <a:lnSpc>
                <a:spcPts val="3200"/>
              </a:lnSpc>
              <a:buClr>
                <a:srgbClr val="06557E"/>
              </a:buClr>
              <a:buFont typeface="System Font Regular"/>
              <a:buChar char="▸"/>
            </a:pPr>
            <a:endParaRPr lang="en-US" sz="2000" dirty="0">
              <a:solidFill>
                <a:srgbClr val="63636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6141779"/>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C693E-70DF-4841-8111-0F5B7487105B}"/>
              </a:ext>
            </a:extLst>
          </p:cNvPr>
          <p:cNvSpPr txBox="1"/>
          <p:nvPr/>
        </p:nvSpPr>
        <p:spPr>
          <a:xfrm>
            <a:off x="1270475" y="1454592"/>
            <a:ext cx="9651050" cy="5175135"/>
          </a:xfrm>
          <a:prstGeom prst="rect">
            <a:avLst/>
          </a:prstGeom>
          <a:noFill/>
        </p:spPr>
        <p:txBody>
          <a:bodyPr wrap="square" rtlCol="0">
            <a:spAutoFit/>
          </a:bodyPr>
          <a:lstStyle/>
          <a:p>
            <a:pPr>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Sarah Neville-Morgan</a:t>
            </a:r>
            <a:r>
              <a:rPr lang="en-US" sz="2200" dirty="0">
                <a:effectLst/>
                <a:latin typeface="+mn-lt"/>
                <a:ea typeface="Calibri" panose="020F0502020204030204" pitchFamily="34" charset="0"/>
                <a:cs typeface="Times New Roman" panose="02020603050405020304" pitchFamily="18" charset="0"/>
              </a:rPr>
              <a:t>, Deputy Superintendent of Public Instruction, California Department of Education</a:t>
            </a:r>
          </a:p>
          <a:p>
            <a:pPr>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Dr. Bruce Fuller</a:t>
            </a:r>
            <a:r>
              <a:rPr lang="en-US" sz="2200" dirty="0">
                <a:effectLst/>
                <a:latin typeface="+mn-lt"/>
                <a:ea typeface="Calibri" panose="020F0502020204030204" pitchFamily="34" charset="0"/>
                <a:cs typeface="Times New Roman" panose="02020603050405020304" pitchFamily="18" charset="0"/>
              </a:rPr>
              <a:t>, Professor, Education &amp; Public Policy at University of California, Berkeley</a:t>
            </a:r>
          </a:p>
          <a:p>
            <a:pPr>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Abigail Slovick</a:t>
            </a:r>
            <a:r>
              <a:rPr lang="en-US" sz="2200" dirty="0">
                <a:effectLst/>
                <a:latin typeface="+mn-lt"/>
                <a:ea typeface="Calibri" panose="020F0502020204030204" pitchFamily="34" charset="0"/>
                <a:cs typeface="Times New Roman" panose="02020603050405020304" pitchFamily="18" charset="0"/>
              </a:rPr>
              <a:t>, Doctoral Student, University of California, Berkeley</a:t>
            </a:r>
          </a:p>
          <a:p>
            <a:pPr>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Dr. Stephanie Ceminsky</a:t>
            </a:r>
            <a:r>
              <a:rPr lang="en-US" sz="2200" dirty="0">
                <a:effectLst/>
                <a:latin typeface="+mn-lt"/>
                <a:ea typeface="Calibri" panose="020F0502020204030204" pitchFamily="34" charset="0"/>
                <a:cs typeface="Times New Roman" panose="02020603050405020304" pitchFamily="18" charset="0"/>
              </a:rPr>
              <a:t>, Director, Early Education Program &amp; GATE, San Diego Unified School District</a:t>
            </a:r>
          </a:p>
          <a:p>
            <a:pPr>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Sandra Lee</a:t>
            </a:r>
            <a:r>
              <a:rPr lang="en-US" sz="2200" dirty="0">
                <a:effectLst/>
                <a:latin typeface="+mn-lt"/>
                <a:ea typeface="Calibri" panose="020F0502020204030204" pitchFamily="34" charset="0"/>
                <a:cs typeface="Times New Roman" panose="02020603050405020304" pitchFamily="18" charset="0"/>
              </a:rPr>
              <a:t>, Preschool Coordinator, Weaver Union School District</a:t>
            </a:r>
          </a:p>
          <a:p>
            <a:pPr marL="0" marR="0">
              <a:lnSpc>
                <a:spcPct val="107000"/>
              </a:lnSpc>
              <a:spcBef>
                <a:spcPts val="0"/>
              </a:spcBef>
              <a:spcAft>
                <a:spcPts val="800"/>
              </a:spcAft>
            </a:pPr>
            <a:r>
              <a:rPr lang="en-US" sz="2200" b="1" dirty="0">
                <a:effectLst/>
                <a:latin typeface="+mn-lt"/>
                <a:ea typeface="Calibri" panose="020F0502020204030204" pitchFamily="34" charset="0"/>
                <a:cs typeface="Times New Roman" panose="02020603050405020304" pitchFamily="18" charset="0"/>
              </a:rPr>
              <a:t>Chris Reefe</a:t>
            </a:r>
            <a:r>
              <a:rPr lang="en-US" sz="2200" dirty="0">
                <a:effectLst/>
                <a:latin typeface="+mn-lt"/>
                <a:ea typeface="Calibri" panose="020F0502020204030204" pitchFamily="34" charset="0"/>
                <a:cs typeface="Times New Roman" panose="02020603050405020304" pitchFamily="18" charset="0"/>
              </a:rPr>
              <a:t>, Legislative Director, CSBA</a:t>
            </a:r>
          </a:p>
          <a:p>
            <a:pPr marL="0" marR="0">
              <a:lnSpc>
                <a:spcPct val="107000"/>
              </a:lnSpc>
              <a:spcBef>
                <a:spcPts val="0"/>
              </a:spcBef>
              <a:spcAft>
                <a:spcPts val="800"/>
              </a:spcAft>
            </a:pPr>
            <a:endParaRPr lang="en-US" sz="2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effectLst/>
                <a:latin typeface="+mn-lt"/>
                <a:ea typeface="Calibri" panose="020F0502020204030204" pitchFamily="34" charset="0"/>
                <a:cs typeface="Times New Roman" panose="02020603050405020304" pitchFamily="18" charset="0"/>
              </a:rPr>
              <a:t>Moderator - </a:t>
            </a:r>
            <a:r>
              <a:rPr lang="en-US" sz="2200" b="1" dirty="0">
                <a:effectLst/>
                <a:latin typeface="+mn-lt"/>
                <a:ea typeface="Calibri" panose="020F0502020204030204" pitchFamily="34" charset="0"/>
                <a:cs typeface="Times New Roman" panose="02020603050405020304" pitchFamily="18" charset="0"/>
              </a:rPr>
              <a:t>Jeremy Anderson</a:t>
            </a:r>
            <a:r>
              <a:rPr lang="en-US" sz="2200" dirty="0">
                <a:effectLst/>
                <a:latin typeface="+mn-lt"/>
                <a:ea typeface="Calibri" panose="020F0502020204030204" pitchFamily="34" charset="0"/>
                <a:cs typeface="Times New Roman" panose="02020603050405020304" pitchFamily="18" charset="0"/>
              </a:rPr>
              <a:t>, Education Policy Analyst, CSBA</a:t>
            </a:r>
          </a:p>
          <a:p>
            <a:endParaRPr lang="en-US" dirty="0">
              <a:latin typeface="+mn-lt"/>
            </a:endParaRPr>
          </a:p>
        </p:txBody>
      </p:sp>
      <p:sp>
        <p:nvSpPr>
          <p:cNvPr id="3" name="TextBox 2">
            <a:extLst>
              <a:ext uri="{FF2B5EF4-FFF2-40B4-BE49-F238E27FC236}">
                <a16:creationId xmlns:a16="http://schemas.microsoft.com/office/drawing/2014/main" id="{558AF8B0-463B-4622-A834-6A2860D10857}"/>
              </a:ext>
            </a:extLst>
          </p:cNvPr>
          <p:cNvSpPr txBox="1"/>
          <p:nvPr/>
        </p:nvSpPr>
        <p:spPr>
          <a:xfrm flipH="1">
            <a:off x="809002" y="410199"/>
            <a:ext cx="8702895" cy="584775"/>
          </a:xfrm>
          <a:prstGeom prst="rect">
            <a:avLst/>
          </a:prstGeom>
          <a:noFill/>
        </p:spPr>
        <p:txBody>
          <a:bodyPr wrap="square" rtlCol="0">
            <a:spAutoFit/>
          </a:bodyPr>
          <a:lstStyle/>
          <a:p>
            <a:r>
              <a:rPr lang="en-US" sz="3200" b="1" dirty="0">
                <a:solidFill>
                  <a:schemeClr val="accent1"/>
                </a:solidFill>
              </a:rPr>
              <a:t>Today’s Presenters</a:t>
            </a:r>
          </a:p>
        </p:txBody>
      </p:sp>
    </p:spTree>
    <p:extLst>
      <p:ext uri="{BB962C8B-B14F-4D97-AF65-F5344CB8AC3E}">
        <p14:creationId xmlns:p14="http://schemas.microsoft.com/office/powerpoint/2010/main" val="370535900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F5BD64-9281-C742-95FF-07EFD87AA3D5}"/>
              </a:ext>
            </a:extLst>
          </p:cNvPr>
          <p:cNvSpPr txBox="1"/>
          <p:nvPr userDrawn="1"/>
        </p:nvSpPr>
        <p:spPr>
          <a:xfrm>
            <a:off x="1311215" y="2059555"/>
            <a:ext cx="7810942" cy="2738890"/>
          </a:xfrm>
          <a:prstGeom prst="rect">
            <a:avLst/>
          </a:prstGeom>
          <a:noFill/>
        </p:spPr>
        <p:txBody>
          <a:bodyPr wrap="square" lIns="1371600" rtlCol="0" anchor="ctr">
            <a:noAutofit/>
          </a:bodyPr>
          <a:lstStyle/>
          <a:p>
            <a:pPr algn="ctr">
              <a:lnSpc>
                <a:spcPts val="5500"/>
              </a:lnSpc>
            </a:pPr>
            <a:r>
              <a:rPr lang="en-US" sz="4000" b="1" dirty="0">
                <a:solidFill>
                  <a:schemeClr val="bg1"/>
                </a:solidFill>
                <a:uFill>
                  <a:solidFill>
                    <a:srgbClr val="F1BE48"/>
                  </a:solidFill>
                </a:uFill>
                <a:latin typeface="Calibri" panose="020F0502020204030204" pitchFamily="34" charset="0"/>
                <a:cs typeface="Calibri" panose="020F0502020204030204" pitchFamily="34" charset="0"/>
              </a:rPr>
              <a:t>P-3 Alignment Efforts: Foundations, Assessments, </a:t>
            </a:r>
            <a:r>
              <a:rPr lang="en-US" sz="4000" b="1" u="sng" dirty="0">
                <a:solidFill>
                  <a:schemeClr val="bg1"/>
                </a:solidFill>
                <a:uFill>
                  <a:solidFill>
                    <a:srgbClr val="F1BE48"/>
                  </a:solidFill>
                </a:uFill>
                <a:latin typeface="Calibri" panose="020F0502020204030204" pitchFamily="34" charset="0"/>
                <a:cs typeface="Calibri" panose="020F0502020204030204" pitchFamily="34" charset="0"/>
              </a:rPr>
              <a:t>Curriculum, and Workforce</a:t>
            </a:r>
          </a:p>
          <a:p>
            <a:pPr algn="ctr">
              <a:lnSpc>
                <a:spcPts val="5500"/>
              </a:lnSpc>
            </a:pPr>
            <a:endParaRPr lang="en-US" sz="4000" b="1" u="sng" dirty="0">
              <a:solidFill>
                <a:schemeClr val="bg1"/>
              </a:solidFill>
              <a:uFill>
                <a:solidFill>
                  <a:srgbClr val="F1BE48"/>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65011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768858" y="0"/>
            <a:ext cx="10654284" cy="1026367"/>
          </a:xfrm>
          <a:prstGeom prst="rect">
            <a:avLst/>
          </a:prstGeom>
          <a:noFill/>
        </p:spPr>
        <p:txBody>
          <a:bodyPr wrap="square" lIns="0" tIns="594360" rIns="0" rtlCol="0" anchor="t">
            <a:noAutofit/>
          </a:bodyPr>
          <a:lstStyle/>
          <a:p>
            <a:pPr>
              <a:lnSpc>
                <a:spcPts val="3500"/>
              </a:lnSpc>
            </a:pPr>
            <a:r>
              <a:rPr lang="en-US" sz="3500" b="1" dirty="0">
                <a:solidFill>
                  <a:srgbClr val="004976"/>
                </a:solidFill>
              </a:rPr>
              <a:t>P-3 Alignment with Curricula</a:t>
            </a:r>
            <a:endParaRPr lang="en-US" sz="3500" b="1" dirty="0">
              <a:solidFill>
                <a:srgbClr val="06557E"/>
              </a:solidFill>
            </a:endParaRPr>
          </a:p>
        </p:txBody>
      </p:sp>
      <p:sp>
        <p:nvSpPr>
          <p:cNvPr id="6" name="TextBox 5">
            <a:extLst>
              <a:ext uri="{FF2B5EF4-FFF2-40B4-BE49-F238E27FC236}">
                <a16:creationId xmlns:a16="http://schemas.microsoft.com/office/drawing/2014/main" id="{6CF16AED-27A8-5540-A73E-227971FC4D2C}"/>
              </a:ext>
            </a:extLst>
          </p:cNvPr>
          <p:cNvSpPr txBox="1"/>
          <p:nvPr/>
        </p:nvSpPr>
        <p:spPr>
          <a:xfrm>
            <a:off x="768858" y="1312946"/>
            <a:ext cx="10654284" cy="4770354"/>
          </a:xfrm>
          <a:prstGeom prst="rect">
            <a:avLst/>
          </a:prstGeom>
          <a:noFill/>
        </p:spPr>
        <p:txBody>
          <a:bodyPr wrap="square" lIns="0" tIns="0" bIns="0" rtlCol="0">
            <a:noAutofit/>
          </a:bodyPr>
          <a:lstStyle/>
          <a:p>
            <a:pPr marL="342900" indent="-342900">
              <a:buClr>
                <a:srgbClr val="06557E"/>
              </a:buClr>
              <a:buFont typeface="System Font Regular"/>
              <a:buChar char="▸"/>
            </a:pPr>
            <a:r>
              <a:rPr lang="en-US" sz="2000" dirty="0">
                <a:solidFill>
                  <a:srgbClr val="636362"/>
                </a:solidFill>
                <a:cs typeface="Arial" panose="020B0604020202020204" pitchFamily="34" charset="0"/>
              </a:rPr>
              <a:t>At this time, the CDE cannot endorse or recommend a specific curricula for use in preschool, TK, or across the P-3 space</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We are hoping to develop a plan to address this issue as we continue our work in aligning foundations and assessments in P-3</a:t>
            </a:r>
          </a:p>
          <a:p>
            <a:pPr marL="342900" indent="-342900">
              <a:buClr>
                <a:srgbClr val="06557E"/>
              </a:buClr>
              <a:buFont typeface="System Font Regular"/>
              <a:buChar char="▸"/>
            </a:pPr>
            <a:r>
              <a:rPr lang="en-US" sz="2000" dirty="0">
                <a:solidFill>
                  <a:srgbClr val="636362"/>
                </a:solidFill>
                <a:cs typeface="Arial" panose="020B0604020202020204" pitchFamily="34" charset="0"/>
              </a:rPr>
              <a:t>But we do have recommendations for best practices in P-3 curricula</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“Whole-child” curricula have their strengths and weaknesses</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Intentional learning opportunities with a dedicated scope and sequence</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Mix of teacher and child-led learning experiences</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More time in centers and small-group; Less time in whole-group</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Embedded assessments; opportunities for individualization</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Engaging and culturally relevant themes </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Explicit support for home language, and including children with disabilities</a:t>
            </a:r>
          </a:p>
          <a:p>
            <a:pPr marL="800100" lvl="1" indent="-342900">
              <a:buClr>
                <a:srgbClr val="06557E"/>
              </a:buClr>
              <a:buFont typeface="System Font Regular"/>
              <a:buChar char="▸"/>
            </a:pPr>
            <a:r>
              <a:rPr lang="en-US" sz="2000" dirty="0">
                <a:solidFill>
                  <a:srgbClr val="636362"/>
                </a:solidFill>
                <a:cs typeface="Arial" panose="020B0604020202020204" pitchFamily="34" charset="0"/>
              </a:rPr>
              <a:t>Joint professional learning with P-3 teachers to ensure that curricula seamlessly build upon each other</a:t>
            </a:r>
          </a:p>
        </p:txBody>
      </p:sp>
    </p:spTree>
    <p:extLst>
      <p:ext uri="{BB962C8B-B14F-4D97-AF65-F5344CB8AC3E}">
        <p14:creationId xmlns:p14="http://schemas.microsoft.com/office/powerpoint/2010/main" val="3260857271"/>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1FD82-CCC2-F747-91CD-CF3FFE0C5B23}"/>
              </a:ext>
            </a:extLst>
          </p:cNvPr>
          <p:cNvSpPr txBox="1"/>
          <p:nvPr/>
        </p:nvSpPr>
        <p:spPr>
          <a:xfrm>
            <a:off x="182880" y="1"/>
            <a:ext cx="11240262" cy="899160"/>
          </a:xfrm>
          <a:prstGeom prst="rect">
            <a:avLst/>
          </a:prstGeom>
          <a:noFill/>
        </p:spPr>
        <p:txBody>
          <a:bodyPr wrap="square" lIns="0" tIns="594360" rIns="0" rtlCol="0" anchor="t">
            <a:noAutofit/>
          </a:bodyPr>
          <a:lstStyle/>
          <a:p>
            <a:pPr>
              <a:lnSpc>
                <a:spcPts val="3500"/>
              </a:lnSpc>
            </a:pPr>
            <a:r>
              <a:rPr lang="en-US" sz="3500" b="1" dirty="0">
                <a:solidFill>
                  <a:srgbClr val="004976"/>
                </a:solidFill>
                <a:latin typeface="Calibri" panose="020F0502020204030204" pitchFamily="34" charset="0"/>
                <a:cs typeface="Calibri" panose="020F0502020204030204" pitchFamily="34" charset="0"/>
              </a:rPr>
              <a:t>P-3 Alignment with the Workforce</a:t>
            </a:r>
            <a:endParaRPr lang="en-US" sz="3500" b="1" dirty="0">
              <a:solidFill>
                <a:srgbClr val="06557E"/>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B697AF2-F306-6D46-ACEC-312288A2A4B0}"/>
              </a:ext>
            </a:extLst>
          </p:cNvPr>
          <p:cNvSpPr txBox="1"/>
          <p:nvPr/>
        </p:nvSpPr>
        <p:spPr>
          <a:xfrm>
            <a:off x="387858" y="1282466"/>
            <a:ext cx="10654284" cy="5148814"/>
          </a:xfrm>
          <a:prstGeom prst="rect">
            <a:avLst/>
          </a:prstGeom>
          <a:noFill/>
        </p:spPr>
        <p:txBody>
          <a:bodyPr wrap="square" lIns="0" tIns="0" bIns="0" rtlCol="0">
            <a:noAutofit/>
          </a:bodyPr>
          <a:lstStyle/>
          <a:p>
            <a:pPr marL="342900"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Staffing TK –Credentialed Teacher:</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hlinkClick r:id="rId3"/>
              </a:rPr>
              <a:t>https://leginfo.legislature.ca.gov/faces/codes_displaySection.xhtml?sectionNum=48000.&amp;lawCode=EDC</a:t>
            </a:r>
            <a:endParaRPr lang="en-US" sz="2000" dirty="0">
              <a:solidFill>
                <a:srgbClr val="636362"/>
              </a:solidFill>
              <a:latin typeface="Calibri" panose="020F0502020204030204" pitchFamily="34" charset="0"/>
              <a:cs typeface="Calibri" panose="020F0502020204030204" pitchFamily="34" charset="0"/>
            </a:endParaRP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Complete at least 24 units of ECE or CD </a:t>
            </a:r>
            <a:r>
              <a:rPr lang="en-US" sz="2000" b="1" i="1" dirty="0">
                <a:solidFill>
                  <a:srgbClr val="636362"/>
                </a:solidFill>
                <a:latin typeface="Calibri" panose="020F0502020204030204" pitchFamily="34" charset="0"/>
                <a:cs typeface="Calibri" panose="020F0502020204030204" pitchFamily="34" charset="0"/>
              </a:rPr>
              <a:t>OR;</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Experience in classroom setting with preschool age children comparable to 24 units </a:t>
            </a:r>
            <a:r>
              <a:rPr lang="en-US" sz="2000" b="1" i="1" dirty="0">
                <a:solidFill>
                  <a:srgbClr val="636362"/>
                </a:solidFill>
                <a:latin typeface="Calibri" panose="020F0502020204030204" pitchFamily="34" charset="0"/>
                <a:cs typeface="Calibri" panose="020F0502020204030204" pitchFamily="34" charset="0"/>
              </a:rPr>
              <a:t>OR;</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Hold a Child Development Permit at the Teacher level</a:t>
            </a:r>
          </a:p>
          <a:p>
            <a:pPr marL="342900"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P-3 Credential – </a:t>
            </a:r>
            <a:r>
              <a:rPr lang="en-US" sz="2000" i="1" dirty="0">
                <a:solidFill>
                  <a:srgbClr val="636362"/>
                </a:solidFill>
                <a:latin typeface="Calibri" panose="020F0502020204030204" pitchFamily="34" charset="0"/>
                <a:cs typeface="Calibri" panose="020F0502020204030204" pitchFamily="34" charset="0"/>
              </a:rPr>
              <a:t>Retooled Early Childhood Specialist Credential</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Credential to teach in P-3 grades</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CTC with input from a workgroup developing requirements</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Update on this credential at tomorrow’s CTC meeting</a:t>
            </a:r>
          </a:p>
          <a:p>
            <a:pPr marL="342900"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Workforce Support</a:t>
            </a:r>
          </a:p>
          <a:p>
            <a:pPr marL="800100" lvl="1" indent="-342900">
              <a:buClr>
                <a:srgbClr val="06557E"/>
              </a:buClr>
              <a:buFont typeface="System Font Regular"/>
              <a:buChar char="▸"/>
            </a:pPr>
            <a:r>
              <a:rPr lang="en-US" sz="2000" dirty="0">
                <a:latin typeface="Calibri" panose="020F0502020204030204" pitchFamily="34" charset="0"/>
                <a:cs typeface="Calibri" panose="020F0502020204030204" pitchFamily="34" charset="0"/>
              </a:rPr>
              <a:t>Golden State Teacher Grants </a:t>
            </a:r>
          </a:p>
          <a:p>
            <a:pPr marL="800100" lvl="1" indent="-342900">
              <a:buClr>
                <a:srgbClr val="06557E"/>
              </a:buClr>
              <a:buFont typeface="System Font Regular"/>
              <a:buChar char="▸"/>
            </a:pPr>
            <a:r>
              <a:rPr lang="en-US" sz="2000" dirty="0">
                <a:latin typeface="Calibri" panose="020F0502020204030204" pitchFamily="34" charset="0"/>
                <a:cs typeface="Calibri" panose="020F0502020204030204" pitchFamily="34" charset="0"/>
              </a:rPr>
              <a:t>Residency Grants </a:t>
            </a:r>
          </a:p>
          <a:p>
            <a:pPr marL="800100" lvl="1" indent="-342900">
              <a:buClr>
                <a:srgbClr val="06557E"/>
              </a:buClr>
              <a:buFont typeface="System Font Regular"/>
              <a:buChar char="▸"/>
            </a:pPr>
            <a:r>
              <a:rPr lang="en-US" sz="2000" dirty="0">
                <a:latin typeface="Calibri" panose="020F0502020204030204" pitchFamily="34" charset="0"/>
                <a:cs typeface="Calibri" panose="020F0502020204030204" pitchFamily="34" charset="0"/>
              </a:rPr>
              <a:t>Classified School Employee Teacher Credentialing Grants</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Educator Effectiveness Block Grant</a:t>
            </a:r>
          </a:p>
          <a:p>
            <a:pPr marL="800100" lvl="1" indent="-342900">
              <a:buClr>
                <a:srgbClr val="06557E"/>
              </a:buClr>
              <a:buFont typeface="System Font Regular"/>
              <a:buChar char="▸"/>
            </a:pPr>
            <a:r>
              <a:rPr lang="en-US" sz="2000" dirty="0">
                <a:solidFill>
                  <a:srgbClr val="636362"/>
                </a:solidFill>
                <a:latin typeface="Calibri" panose="020F0502020204030204" pitchFamily="34" charset="0"/>
                <a:cs typeface="Calibri" panose="020F0502020204030204" pitchFamily="34" charset="0"/>
              </a:rPr>
              <a:t>Early Education Teacher Development Grant</a:t>
            </a:r>
          </a:p>
          <a:p>
            <a:pPr marL="342900" indent="-342900">
              <a:buClr>
                <a:srgbClr val="06557E"/>
              </a:buClr>
              <a:buFont typeface="System Font Regular"/>
              <a:buChar char="▸"/>
            </a:pPr>
            <a:endParaRPr lang="en-US" sz="2000" dirty="0">
              <a:solidFill>
                <a:srgbClr val="63636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31190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768858" y="0"/>
            <a:ext cx="10654284" cy="1026367"/>
          </a:xfrm>
          <a:prstGeom prst="rect">
            <a:avLst/>
          </a:prstGeom>
          <a:noFill/>
        </p:spPr>
        <p:txBody>
          <a:bodyPr wrap="square" lIns="0" tIns="594360" rIns="0" rtlCol="0" anchor="t">
            <a:noAutofit/>
          </a:bodyPr>
          <a:lstStyle/>
          <a:p>
            <a:pPr>
              <a:lnSpc>
                <a:spcPts val="3500"/>
              </a:lnSpc>
            </a:pPr>
            <a:r>
              <a:rPr lang="en-US" sz="3500" b="1" dirty="0">
                <a:solidFill>
                  <a:srgbClr val="004976"/>
                </a:solidFill>
              </a:rPr>
              <a:t>P-3 Alignment – Updates</a:t>
            </a:r>
            <a:endParaRPr lang="en-US" sz="3500" b="1" dirty="0">
              <a:solidFill>
                <a:srgbClr val="06557E"/>
              </a:solidFill>
            </a:endParaRPr>
          </a:p>
        </p:txBody>
      </p:sp>
      <p:sp>
        <p:nvSpPr>
          <p:cNvPr id="6" name="TextBox 5">
            <a:extLst>
              <a:ext uri="{FF2B5EF4-FFF2-40B4-BE49-F238E27FC236}">
                <a16:creationId xmlns:a16="http://schemas.microsoft.com/office/drawing/2014/main" id="{6CF16AED-27A8-5540-A73E-227971FC4D2C}"/>
              </a:ext>
            </a:extLst>
          </p:cNvPr>
          <p:cNvSpPr txBox="1"/>
          <p:nvPr/>
        </p:nvSpPr>
        <p:spPr>
          <a:xfrm>
            <a:off x="768858" y="1562100"/>
            <a:ext cx="10654284" cy="4483100"/>
          </a:xfrm>
          <a:prstGeom prst="rect">
            <a:avLst/>
          </a:prstGeom>
          <a:noFill/>
        </p:spPr>
        <p:txBody>
          <a:bodyPr wrap="square" lIns="0" tIns="0" bIns="0" rtlCol="0">
            <a:noAutofit/>
          </a:bodyPr>
          <a:lstStyle/>
          <a:p>
            <a:pPr marL="342900" indent="-342900">
              <a:buClr>
                <a:srgbClr val="06557E"/>
              </a:buClr>
              <a:buFont typeface="System Font Regular"/>
              <a:buChar char="▸"/>
            </a:pPr>
            <a:r>
              <a:rPr lang="en-US" sz="2000" dirty="0">
                <a:solidFill>
                  <a:srgbClr val="636362"/>
                </a:solidFill>
                <a:cs typeface="Arial" panose="020B0604020202020204" pitchFamily="34" charset="0"/>
              </a:rPr>
              <a:t>Work is underway to </a:t>
            </a:r>
            <a:r>
              <a:rPr lang="en-US" sz="2000" b="1" dirty="0">
                <a:solidFill>
                  <a:srgbClr val="636362"/>
                </a:solidFill>
                <a:cs typeface="Arial" panose="020B0604020202020204" pitchFamily="34" charset="0"/>
              </a:rPr>
              <a:t>revise</a:t>
            </a:r>
            <a:r>
              <a:rPr lang="en-US" sz="2000" dirty="0">
                <a:solidFill>
                  <a:srgbClr val="636362"/>
                </a:solidFill>
                <a:cs typeface="Arial" panose="020B0604020202020204" pitchFamily="34" charset="0"/>
              </a:rPr>
              <a:t> and </a:t>
            </a:r>
            <a:r>
              <a:rPr lang="en-US" sz="2000" b="1" dirty="0">
                <a:solidFill>
                  <a:srgbClr val="636362"/>
                </a:solidFill>
                <a:cs typeface="Arial" panose="020B0604020202020204" pitchFamily="34" charset="0"/>
              </a:rPr>
              <a:t>extend</a:t>
            </a:r>
            <a:r>
              <a:rPr lang="en-US" sz="2000" dirty="0">
                <a:solidFill>
                  <a:srgbClr val="636362"/>
                </a:solidFill>
                <a:cs typeface="Arial" panose="020B0604020202020204" pitchFamily="34" charset="0"/>
              </a:rPr>
              <a:t> the Preschool Learning Foundations (PLF)</a:t>
            </a:r>
          </a:p>
          <a:p>
            <a:pPr marL="342900" indent="-342900">
              <a:buClr>
                <a:srgbClr val="06557E"/>
              </a:buClr>
              <a:buFont typeface="System Font Regular"/>
              <a:buChar char="▸"/>
            </a:pPr>
            <a:endParaRPr lang="en-US" sz="2000" dirty="0">
              <a:solidFill>
                <a:srgbClr val="636362"/>
              </a:solidFill>
              <a:cs typeface="Arial" panose="020B0604020202020204" pitchFamily="34" charset="0"/>
            </a:endParaRPr>
          </a:p>
          <a:p>
            <a:pPr marL="342900" indent="-342900">
              <a:buClr>
                <a:srgbClr val="06557E"/>
              </a:buClr>
              <a:buFont typeface="System Font Regular"/>
              <a:buChar char="▸"/>
            </a:pPr>
            <a:r>
              <a:rPr lang="en-US" sz="2000" dirty="0">
                <a:solidFill>
                  <a:srgbClr val="636362"/>
                </a:solidFill>
                <a:cs typeface="Arial" panose="020B0604020202020204" pitchFamily="34" charset="0"/>
              </a:rPr>
              <a:t>Update the Desired Results Developmental Profile (DRDP) to reflect updates to the PLF, to be used in preschool and TK settings</a:t>
            </a:r>
          </a:p>
          <a:p>
            <a:pPr marL="342900" indent="-342900">
              <a:buClr>
                <a:srgbClr val="06557E"/>
              </a:buClr>
              <a:buFont typeface="System Font Regular"/>
              <a:buChar char="▸"/>
            </a:pPr>
            <a:endParaRPr lang="en-US" sz="2000" dirty="0">
              <a:solidFill>
                <a:srgbClr val="636362"/>
              </a:solidFill>
              <a:cs typeface="Arial" panose="020B0604020202020204" pitchFamily="34" charset="0"/>
            </a:endParaRPr>
          </a:p>
          <a:p>
            <a:pPr marL="800100" lvl="1" indent="-342900">
              <a:buClr>
                <a:srgbClr val="06557E"/>
              </a:buClr>
              <a:buFont typeface="System Font Regular"/>
              <a:buChar char="▸"/>
            </a:pPr>
            <a:r>
              <a:rPr lang="en-US" sz="2000" dirty="0">
                <a:solidFill>
                  <a:srgbClr val="636362"/>
                </a:solidFill>
                <a:cs typeface="Arial" panose="020B0604020202020204" pitchFamily="34" charset="0"/>
              </a:rPr>
              <a:t>Add direct assessments of math and literacy, extend these direct assessments to second grade</a:t>
            </a:r>
          </a:p>
          <a:p>
            <a:pPr>
              <a:buClr>
                <a:srgbClr val="06557E"/>
              </a:buClr>
            </a:pPr>
            <a:endParaRPr lang="en-US" sz="2000" dirty="0">
              <a:solidFill>
                <a:srgbClr val="636362"/>
              </a:solidFill>
              <a:cs typeface="Arial" panose="020B0604020202020204" pitchFamily="34" charset="0"/>
            </a:endParaRPr>
          </a:p>
          <a:p>
            <a:pPr marL="800100" lvl="1" indent="-342900">
              <a:buClr>
                <a:srgbClr val="06557E"/>
              </a:buClr>
              <a:buFont typeface="System Font Regular"/>
              <a:buChar char="▸"/>
            </a:pPr>
            <a:r>
              <a:rPr lang="en-US" sz="2000" dirty="0">
                <a:solidFill>
                  <a:srgbClr val="636362"/>
                </a:solidFill>
                <a:cs typeface="Arial" panose="020B0604020202020204" pitchFamily="34" charset="0"/>
              </a:rPr>
              <a:t>In addition to direct assessments in math and literacy, </a:t>
            </a:r>
            <a:r>
              <a:rPr lang="en-US" sz="2000" i="1" dirty="0">
                <a:solidFill>
                  <a:srgbClr val="636362"/>
                </a:solidFill>
                <a:cs typeface="Arial" panose="020B0604020202020204" pitchFamily="34" charset="0"/>
              </a:rPr>
              <a:t>consider </a:t>
            </a:r>
            <a:r>
              <a:rPr lang="en-US" sz="2000" dirty="0">
                <a:solidFill>
                  <a:srgbClr val="636362"/>
                </a:solidFill>
                <a:cs typeface="Arial" panose="020B0604020202020204" pitchFamily="34" charset="0"/>
              </a:rPr>
              <a:t>extending the DRDP in some domains-- like social-emotional and approaches to learning skills-- for use in kindergarten, first, and second grade</a:t>
            </a:r>
          </a:p>
          <a:p>
            <a:pPr marL="800100" lvl="1" indent="-342900">
              <a:buClr>
                <a:srgbClr val="06557E"/>
              </a:buClr>
              <a:buFont typeface="System Font Regular"/>
              <a:buChar char="▸"/>
            </a:pPr>
            <a:endParaRPr lang="en-US" sz="2000" dirty="0">
              <a:solidFill>
                <a:srgbClr val="636362"/>
              </a:solidFill>
              <a:cs typeface="Arial" panose="020B0604020202020204" pitchFamily="34" charset="0"/>
            </a:endParaRPr>
          </a:p>
          <a:p>
            <a:pPr>
              <a:buClr>
                <a:srgbClr val="06557E"/>
              </a:buClr>
            </a:pPr>
            <a:endParaRPr lang="en-US" sz="2000" dirty="0">
              <a:solidFill>
                <a:srgbClr val="636362"/>
              </a:solidFill>
              <a:cs typeface="Arial" panose="020B0604020202020204" pitchFamily="34" charset="0"/>
            </a:endParaRPr>
          </a:p>
          <a:p>
            <a:pPr marL="342900" indent="-342900">
              <a:buClr>
                <a:srgbClr val="06557E"/>
              </a:buClr>
              <a:buFont typeface="System Font Regular"/>
              <a:buChar char="▸"/>
            </a:pPr>
            <a:endParaRPr lang="en-US" sz="2000" dirty="0">
              <a:solidFill>
                <a:srgbClr val="636362"/>
              </a:solidFill>
              <a:cs typeface="Arial" panose="020B0604020202020204" pitchFamily="34" charset="0"/>
            </a:endParaRPr>
          </a:p>
        </p:txBody>
      </p:sp>
    </p:spTree>
    <p:extLst>
      <p:ext uri="{BB962C8B-B14F-4D97-AF65-F5344CB8AC3E}">
        <p14:creationId xmlns:p14="http://schemas.microsoft.com/office/powerpoint/2010/main" val="23796231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F5BD64-9281-C742-95FF-07EFD87AA3D5}"/>
              </a:ext>
            </a:extLst>
          </p:cNvPr>
          <p:cNvSpPr txBox="1"/>
          <p:nvPr userDrawn="1"/>
        </p:nvSpPr>
        <p:spPr>
          <a:xfrm>
            <a:off x="1639019" y="2252550"/>
            <a:ext cx="7492184" cy="2352899"/>
          </a:xfrm>
          <a:prstGeom prst="rect">
            <a:avLst/>
          </a:prstGeom>
          <a:noFill/>
        </p:spPr>
        <p:txBody>
          <a:bodyPr wrap="square" lIns="1371600" rtlCol="0" anchor="ctr">
            <a:noAutofit/>
          </a:bodyPr>
          <a:lstStyle/>
          <a:p>
            <a:pPr algn="ctr">
              <a:lnSpc>
                <a:spcPts val="5500"/>
              </a:lnSpc>
            </a:pPr>
            <a:r>
              <a:rPr lang="en-US" sz="3200" b="1" dirty="0">
                <a:solidFill>
                  <a:schemeClr val="bg1"/>
                </a:solidFill>
                <a:uFill>
                  <a:solidFill>
                    <a:srgbClr val="F1BE48"/>
                  </a:solidFill>
                </a:uFill>
              </a:rPr>
              <a:t>Universal TK</a:t>
            </a:r>
          </a:p>
          <a:p>
            <a:pPr algn="ctr">
              <a:lnSpc>
                <a:spcPts val="5500"/>
              </a:lnSpc>
            </a:pPr>
            <a:r>
              <a:rPr lang="en-US" sz="3200" b="1" dirty="0">
                <a:solidFill>
                  <a:schemeClr val="bg1"/>
                </a:solidFill>
                <a:uFill>
                  <a:solidFill>
                    <a:srgbClr val="F1BE48"/>
                  </a:solidFill>
                </a:uFill>
              </a:rPr>
              <a:t>CSBA’s Legislative and Budget </a:t>
            </a:r>
            <a:r>
              <a:rPr lang="en-US" sz="3200" b="1" u="sng" dirty="0">
                <a:solidFill>
                  <a:schemeClr val="bg1"/>
                </a:solidFill>
                <a:uFill>
                  <a:solidFill>
                    <a:srgbClr val="F1BE48"/>
                  </a:solidFill>
                </a:uFill>
              </a:rPr>
              <a:t>Perspectives</a:t>
            </a:r>
          </a:p>
          <a:p>
            <a:pPr algn="ctr">
              <a:lnSpc>
                <a:spcPts val="5500"/>
              </a:lnSpc>
            </a:pPr>
            <a:endParaRPr lang="en-US" sz="3200" b="1" u="sng" dirty="0">
              <a:solidFill>
                <a:schemeClr val="bg1"/>
              </a:solidFill>
              <a:uFill>
                <a:solidFill>
                  <a:srgbClr val="F1BE48"/>
                </a:solidFill>
              </a:uFill>
            </a:endParaRPr>
          </a:p>
          <a:p>
            <a:pPr algn="ctr">
              <a:lnSpc>
                <a:spcPts val="5500"/>
              </a:lnSpc>
            </a:pPr>
            <a:r>
              <a:rPr lang="en-US" sz="3200" b="1" u="sng" dirty="0">
                <a:solidFill>
                  <a:schemeClr val="bg1"/>
                </a:solidFill>
                <a:uFill>
                  <a:solidFill>
                    <a:srgbClr val="F1BE48"/>
                  </a:solidFill>
                </a:uFill>
              </a:rPr>
              <a:t>Chris Reefe </a:t>
            </a:r>
            <a:endParaRPr lang="en-US" sz="3200" b="1" u="sng" dirty="0">
              <a:solidFill>
                <a:schemeClr val="bg1"/>
              </a:solidFill>
            </a:endParaRPr>
          </a:p>
        </p:txBody>
      </p:sp>
    </p:spTree>
    <p:extLst>
      <p:ext uri="{BB962C8B-B14F-4D97-AF65-F5344CB8AC3E}">
        <p14:creationId xmlns:p14="http://schemas.microsoft.com/office/powerpoint/2010/main" val="486388236"/>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4223657"/>
          </a:xfrm>
          <a:prstGeom prst="rect">
            <a:avLst/>
          </a:prstGeom>
          <a:noFill/>
        </p:spPr>
        <p:txBody>
          <a:bodyPr wrap="square" lIns="0" tIns="0" bIns="0" rtlCol="0">
            <a:noAutofit/>
          </a:bodyPr>
          <a:lstStyle/>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Facility capacity is a significant barrier to successful implementation</a:t>
            </a: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Current year budget provides $490 million to support the construction and renovation of state preschool, transitional kindergarten and kindergarten facilities.</a:t>
            </a:r>
          </a:p>
          <a:p>
            <a:pPr>
              <a:lnSpc>
                <a:spcPts val="3200"/>
              </a:lnSpc>
              <a:spcAft>
                <a:spcPts val="0"/>
              </a:spcAft>
              <a:buClr>
                <a:srgbClr val="06557E"/>
              </a:buCl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Although helpful, it is inadequate to meet demand. </a:t>
            </a:r>
          </a:p>
          <a:p>
            <a:pPr>
              <a:lnSpc>
                <a:spcPts val="3200"/>
              </a:lnSpc>
              <a:spcAft>
                <a:spcPts val="0"/>
              </a:spcAft>
              <a:buClr>
                <a:srgbClr val="06557E"/>
              </a:buCl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All LEAs need access to funding in order to fulfill the state’s goals for TK expansion</a:t>
            </a: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a:lnSpc>
                <a:spcPts val="3200"/>
              </a:lnSpc>
              <a:buClr>
                <a:srgbClr val="06557E"/>
              </a:buClr>
            </a:pPr>
            <a:endParaRPr lang="en-US" sz="2500" dirty="0">
              <a:solidFill>
                <a:srgbClr val="636362"/>
              </a:solidFill>
              <a:cs typeface="Arial" panose="020B0604020202020204" pitchFamily="34"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rtlCol="0" anchor="t">
            <a:noAutofit/>
          </a:bodyPr>
          <a:lstStyle/>
          <a:p>
            <a:pPr>
              <a:lnSpc>
                <a:spcPts val="3500"/>
              </a:lnSpc>
            </a:pPr>
            <a:r>
              <a:rPr lang="en-US" sz="3500" b="1" dirty="0">
                <a:solidFill>
                  <a:srgbClr val="004976"/>
                </a:solidFill>
              </a:rPr>
              <a:t>Implementation Challenges Remain </a:t>
            </a:r>
            <a:endParaRPr lang="en-US" sz="3500" b="1" dirty="0">
              <a:solidFill>
                <a:srgbClr val="06557E"/>
              </a:solidFill>
            </a:endParaRPr>
          </a:p>
        </p:txBody>
      </p:sp>
    </p:spTree>
    <p:extLst>
      <p:ext uri="{BB962C8B-B14F-4D97-AF65-F5344CB8AC3E}">
        <p14:creationId xmlns:p14="http://schemas.microsoft.com/office/powerpoint/2010/main" val="185262100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5D874-1FBC-4023-9E96-3F7749EB2378}"/>
              </a:ext>
            </a:extLst>
          </p:cNvPr>
          <p:cNvSpPr txBox="1"/>
          <p:nvPr/>
        </p:nvSpPr>
        <p:spPr>
          <a:xfrm>
            <a:off x="762000" y="1438469"/>
            <a:ext cx="10668000" cy="5036976"/>
          </a:xfrm>
          <a:prstGeom prst="rect">
            <a:avLst/>
          </a:prstGeom>
          <a:noFill/>
        </p:spPr>
        <p:txBody>
          <a:bodyPr wrap="square" lIns="0" tIns="0" bIns="0" rtlCol="0">
            <a:noAutofit/>
          </a:bodyPr>
          <a:lstStyle/>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Previous local bonds typically do not include authority to construct TK facilities and the existing facilities program requires a local match component with limited available funding split between two other competing priorities (Full-Day Kindergarten and Pre-School). </a:t>
            </a: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TK Facilities face unique challenges beyond what is required for typical K-12 classrooms. </a:t>
            </a:r>
          </a:p>
          <a:p>
            <a:pPr>
              <a:lnSpc>
                <a:spcPts val="3200"/>
              </a:lnSpc>
              <a:spcAft>
                <a:spcPts val="0"/>
              </a:spcAft>
              <a:buClr>
                <a:srgbClr val="06557E"/>
              </a:buCl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r>
              <a:rPr lang="en-US" sz="2500" dirty="0">
                <a:solidFill>
                  <a:srgbClr val="636362"/>
                </a:solidFill>
                <a:cs typeface="Arial" panose="020B0604020202020204" pitchFamily="34" charset="0"/>
              </a:rPr>
              <a:t>They are unique in that they must also meet Title 5 (Child Care) Program requirements. </a:t>
            </a: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spcAft>
                <a:spcPts val="0"/>
              </a:spcAft>
              <a:buClr>
                <a:srgbClr val="06557E"/>
              </a:buClr>
              <a:buFont typeface="System Font Regular"/>
              <a:buChar char="▸"/>
            </a:pPr>
            <a:endParaRPr lang="en-US" sz="2500" dirty="0">
              <a:solidFill>
                <a:srgbClr val="636362"/>
              </a:solidFill>
              <a:cs typeface="Arial" panose="020B0604020202020204" pitchFamily="34" charset="0"/>
            </a:endParaRPr>
          </a:p>
        </p:txBody>
      </p:sp>
      <p:sp>
        <p:nvSpPr>
          <p:cNvPr id="4" name="TextBox 3">
            <a:extLst>
              <a:ext uri="{FF2B5EF4-FFF2-40B4-BE49-F238E27FC236}">
                <a16:creationId xmlns:a16="http://schemas.microsoft.com/office/drawing/2014/main" id="{94073006-5DD3-4649-8130-E0557184D2C9}"/>
              </a:ext>
            </a:extLst>
          </p:cNvPr>
          <p:cNvSpPr txBox="1"/>
          <p:nvPr/>
        </p:nvSpPr>
        <p:spPr>
          <a:xfrm>
            <a:off x="668694" y="466531"/>
            <a:ext cx="8201608" cy="541174"/>
          </a:xfrm>
          <a:prstGeom prst="rect">
            <a:avLst/>
          </a:prstGeom>
          <a:noFill/>
        </p:spPr>
        <p:txBody>
          <a:bodyPr wrap="square" rtlCol="0">
            <a:spAutoFit/>
          </a:bodyPr>
          <a:lstStyle/>
          <a:p>
            <a:pPr marL="0" marR="0" lvl="0" indent="0" algn="l" defTabSz="457200" rtl="0" eaLnBrk="1" fontAlgn="base" latinLnBrk="0" hangingPunct="1">
              <a:lnSpc>
                <a:spcPts val="35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rPr>
              <a:t>TK Facilities Challenges Continued… </a:t>
            </a:r>
            <a:endParaRPr kumimoji="0" lang="en-US" sz="3500" b="1" i="0" u="none" strike="noStrike" kern="1200" cap="none" spc="0" normalizeH="0" baseline="0" noProof="0" dirty="0">
              <a:ln>
                <a:noFill/>
              </a:ln>
              <a:solidFill>
                <a:srgbClr val="06557E"/>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9636250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84350E-7F63-43BE-B8CF-495261E738B5}"/>
              </a:ext>
            </a:extLst>
          </p:cNvPr>
          <p:cNvSpPr txBox="1"/>
          <p:nvPr/>
        </p:nvSpPr>
        <p:spPr>
          <a:xfrm>
            <a:off x="699796" y="373225"/>
            <a:ext cx="8201608" cy="541174"/>
          </a:xfrm>
          <a:prstGeom prst="rect">
            <a:avLst/>
          </a:prstGeom>
          <a:noFill/>
        </p:spPr>
        <p:txBody>
          <a:bodyPr wrap="square" rtlCol="0">
            <a:spAutoFit/>
          </a:bodyPr>
          <a:lstStyle/>
          <a:p>
            <a:pPr marL="0" marR="0" lvl="0" indent="0" algn="l" defTabSz="457200" rtl="0" eaLnBrk="1" fontAlgn="base" latinLnBrk="0" hangingPunct="1">
              <a:lnSpc>
                <a:spcPts val="35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004976"/>
                </a:solidFill>
                <a:effectLst/>
                <a:uLnTx/>
                <a:uFillTx/>
                <a:latin typeface="Arial" panose="020B0604020202020204" pitchFamily="34" charset="0"/>
                <a:ea typeface="ＭＳ Ｐゴシック" panose="020B0600070205080204" pitchFamily="34" charset="-128"/>
                <a:cs typeface="+mn-cs"/>
              </a:rPr>
              <a:t>Additional challenges… </a:t>
            </a:r>
            <a:endParaRPr kumimoji="0" lang="en-US" sz="3500" b="1" i="0" u="none" strike="noStrike" kern="1200" cap="none" spc="0" normalizeH="0" baseline="0" noProof="0" dirty="0">
              <a:ln>
                <a:noFill/>
              </a:ln>
              <a:solidFill>
                <a:srgbClr val="06557E"/>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666693F-4C60-4B28-AE55-B823E7E74AED}"/>
              </a:ext>
            </a:extLst>
          </p:cNvPr>
          <p:cNvSpPr txBox="1"/>
          <p:nvPr/>
        </p:nvSpPr>
        <p:spPr>
          <a:xfrm>
            <a:off x="699796" y="941445"/>
            <a:ext cx="10730204" cy="5356718"/>
          </a:xfrm>
          <a:prstGeom prst="rect">
            <a:avLst/>
          </a:prstGeom>
          <a:noFill/>
        </p:spPr>
        <p:txBody>
          <a:bodyPr wrap="square" lIns="0" tIns="0" bIns="0" rtlCol="0">
            <a:noAutofit/>
          </a:bodyPr>
          <a:lstStyle/>
          <a:p>
            <a:pPr marL="285750" indent="-285750">
              <a:lnSpc>
                <a:spcPts val="3200"/>
              </a:lnSpc>
              <a:buClr>
                <a:srgbClr val="06557E"/>
              </a:buClr>
              <a:buFont typeface="System Font Regular"/>
              <a:buChar char="▸"/>
            </a:pPr>
            <a:r>
              <a:rPr lang="en-US" sz="2500" dirty="0">
                <a:solidFill>
                  <a:srgbClr val="636362"/>
                </a:solidFill>
                <a:cs typeface="Arial" panose="020B0604020202020204" pitchFamily="34" charset="0"/>
              </a:rPr>
              <a:t>Teacher shortage increases challenge on staffing TK Classrooms </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According to the CA Commission on Teacher Credentialing’s August 2021 Meeting, at full implementation the state will need up to 11,000 teachers to staff TK classrooms statewide. </a:t>
            </a:r>
          </a:p>
          <a:p>
            <a:pPr marL="800100" lvl="1" indent="-342900">
              <a:lnSpc>
                <a:spcPts val="3200"/>
              </a:lnSpc>
              <a:buClr>
                <a:srgbClr val="06557E"/>
              </a:buClr>
              <a:buFont typeface="System Font Regular"/>
              <a:buChar char="▸"/>
            </a:pPr>
            <a:endParaRPr lang="en-US" sz="2000" dirty="0">
              <a:solidFill>
                <a:srgbClr val="636362"/>
              </a:solidFill>
              <a:cs typeface="Arial" panose="020B0604020202020204" pitchFamily="34" charset="0"/>
            </a:endParaRPr>
          </a:p>
          <a:p>
            <a:pPr marL="285750" marR="0" lvl="0" indent="-285750" algn="l" defTabSz="457200" rtl="0" eaLnBrk="1" fontAlgn="base" latinLnBrk="0" hangingPunct="1">
              <a:lnSpc>
                <a:spcPts val="3200"/>
              </a:lnSpc>
              <a:spcBef>
                <a:spcPct val="0"/>
              </a:spcBef>
              <a:spcAft>
                <a:spcPct val="0"/>
              </a:spcAft>
              <a:buClr>
                <a:srgbClr val="06557E"/>
              </a:buClr>
              <a:buSzTx/>
              <a:buFont typeface="System Font Regular"/>
              <a:buChar char="▸"/>
              <a:tabLst/>
              <a:defRPr/>
            </a:pPr>
            <a:r>
              <a:rPr kumimoji="0" lang="en-US" sz="2500" b="0" i="0" u="none" strike="noStrike" kern="1200" cap="none" spc="0" normalizeH="0" baseline="0" noProof="0" dirty="0">
                <a:ln>
                  <a:noFill/>
                </a:ln>
                <a:solidFill>
                  <a:srgbClr val="636362"/>
                </a:solidFill>
                <a:effectLst/>
                <a:uLnTx/>
                <a:uFillTx/>
                <a:latin typeface="Arial" panose="020B0604020202020204" pitchFamily="34" charset="0"/>
                <a:ea typeface="ＭＳ Ｐゴシック" panose="020B0600070205080204" pitchFamily="34" charset="-128"/>
                <a:cs typeface="Arial" panose="020B0604020202020204" pitchFamily="34" charset="0"/>
              </a:rPr>
              <a:t>Multi-Delivery System approach remains a topic of discussion</a:t>
            </a:r>
          </a:p>
          <a:p>
            <a:pPr marL="742950" lvl="1" indent="-285750">
              <a:lnSpc>
                <a:spcPts val="3200"/>
              </a:lnSpc>
              <a:buClr>
                <a:srgbClr val="06557E"/>
              </a:buClr>
              <a:buFont typeface="System Font Regular"/>
              <a:buChar char="▸"/>
              <a:defRPr/>
            </a:pPr>
            <a:r>
              <a:rPr lang="en-US" sz="2000" dirty="0">
                <a:solidFill>
                  <a:srgbClr val="636362"/>
                </a:solidFill>
                <a:cs typeface="Arial" panose="020B0604020202020204" pitchFamily="34" charset="0"/>
              </a:rPr>
              <a:t>Role of Community Based Organizations and existing Early Care and Education Infrastructure continue to be discussed – General Child Care, Head Start, State Preschool Program, etc. </a:t>
            </a:r>
            <a:endParaRPr kumimoji="0" lang="en-US" sz="2000" b="0" i="0" u="none" strike="noStrike" kern="1200" cap="none" spc="0" normalizeH="0" baseline="0" noProof="0" dirty="0">
              <a:ln>
                <a:noFill/>
              </a:ln>
              <a:solidFill>
                <a:srgbClr val="636362"/>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lvl="1">
              <a:lnSpc>
                <a:spcPts val="3200"/>
              </a:lnSpc>
              <a:buClr>
                <a:srgbClr val="06557E"/>
              </a:buClr>
            </a:pPr>
            <a:endParaRPr lang="en-US" sz="2000" dirty="0">
              <a:solidFill>
                <a:srgbClr val="636362"/>
              </a:solidFill>
              <a:cs typeface="Arial" panose="020B0604020202020204" pitchFamily="34" charset="0"/>
            </a:endParaRPr>
          </a:p>
          <a:p>
            <a:pPr marL="342900" indent="-342900">
              <a:lnSpc>
                <a:spcPts val="3200"/>
              </a:lnSpc>
              <a:buClr>
                <a:srgbClr val="06557E"/>
              </a:buClr>
              <a:buFont typeface="System Font Regular"/>
              <a:buChar char="▸"/>
            </a:pPr>
            <a:r>
              <a:rPr lang="en-US" sz="2500" dirty="0">
                <a:solidFill>
                  <a:srgbClr val="636362"/>
                </a:solidFill>
                <a:cs typeface="Arial" panose="020B0604020202020204" pitchFamily="34" charset="0"/>
              </a:rPr>
              <a:t>School Transportation Funding needs remain </a:t>
            </a:r>
          </a:p>
          <a:p>
            <a:pPr marL="800100" lvl="1" indent="-342900">
              <a:lnSpc>
                <a:spcPts val="3200"/>
              </a:lnSpc>
              <a:buClr>
                <a:srgbClr val="06557E"/>
              </a:buClr>
              <a:buFont typeface="System Font Regular"/>
              <a:buChar char="▸"/>
            </a:pPr>
            <a:r>
              <a:rPr lang="en-US" sz="2000" dirty="0">
                <a:solidFill>
                  <a:srgbClr val="636362"/>
                </a:solidFill>
                <a:cs typeface="Arial" panose="020B0604020202020204" pitchFamily="34" charset="0"/>
              </a:rPr>
              <a:t>CSBA continues to advocate for increased funding for school transportation funds, including 100% of costs and a COLA. </a:t>
            </a:r>
          </a:p>
          <a:p>
            <a:pPr lvl="1">
              <a:lnSpc>
                <a:spcPts val="3200"/>
              </a:lnSpc>
              <a:buClr>
                <a:srgbClr val="06557E"/>
              </a:buClr>
            </a:pPr>
            <a:endParaRPr lang="en-US" sz="2500" dirty="0">
              <a:solidFill>
                <a:srgbClr val="636362"/>
              </a:solidFill>
              <a:cs typeface="Arial" panose="020B0604020202020204" pitchFamily="34" charset="0"/>
            </a:endParaRPr>
          </a:p>
          <a:p>
            <a:pPr marL="800100" lvl="1" indent="-342900">
              <a:lnSpc>
                <a:spcPts val="3200"/>
              </a:lnSpc>
              <a:buClr>
                <a:srgbClr val="06557E"/>
              </a:buClr>
              <a:buFont typeface="System Font Regular"/>
              <a:buChar char="▸"/>
            </a:pPr>
            <a:endParaRPr lang="en-US" sz="2000" dirty="0">
              <a:solidFill>
                <a:srgbClr val="636362"/>
              </a:solidFill>
              <a:cs typeface="Arial" panose="020B0604020202020204" pitchFamily="34" charset="0"/>
            </a:endParaRPr>
          </a:p>
        </p:txBody>
      </p:sp>
    </p:spTree>
    <p:extLst>
      <p:ext uri="{BB962C8B-B14F-4D97-AF65-F5344CB8AC3E}">
        <p14:creationId xmlns:p14="http://schemas.microsoft.com/office/powerpoint/2010/main" val="184372690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635E3-BC30-884C-A7EB-5A92BE150A1F}"/>
              </a:ext>
            </a:extLst>
          </p:cNvPr>
          <p:cNvSpPr txBox="1"/>
          <p:nvPr/>
        </p:nvSpPr>
        <p:spPr>
          <a:xfrm>
            <a:off x="774544" y="111021"/>
            <a:ext cx="10654284" cy="1026367"/>
          </a:xfrm>
          <a:prstGeom prst="rect">
            <a:avLst/>
          </a:prstGeom>
          <a:noFill/>
        </p:spPr>
        <p:txBody>
          <a:bodyPr wrap="square" lIns="0" tIns="594360" rIns="0" rtlCol="0" anchor="t">
            <a:noAutofit/>
          </a:bodyPr>
          <a:lstStyle/>
          <a:p>
            <a:pPr>
              <a:lnSpc>
                <a:spcPts val="3500"/>
              </a:lnSpc>
            </a:pPr>
            <a:r>
              <a:rPr lang="en-US" sz="3500" b="1" dirty="0">
                <a:solidFill>
                  <a:srgbClr val="06557E"/>
                </a:solidFill>
              </a:rPr>
              <a:t>Community Funded Districts </a:t>
            </a:r>
          </a:p>
        </p:txBody>
      </p:sp>
      <p:sp>
        <p:nvSpPr>
          <p:cNvPr id="6" name="TextBox 5">
            <a:extLst>
              <a:ext uri="{FF2B5EF4-FFF2-40B4-BE49-F238E27FC236}">
                <a16:creationId xmlns:a16="http://schemas.microsoft.com/office/drawing/2014/main" id="{EE621879-3EF8-425B-B711-49A63C84F658}"/>
              </a:ext>
            </a:extLst>
          </p:cNvPr>
          <p:cNvSpPr txBox="1"/>
          <p:nvPr/>
        </p:nvSpPr>
        <p:spPr>
          <a:xfrm>
            <a:off x="768858" y="1547936"/>
            <a:ext cx="10654284" cy="4172676"/>
          </a:xfrm>
          <a:prstGeom prst="rect">
            <a:avLst/>
          </a:prstGeom>
          <a:noFill/>
        </p:spPr>
        <p:txBody>
          <a:bodyPr wrap="square" lIns="0" tIns="0" bIns="0" rtlCol="0">
            <a:noAutofit/>
          </a:bodyPr>
          <a:lstStyle/>
          <a:p>
            <a:pPr marL="285750" indent="-285750">
              <a:lnSpc>
                <a:spcPts val="3200"/>
              </a:lnSpc>
              <a:buClr>
                <a:srgbClr val="06557E"/>
              </a:buClr>
              <a:buFont typeface="System Font Regular"/>
              <a:buChar char="▸"/>
            </a:pPr>
            <a:r>
              <a:rPr lang="en-US" sz="2500" dirty="0">
                <a:solidFill>
                  <a:srgbClr val="636362"/>
                </a:solidFill>
                <a:cs typeface="Arial" panose="020B0604020202020204" pitchFamily="34" charset="0"/>
              </a:rPr>
              <a:t>Community Funded Districts, AKA Basic Aid Districts do not receive additional funding to provide Universal Transitional Kindergarten. </a:t>
            </a:r>
          </a:p>
          <a:p>
            <a:pPr>
              <a:lnSpc>
                <a:spcPts val="3200"/>
              </a:lnSpc>
              <a:buClr>
                <a:srgbClr val="06557E"/>
              </a:buClr>
            </a:pPr>
            <a:endParaRPr lang="en-US" sz="2500" dirty="0">
              <a:solidFill>
                <a:srgbClr val="636362"/>
              </a:solidFill>
              <a:cs typeface="Arial" panose="020B0604020202020204" pitchFamily="34" charset="0"/>
            </a:endParaRPr>
          </a:p>
          <a:p>
            <a:pPr marL="285750" indent="-285750">
              <a:lnSpc>
                <a:spcPts val="3200"/>
              </a:lnSpc>
              <a:buClr>
                <a:srgbClr val="06557E"/>
              </a:buClr>
              <a:buFont typeface="System Font Regular"/>
              <a:buChar char="▸"/>
            </a:pPr>
            <a:r>
              <a:rPr lang="en-US" sz="2500" dirty="0">
                <a:solidFill>
                  <a:srgbClr val="636362"/>
                </a:solidFill>
                <a:cs typeface="Arial" panose="020B0604020202020204" pitchFamily="34" charset="0"/>
              </a:rPr>
              <a:t>As it sits now, these districts absorb these costs by redirecting funds from existing programs.</a:t>
            </a:r>
          </a:p>
          <a:p>
            <a:pPr marL="285750" indent="-285750">
              <a:lnSpc>
                <a:spcPts val="3200"/>
              </a:lnSpc>
              <a:buClr>
                <a:srgbClr val="06557E"/>
              </a:buClr>
              <a:buFont typeface="System Font Regular"/>
              <a:buChar char="▸"/>
            </a:pPr>
            <a:endParaRPr lang="en-US" sz="2500" dirty="0">
              <a:solidFill>
                <a:srgbClr val="636362"/>
              </a:solidFill>
              <a:cs typeface="Arial" panose="020B0604020202020204" pitchFamily="34" charset="0"/>
            </a:endParaRPr>
          </a:p>
          <a:p>
            <a:pPr marL="285750" indent="-285750">
              <a:lnSpc>
                <a:spcPts val="3200"/>
              </a:lnSpc>
              <a:buClr>
                <a:srgbClr val="06557E"/>
              </a:buClr>
              <a:buFont typeface="System Font Regular"/>
              <a:buChar char="▸"/>
            </a:pPr>
            <a:r>
              <a:rPr lang="en-US" sz="2500" dirty="0">
                <a:solidFill>
                  <a:srgbClr val="636362"/>
                </a:solidFill>
                <a:cs typeface="Arial" panose="020B0604020202020204" pitchFamily="34" charset="0"/>
              </a:rPr>
              <a:t>CSBA has and continues to advocate for additional funding for Community Funded Districts to help fund the provision of Transitional Kindergarten. </a:t>
            </a:r>
          </a:p>
          <a:p>
            <a:pPr lvl="1">
              <a:lnSpc>
                <a:spcPts val="3200"/>
              </a:lnSpc>
              <a:buClr>
                <a:srgbClr val="06557E"/>
              </a:buClr>
            </a:pPr>
            <a:endParaRPr lang="en-US" sz="2500" dirty="0">
              <a:solidFill>
                <a:srgbClr val="636362"/>
              </a:solidFill>
              <a:cs typeface="Arial" panose="020B0604020202020204" pitchFamily="34" charset="0"/>
            </a:endParaRPr>
          </a:p>
          <a:p>
            <a:pPr marL="800100" lvl="1" indent="-342900">
              <a:lnSpc>
                <a:spcPts val="3200"/>
              </a:lnSpc>
              <a:buClr>
                <a:srgbClr val="06557E"/>
              </a:buClr>
              <a:buFont typeface="System Font Regular"/>
              <a:buChar char="▸"/>
            </a:pPr>
            <a:endParaRPr lang="en-US" sz="2000" dirty="0">
              <a:solidFill>
                <a:srgbClr val="636362"/>
              </a:solidFill>
              <a:cs typeface="Arial" panose="020B0604020202020204" pitchFamily="34" charset="0"/>
            </a:endParaRPr>
          </a:p>
        </p:txBody>
      </p:sp>
    </p:spTree>
    <p:extLst>
      <p:ext uri="{BB962C8B-B14F-4D97-AF65-F5344CB8AC3E}">
        <p14:creationId xmlns:p14="http://schemas.microsoft.com/office/powerpoint/2010/main" val="250475221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1A947B-5137-4F0C-A26C-866D3396BA42}"/>
              </a:ext>
            </a:extLst>
          </p:cNvPr>
          <p:cNvSpPr txBox="1"/>
          <p:nvPr/>
        </p:nvSpPr>
        <p:spPr>
          <a:xfrm>
            <a:off x="232913" y="560717"/>
            <a:ext cx="9842740" cy="584775"/>
          </a:xfrm>
          <a:prstGeom prst="rect">
            <a:avLst/>
          </a:prstGeom>
          <a:noFill/>
        </p:spPr>
        <p:txBody>
          <a:bodyPr wrap="square" rtlCol="0">
            <a:spAutoFit/>
          </a:bodyPr>
          <a:lstStyle/>
          <a:p>
            <a:r>
              <a:rPr lang="en-US" sz="3200" dirty="0">
                <a:solidFill>
                  <a:schemeClr val="bg1"/>
                </a:solidFill>
              </a:rPr>
              <a:t>CSBA UTK Resources</a:t>
            </a:r>
          </a:p>
        </p:txBody>
      </p:sp>
      <p:sp>
        <p:nvSpPr>
          <p:cNvPr id="3" name="TextBox 2">
            <a:extLst>
              <a:ext uri="{FF2B5EF4-FFF2-40B4-BE49-F238E27FC236}">
                <a16:creationId xmlns:a16="http://schemas.microsoft.com/office/drawing/2014/main" id="{7972A179-98D8-4D8A-A05F-5F9C8A872AF1}"/>
              </a:ext>
            </a:extLst>
          </p:cNvPr>
          <p:cNvSpPr txBox="1"/>
          <p:nvPr/>
        </p:nvSpPr>
        <p:spPr>
          <a:xfrm>
            <a:off x="5365630" y="560717"/>
            <a:ext cx="6331447"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video and slide deck from this webinar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governance brief written by Bruce Fuller and Abigail Slovick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Quick facts on UTK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Data on the current state of UTK in California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Two examples of districts who enacted UTK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Available at the </a:t>
            </a:r>
            <a:r>
              <a:rPr lang="en-US" sz="2400" b="1" dirty="0">
                <a:hlinkClick r:id="rId3"/>
              </a:rPr>
              <a:t>CSBA UTK Landing Page (linked here)</a:t>
            </a:r>
            <a:endParaRPr lang="en-US" b="1" dirty="0"/>
          </a:p>
        </p:txBody>
      </p:sp>
    </p:spTree>
    <p:extLst>
      <p:ext uri="{BB962C8B-B14F-4D97-AF65-F5344CB8AC3E}">
        <p14:creationId xmlns:p14="http://schemas.microsoft.com/office/powerpoint/2010/main" val="3573778073"/>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B22997-6CBC-4842-9313-664651D44140}"/>
              </a:ext>
            </a:extLst>
          </p:cNvPr>
          <p:cNvSpPr txBox="1"/>
          <p:nvPr/>
        </p:nvSpPr>
        <p:spPr>
          <a:xfrm>
            <a:off x="1401510" y="1392964"/>
            <a:ext cx="9810572"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An introduction to universal transitional kindergarten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Questions board members should ask and where TK stands in California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discussion on implementation and lessons learned at the local level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CDE guidance and alignment efforts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CSBA’s UTK legislative and funding efforts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Resources</a:t>
            </a:r>
          </a:p>
        </p:txBody>
      </p:sp>
      <p:sp>
        <p:nvSpPr>
          <p:cNvPr id="4" name="TextBox 3">
            <a:extLst>
              <a:ext uri="{FF2B5EF4-FFF2-40B4-BE49-F238E27FC236}">
                <a16:creationId xmlns:a16="http://schemas.microsoft.com/office/drawing/2014/main" id="{A808F52C-DFA0-443D-9A42-566C1054FF0B}"/>
              </a:ext>
            </a:extLst>
          </p:cNvPr>
          <p:cNvSpPr txBox="1"/>
          <p:nvPr/>
        </p:nvSpPr>
        <p:spPr>
          <a:xfrm flipH="1">
            <a:off x="800028" y="444382"/>
            <a:ext cx="7010828" cy="584775"/>
          </a:xfrm>
          <a:prstGeom prst="rect">
            <a:avLst/>
          </a:prstGeom>
          <a:noFill/>
        </p:spPr>
        <p:txBody>
          <a:bodyPr wrap="square" rtlCol="0">
            <a:spAutoFit/>
          </a:bodyPr>
          <a:lstStyle/>
          <a:p>
            <a:r>
              <a:rPr lang="en-US" sz="3200" b="1" dirty="0">
                <a:solidFill>
                  <a:schemeClr val="accent1"/>
                </a:solidFill>
              </a:rPr>
              <a:t>Today’s Agenda</a:t>
            </a:r>
          </a:p>
        </p:txBody>
      </p:sp>
    </p:spTree>
    <p:extLst>
      <p:ext uri="{BB962C8B-B14F-4D97-AF65-F5344CB8AC3E}">
        <p14:creationId xmlns:p14="http://schemas.microsoft.com/office/powerpoint/2010/main" val="351274192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CE773-152C-44B9-A580-B72A45BEDF46}"/>
              </a:ext>
            </a:extLst>
          </p:cNvPr>
          <p:cNvSpPr txBox="1"/>
          <p:nvPr/>
        </p:nvSpPr>
        <p:spPr>
          <a:xfrm>
            <a:off x="1543987" y="1573967"/>
            <a:ext cx="9263921" cy="3338863"/>
          </a:xfrm>
          <a:prstGeom prst="rect">
            <a:avLst/>
          </a:prstGeom>
          <a:noFill/>
        </p:spPr>
        <p:txBody>
          <a:bodyPr wrap="square" rtlCol="0">
            <a:spAutoFit/>
          </a:bodyPr>
          <a:lstStyle/>
          <a:p>
            <a:r>
              <a:rPr lang="en-US" sz="3600" dirty="0">
                <a:solidFill>
                  <a:schemeClr val="bg1"/>
                </a:solidFill>
              </a:rPr>
              <a:t>An Introduction to Universal Transitional Kindergarten in California</a:t>
            </a:r>
          </a:p>
          <a:p>
            <a:endParaRPr lang="en-US" sz="3600" dirty="0">
              <a:solidFill>
                <a:schemeClr val="bg1"/>
              </a:solidFill>
            </a:endParaRPr>
          </a:p>
          <a:p>
            <a:endParaRPr lang="en-US" sz="3600" dirty="0">
              <a:solidFill>
                <a:schemeClr val="bg1"/>
              </a:solidFill>
            </a:endParaRPr>
          </a:p>
          <a:p>
            <a:pPr>
              <a:lnSpc>
                <a:spcPct val="107000"/>
              </a:lnSpc>
              <a:spcBef>
                <a:spcPts val="0"/>
              </a:spcBef>
              <a:spcAft>
                <a:spcPts val="800"/>
              </a:spcAft>
            </a:pPr>
            <a:r>
              <a:rPr lang="en-US" sz="3200" b="1" dirty="0">
                <a:solidFill>
                  <a:schemeClr val="bg1"/>
                </a:solidFill>
                <a:effectLst/>
                <a:latin typeface="+mn-lt"/>
                <a:ea typeface="Calibri" panose="020F0502020204030204" pitchFamily="34" charset="0"/>
                <a:cs typeface="Times New Roman" panose="02020603050405020304" pitchFamily="18" charset="0"/>
              </a:rPr>
              <a:t>Sarah Neville-Morgan</a:t>
            </a:r>
            <a:r>
              <a:rPr lang="en-US" sz="3200" dirty="0">
                <a:solidFill>
                  <a:schemeClr val="bg1"/>
                </a:solidFill>
                <a:effectLst/>
                <a:latin typeface="+mn-lt"/>
                <a:ea typeface="Calibri" panose="020F0502020204030204" pitchFamily="34" charset="0"/>
                <a:cs typeface="Times New Roman" panose="02020603050405020304" pitchFamily="18" charset="0"/>
              </a:rPr>
              <a:t>, Deputy Superintendent of Public Instruction, California Department of Education</a:t>
            </a:r>
          </a:p>
        </p:txBody>
      </p:sp>
    </p:spTree>
    <p:extLst>
      <p:ext uri="{BB962C8B-B14F-4D97-AF65-F5344CB8AC3E}">
        <p14:creationId xmlns:p14="http://schemas.microsoft.com/office/powerpoint/2010/main" val="680099780"/>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CEBBDF-CE30-4CB7-9D13-E81709027C59}"/>
              </a:ext>
            </a:extLst>
          </p:cNvPr>
          <p:cNvPicPr>
            <a:picLocks noChangeAspect="1"/>
          </p:cNvPicPr>
          <p:nvPr/>
        </p:nvPicPr>
        <p:blipFill rotWithShape="1">
          <a:blip r:embed="rId2"/>
          <a:srcRect t="14125" r="75"/>
          <a:stretch/>
        </p:blipFill>
        <p:spPr>
          <a:xfrm>
            <a:off x="2012824" y="968721"/>
            <a:ext cx="8166352" cy="5889279"/>
          </a:xfrm>
          <a:prstGeom prst="rect">
            <a:avLst/>
          </a:prstGeom>
        </p:spPr>
      </p:pic>
      <p:sp>
        <p:nvSpPr>
          <p:cNvPr id="4" name="TextBox 3">
            <a:extLst>
              <a:ext uri="{FF2B5EF4-FFF2-40B4-BE49-F238E27FC236}">
                <a16:creationId xmlns:a16="http://schemas.microsoft.com/office/drawing/2014/main" id="{3C8BD322-17A7-4628-A4B3-5C1A3E45BB51}"/>
              </a:ext>
            </a:extLst>
          </p:cNvPr>
          <p:cNvSpPr txBox="1"/>
          <p:nvPr/>
        </p:nvSpPr>
        <p:spPr>
          <a:xfrm>
            <a:off x="805758" y="90535"/>
            <a:ext cx="8492151" cy="646331"/>
          </a:xfrm>
          <a:prstGeom prst="rect">
            <a:avLst/>
          </a:prstGeom>
          <a:noFill/>
        </p:spPr>
        <p:txBody>
          <a:bodyPr wrap="square" rtlCol="0">
            <a:spAutoFit/>
          </a:bodyPr>
          <a:lstStyle/>
          <a:p>
            <a:r>
              <a:rPr lang="en-US" sz="3600" b="1" dirty="0"/>
              <a:t>Transforming Schools</a:t>
            </a:r>
          </a:p>
        </p:txBody>
      </p:sp>
    </p:spTree>
    <p:extLst>
      <p:ext uri="{BB962C8B-B14F-4D97-AF65-F5344CB8AC3E}">
        <p14:creationId xmlns:p14="http://schemas.microsoft.com/office/powerpoint/2010/main" val="423635918"/>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AAAD1-5AC7-AE44-BA4E-B4EAFDC384D9}"/>
              </a:ext>
            </a:extLst>
          </p:cNvPr>
          <p:cNvSpPr txBox="1"/>
          <p:nvPr/>
        </p:nvSpPr>
        <p:spPr>
          <a:xfrm>
            <a:off x="762000" y="1317171"/>
            <a:ext cx="10668000" cy="4223657"/>
          </a:xfrm>
          <a:prstGeom prst="rect">
            <a:avLst/>
          </a:prstGeom>
          <a:noFill/>
        </p:spPr>
        <p:txBody>
          <a:bodyPr wrap="square" lIns="0" tIns="0" bIns="0" rtlCol="0">
            <a:noAutofit/>
          </a:bodyPr>
          <a:lstStyle/>
          <a:p>
            <a:pPr marL="285750" indent="-285750">
              <a:lnSpc>
                <a:spcPts val="3200"/>
              </a:lnSpc>
              <a:buClr>
                <a:srgbClr val="06557E"/>
              </a:buClr>
              <a:buFont typeface="System Font Regular"/>
              <a:buChar char="▸"/>
            </a:pPr>
            <a:r>
              <a:rPr lang="en-US" sz="2500" dirty="0">
                <a:solidFill>
                  <a:srgbClr val="636362"/>
                </a:solidFill>
                <a:cs typeface="Arial" panose="020B0604020202020204" pitchFamily="34" charset="0"/>
              </a:rPr>
              <a:t>California has 1 million three- and four-year-old children with access to a variety of programs</a:t>
            </a:r>
          </a:p>
          <a:p>
            <a:pPr>
              <a:lnSpc>
                <a:spcPts val="3200"/>
              </a:lnSpc>
              <a:buClr>
                <a:srgbClr val="06557E"/>
              </a:buClr>
            </a:pPr>
            <a:endParaRPr lang="en-US" sz="2500" dirty="0">
              <a:solidFill>
                <a:srgbClr val="636362"/>
              </a:solidFill>
              <a:cs typeface="Arial" panose="020B0604020202020204" pitchFamily="34" charset="0"/>
            </a:endParaRPr>
          </a:p>
        </p:txBody>
      </p:sp>
      <p:sp>
        <p:nvSpPr>
          <p:cNvPr id="4" name="TextBox 3">
            <a:extLst>
              <a:ext uri="{FF2B5EF4-FFF2-40B4-BE49-F238E27FC236}">
                <a16:creationId xmlns:a16="http://schemas.microsoft.com/office/drawing/2014/main" id="{790CE8DC-D438-9940-BC94-405D5E56E376}"/>
              </a:ext>
            </a:extLst>
          </p:cNvPr>
          <p:cNvSpPr txBox="1"/>
          <p:nvPr/>
        </p:nvSpPr>
        <p:spPr>
          <a:xfrm>
            <a:off x="762000" y="-17831"/>
            <a:ext cx="10668000" cy="1026367"/>
          </a:xfrm>
          <a:prstGeom prst="rect">
            <a:avLst/>
          </a:prstGeom>
          <a:noFill/>
        </p:spPr>
        <p:txBody>
          <a:bodyPr wrap="square" lIns="0" tIns="594360" rIns="0" rtlCol="0" anchor="t">
            <a:noAutofit/>
          </a:bodyPr>
          <a:lstStyle/>
          <a:p>
            <a:pPr>
              <a:lnSpc>
                <a:spcPts val="3500"/>
              </a:lnSpc>
            </a:pPr>
            <a:r>
              <a:rPr lang="en-US" sz="3500" b="1" dirty="0">
                <a:solidFill>
                  <a:srgbClr val="004976"/>
                </a:solidFill>
              </a:rPr>
              <a:t>Who Are California’s Preschoolers?</a:t>
            </a:r>
            <a:endParaRPr lang="en-US" sz="3500" b="1" dirty="0">
              <a:solidFill>
                <a:srgbClr val="06557E"/>
              </a:solidFill>
            </a:endParaRPr>
          </a:p>
        </p:txBody>
      </p:sp>
      <p:pic>
        <p:nvPicPr>
          <p:cNvPr id="1028" name="Picture 4">
            <a:extLst>
              <a:ext uri="{FF2B5EF4-FFF2-40B4-BE49-F238E27FC236}">
                <a16:creationId xmlns:a16="http://schemas.microsoft.com/office/drawing/2014/main" id="{4DA654A3-8BFB-0945-8CA1-3D099F42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06650"/>
            <a:ext cx="1036320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435827"/>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DAA6D-2284-B341-87A5-CB1766E4DEFA}"/>
              </a:ext>
            </a:extLst>
          </p:cNvPr>
          <p:cNvSpPr txBox="1"/>
          <p:nvPr/>
        </p:nvSpPr>
        <p:spPr>
          <a:xfrm>
            <a:off x="628650" y="407628"/>
            <a:ext cx="4597950" cy="1346522"/>
          </a:xfrm>
          <a:prstGeom prst="rect">
            <a:avLst/>
          </a:prstGeom>
          <a:noFill/>
        </p:spPr>
        <p:txBody>
          <a:bodyPr wrap="square" lIns="0" tIns="0" bIns="0" rtlCol="0" anchor="ctr">
            <a:spAutoFit/>
          </a:bodyPr>
          <a:lstStyle/>
          <a:p>
            <a:pPr>
              <a:lnSpc>
                <a:spcPts val="3500"/>
              </a:lnSpc>
              <a:buClr>
                <a:srgbClr val="06557E"/>
              </a:buClr>
            </a:pPr>
            <a:r>
              <a:rPr lang="en-US" sz="3500" dirty="0">
                <a:solidFill>
                  <a:schemeClr val="accent1"/>
                </a:solidFill>
                <a:cs typeface="Arial" panose="020B0604020202020204" pitchFamily="34" charset="0"/>
              </a:rPr>
              <a:t>What is Universal Prekindergarten (UPK)?</a:t>
            </a:r>
          </a:p>
        </p:txBody>
      </p:sp>
      <p:sp>
        <p:nvSpPr>
          <p:cNvPr id="3" name="TextBox 2">
            <a:extLst>
              <a:ext uri="{FF2B5EF4-FFF2-40B4-BE49-F238E27FC236}">
                <a16:creationId xmlns:a16="http://schemas.microsoft.com/office/drawing/2014/main" id="{81D00B52-88C0-3541-87E9-63DEEF89C15A}"/>
              </a:ext>
            </a:extLst>
          </p:cNvPr>
          <p:cNvSpPr txBox="1"/>
          <p:nvPr/>
        </p:nvSpPr>
        <p:spPr>
          <a:xfrm>
            <a:off x="6773780" y="1059127"/>
            <a:ext cx="4789570" cy="4739759"/>
          </a:xfrm>
          <a:prstGeom prst="rect">
            <a:avLst/>
          </a:prstGeom>
          <a:noFill/>
        </p:spPr>
        <p:txBody>
          <a:bodyPr wrap="square" lIns="0" tIns="0" bIns="0" rtlCol="0" anchor="ctr">
            <a:spAutoFit/>
          </a:bodyPr>
          <a:lstStyle/>
          <a:p>
            <a:pPr>
              <a:spcAft>
                <a:spcPts val="1200"/>
              </a:spcAft>
              <a:buClr>
                <a:srgbClr val="06557E"/>
              </a:buClr>
            </a:pPr>
            <a:r>
              <a:rPr lang="en-US" sz="2200" b="1" dirty="0">
                <a:solidFill>
                  <a:schemeClr val="bg2">
                    <a:lumMod val="25000"/>
                  </a:schemeClr>
                </a:solidFill>
                <a:cs typeface="Arial" panose="020B0604020202020204" pitchFamily="34" charset="0"/>
              </a:rPr>
              <a:t>UPK will bring together programs across early learning and K-12, relying heavily on </a:t>
            </a:r>
            <a:r>
              <a:rPr lang="en-US" sz="2200" b="1" dirty="0">
                <a:solidFill>
                  <a:srgbClr val="004976"/>
                </a:solidFill>
                <a:cs typeface="Arial" panose="020B0604020202020204" pitchFamily="34" charset="0"/>
              </a:rPr>
              <a:t>Universal Transitional Kindergarten (UTK), </a:t>
            </a:r>
            <a:r>
              <a:rPr lang="en-US" sz="2200" b="1" dirty="0">
                <a:solidFill>
                  <a:schemeClr val="bg2">
                    <a:lumMod val="25000"/>
                  </a:schemeClr>
                </a:solidFill>
                <a:cs typeface="Arial" panose="020B0604020202020204" pitchFamily="34" charset="0"/>
              </a:rPr>
              <a:t>and the </a:t>
            </a:r>
            <a:r>
              <a:rPr lang="en-US" sz="2200" b="1" dirty="0">
                <a:solidFill>
                  <a:srgbClr val="004976"/>
                </a:solidFill>
                <a:cs typeface="Arial" panose="020B0604020202020204" pitchFamily="34" charset="0"/>
              </a:rPr>
              <a:t>California State Preschool Program (CSPP), </a:t>
            </a:r>
            <a:r>
              <a:rPr lang="en-US" sz="2200" b="1" dirty="0">
                <a:solidFill>
                  <a:schemeClr val="bg2">
                    <a:lumMod val="25000"/>
                  </a:schemeClr>
                </a:solidFill>
                <a:cs typeface="Arial" panose="020B0604020202020204" pitchFamily="34" charset="0"/>
              </a:rPr>
              <a:t>as well as </a:t>
            </a:r>
            <a:r>
              <a:rPr lang="en-US" sz="2200" b="1" dirty="0">
                <a:solidFill>
                  <a:srgbClr val="004976"/>
                </a:solidFill>
                <a:cs typeface="Arial" panose="020B0604020202020204" pitchFamily="34" charset="0"/>
              </a:rPr>
              <a:t>Head Start, community-based organizations (CBOs), </a:t>
            </a:r>
            <a:r>
              <a:rPr lang="en-US" sz="2200" b="1" dirty="0">
                <a:solidFill>
                  <a:schemeClr val="bg2">
                    <a:lumMod val="25000"/>
                  </a:schemeClr>
                </a:solidFill>
                <a:cs typeface="Arial" panose="020B0604020202020204" pitchFamily="34" charset="0"/>
              </a:rPr>
              <a:t>and</a:t>
            </a:r>
            <a:r>
              <a:rPr lang="en-US" sz="2200" b="1" dirty="0">
                <a:solidFill>
                  <a:schemeClr val="bg2">
                    <a:lumMod val="50000"/>
                  </a:schemeClr>
                </a:solidFill>
                <a:cs typeface="Arial" panose="020B0604020202020204" pitchFamily="34" charset="0"/>
              </a:rPr>
              <a:t> </a:t>
            </a:r>
            <a:r>
              <a:rPr lang="en-US" sz="2200" b="1" dirty="0">
                <a:solidFill>
                  <a:srgbClr val="004976"/>
                </a:solidFill>
                <a:cs typeface="Arial" panose="020B0604020202020204" pitchFamily="34" charset="0"/>
              </a:rPr>
              <a:t>private preschool </a:t>
            </a:r>
            <a:r>
              <a:rPr lang="en-US" sz="2200" b="1" dirty="0">
                <a:solidFill>
                  <a:schemeClr val="bg2">
                    <a:lumMod val="25000"/>
                  </a:schemeClr>
                </a:solidFill>
                <a:cs typeface="Arial" panose="020B0604020202020204" pitchFamily="34" charset="0"/>
              </a:rPr>
              <a:t>to ensure every 4-year-old child – regardless of language, race, zip code, immigration status, or income level– has access to a quality learning experience the year before Kindergarten</a:t>
            </a:r>
          </a:p>
        </p:txBody>
      </p:sp>
      <p:pic>
        <p:nvPicPr>
          <p:cNvPr id="2050" name="Picture 2">
            <a:extLst>
              <a:ext uri="{FF2B5EF4-FFF2-40B4-BE49-F238E27FC236}">
                <a16:creationId xmlns:a16="http://schemas.microsoft.com/office/drawing/2014/main" id="{39E04B20-D283-AD40-8AAE-C33F7E1D0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22" y="2159000"/>
            <a:ext cx="4202278" cy="429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7465"/>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DAA6D-2284-B341-87A5-CB1766E4DEFA}"/>
              </a:ext>
            </a:extLst>
          </p:cNvPr>
          <p:cNvSpPr txBox="1"/>
          <p:nvPr/>
        </p:nvSpPr>
        <p:spPr>
          <a:xfrm>
            <a:off x="628650" y="377888"/>
            <a:ext cx="4597950" cy="2244204"/>
          </a:xfrm>
          <a:prstGeom prst="rect">
            <a:avLst/>
          </a:prstGeom>
          <a:noFill/>
        </p:spPr>
        <p:txBody>
          <a:bodyPr wrap="square" lIns="0" tIns="0" bIns="0" rtlCol="0" anchor="ctr">
            <a:spAutoFit/>
          </a:bodyPr>
          <a:lstStyle/>
          <a:p>
            <a:pPr>
              <a:lnSpc>
                <a:spcPts val="3500"/>
              </a:lnSpc>
              <a:buClr>
                <a:srgbClr val="06557E"/>
              </a:buClr>
            </a:pPr>
            <a:r>
              <a:rPr lang="en-US" sz="3500" dirty="0">
                <a:solidFill>
                  <a:schemeClr val="accent1"/>
                </a:solidFill>
                <a:cs typeface="Arial" panose="020B0604020202020204" pitchFamily="34" charset="0"/>
              </a:rPr>
              <a:t>How do Transitional Kindergarten (TK), UPK, and P-3 Alignment Work Together?</a:t>
            </a:r>
          </a:p>
        </p:txBody>
      </p:sp>
      <p:sp>
        <p:nvSpPr>
          <p:cNvPr id="3" name="TextBox 2">
            <a:extLst>
              <a:ext uri="{FF2B5EF4-FFF2-40B4-BE49-F238E27FC236}">
                <a16:creationId xmlns:a16="http://schemas.microsoft.com/office/drawing/2014/main" id="{81D00B52-88C0-3541-87E9-63DEEF89C15A}"/>
              </a:ext>
            </a:extLst>
          </p:cNvPr>
          <p:cNvSpPr txBox="1"/>
          <p:nvPr/>
        </p:nvSpPr>
        <p:spPr>
          <a:xfrm>
            <a:off x="6773780" y="936017"/>
            <a:ext cx="4789570" cy="4985980"/>
          </a:xfrm>
          <a:prstGeom prst="rect">
            <a:avLst/>
          </a:prstGeom>
          <a:noFill/>
        </p:spPr>
        <p:txBody>
          <a:bodyPr wrap="square" lIns="0" tIns="0" bIns="0" rtlCol="0" anchor="ctr">
            <a:spAutoFit/>
          </a:bodyPr>
          <a:lstStyle/>
          <a:p>
            <a:r>
              <a:rPr lang="en-US" b="1">
                <a:solidFill>
                  <a:srgbClr val="004976"/>
                </a:solidFill>
                <a:cs typeface="Arial" panose="020B0604020202020204" pitchFamily="34" charset="0"/>
              </a:rPr>
              <a:t>Universal Transitional Kindergarten (UTK), </a:t>
            </a:r>
            <a:r>
              <a:rPr lang="en-US">
                <a:solidFill>
                  <a:schemeClr val="bg2">
                    <a:lumMod val="25000"/>
                  </a:schemeClr>
                </a:solidFill>
              </a:rPr>
              <a:t>is an integral program in the mixed delivery system for achieving UPK. It will be the only program that must serve any four-year-old child that wants to enroll by 2025–26.​</a:t>
            </a:r>
          </a:p>
          <a:p>
            <a:endParaRPr lang="en-US"/>
          </a:p>
          <a:p>
            <a:r>
              <a:rPr lang="en-US" b="1">
                <a:solidFill>
                  <a:srgbClr val="004976"/>
                </a:solidFill>
                <a:cs typeface="Arial" panose="020B0604020202020204" pitchFamily="34" charset="0"/>
              </a:rPr>
              <a:t>UPK </a:t>
            </a:r>
            <a:r>
              <a:rPr lang="en-US">
                <a:solidFill>
                  <a:schemeClr val="bg2">
                    <a:lumMod val="25000"/>
                  </a:schemeClr>
                </a:solidFill>
              </a:rPr>
              <a:t>is a mixed-delivery system of UTK, CSPP, Head Start, expanded learning, private providers, and more. It provides every four-year-old child access to high quality learning the year before Kindergarten.​</a:t>
            </a:r>
          </a:p>
          <a:p>
            <a:endParaRPr lang="en-US"/>
          </a:p>
          <a:p>
            <a:r>
              <a:rPr lang="en-US" b="1">
                <a:solidFill>
                  <a:srgbClr val="004976"/>
                </a:solidFill>
                <a:cs typeface="Arial" panose="020B0604020202020204" pitchFamily="34" charset="0"/>
              </a:rPr>
              <a:t>Prekindergarten to Third Grade alignment (P-3), </a:t>
            </a:r>
            <a:r>
              <a:rPr lang="en-US">
                <a:solidFill>
                  <a:schemeClr val="bg2">
                    <a:lumMod val="25000"/>
                  </a:schemeClr>
                </a:solidFill>
              </a:rPr>
              <a:t>Connects UPK with Kindergarten, First, Second, and Third grade. It aligns developmentally informed best practices, UPK–Third grade.</a:t>
            </a:r>
          </a:p>
          <a:p>
            <a:pPr>
              <a:spcAft>
                <a:spcPts val="1200"/>
              </a:spcAft>
              <a:buClr>
                <a:srgbClr val="06557E"/>
              </a:buClr>
            </a:pPr>
            <a:endParaRPr lang="en-US" b="1" dirty="0">
              <a:solidFill>
                <a:schemeClr val="bg2">
                  <a:lumMod val="50000"/>
                </a:schemeClr>
              </a:solidFill>
              <a:cs typeface="Arial" panose="020B0604020202020204" pitchFamily="34" charset="0"/>
            </a:endParaRPr>
          </a:p>
        </p:txBody>
      </p:sp>
      <p:pic>
        <p:nvPicPr>
          <p:cNvPr id="4098" name="Picture 2">
            <a:extLst>
              <a:ext uri="{FF2B5EF4-FFF2-40B4-BE49-F238E27FC236}">
                <a16:creationId xmlns:a16="http://schemas.microsoft.com/office/drawing/2014/main" id="{4888140F-CC72-EE4E-B029-2CF4F88AC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887" y="2836279"/>
            <a:ext cx="3333475" cy="364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875792"/>
      </p:ext>
    </p:extLst>
  </p:cSld>
  <p:clrMapOvr>
    <a:masterClrMapping/>
  </p:clrMapOvr>
  <mc:AlternateContent xmlns:mc="http://schemas.openxmlformats.org/markup-compatibility/2006" xmlns:p14="http://schemas.microsoft.com/office/powerpoint/2010/main">
    <mc:Choice Requires="p14">
      <p:transition spd="med" p14:dur="65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SBA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 Template" id="{4CC0D447-7B56-4A9B-B6AD-9368AAA27F54}" vid="{241E2F59-76D4-4BCA-890D-E6B95FFB252F}"/>
    </a:ext>
  </a:ext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 Powerpoint Template" id="{7F675229-8C7D-E04C-9F50-2B4B82BFAF91}" vid="{F1E00DDD-BCE2-E742-8ECA-98496119FECD}"/>
    </a:ext>
  </a:ext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671C958F-D7BC-1341-BB2B-E8011A5D3FD6}"/>
    </a:ext>
  </a:extLst>
</a:theme>
</file>

<file path=ppt/theme/theme4.xml><?xml version="1.0" encoding="utf-8"?>
<a:theme xmlns:a="http://schemas.openxmlformats.org/drawingml/2006/main" name="Inside Slide – Light">
  <a:themeElements>
    <a:clrScheme name="CSBA Color Palette 3">
      <a:dk1>
        <a:srgbClr val="626669"/>
      </a:dk1>
      <a:lt1>
        <a:srgbClr val="FFFFFF"/>
      </a:lt1>
      <a:dk2>
        <a:srgbClr val="004875"/>
      </a:dk2>
      <a:lt2>
        <a:srgbClr val="ECF0F1"/>
      </a:lt2>
      <a:accent1>
        <a:srgbClr val="004875"/>
      </a:accent1>
      <a:accent2>
        <a:srgbClr val="ECA053"/>
      </a:accent2>
      <a:accent3>
        <a:srgbClr val="00617F"/>
      </a:accent3>
      <a:accent4>
        <a:srgbClr val="B5BD00"/>
      </a:accent4>
      <a:accent5>
        <a:srgbClr val="E56953"/>
      </a:accent5>
      <a:accent6>
        <a:srgbClr val="AE95D3"/>
      </a:accent6>
      <a:hlink>
        <a:srgbClr val="626669"/>
      </a:hlink>
      <a:folHlink>
        <a:srgbClr val="9293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BA Powerpoint Template" id="{7F675229-8C7D-E04C-9F50-2B4B82BFAF91}" vid="{C57572E6-B798-8A46-ACDE-F239F093E9BC}"/>
    </a:ext>
  </a:extLst>
</a:theme>
</file>

<file path=ppt/theme/theme5.xml><?xml version="1.0" encoding="utf-8"?>
<a:theme xmlns:a="http://schemas.openxmlformats.org/drawingml/2006/main" name="Inside Slide –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Box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rrow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mage Slide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CSBA Template</Template>
  <TotalTime>3685</TotalTime>
  <Words>5927</Words>
  <Application>Microsoft Office PowerPoint</Application>
  <PresentationFormat>Widescreen</PresentationFormat>
  <Paragraphs>369</Paragraphs>
  <Slides>39</Slides>
  <Notes>16</Notes>
  <HiddenSlides>0</HiddenSlides>
  <MMClips>0</MMClips>
  <ScaleCrop>false</ScaleCrop>
  <HeadingPairs>
    <vt:vector size="6" baseType="variant">
      <vt:variant>
        <vt:lpstr>Fonts Used</vt:lpstr>
      </vt:variant>
      <vt:variant>
        <vt:i4>6</vt:i4>
      </vt:variant>
      <vt:variant>
        <vt:lpstr>Theme</vt:lpstr>
      </vt:variant>
      <vt:variant>
        <vt:i4>21</vt:i4>
      </vt:variant>
      <vt:variant>
        <vt:lpstr>Slide Titles</vt:lpstr>
      </vt:variant>
      <vt:variant>
        <vt:i4>39</vt:i4>
      </vt:variant>
    </vt:vector>
  </HeadingPairs>
  <TitlesOfParts>
    <vt:vector size="66" baseType="lpstr">
      <vt:lpstr>Arial</vt:lpstr>
      <vt:lpstr>Calibri</vt:lpstr>
      <vt:lpstr>NTR</vt:lpstr>
      <vt:lpstr>Symbol</vt:lpstr>
      <vt:lpstr>System Font Regular</vt:lpstr>
      <vt:lpstr>Wingdings</vt:lpstr>
      <vt:lpstr>CSBA Template</vt:lpstr>
      <vt:lpstr>Thank you</vt:lpstr>
      <vt:lpstr>Divider Slide</vt:lpstr>
      <vt:lpstr>Inside Slide – Light</vt:lpstr>
      <vt:lpstr>Inside Slide – Blue</vt:lpstr>
      <vt:lpstr>Blue Box Slide</vt:lpstr>
      <vt:lpstr>Arrow Slide</vt:lpstr>
      <vt:lpstr>Image Slide_1</vt:lpstr>
      <vt:lpstr>8_Custom Design</vt:lpstr>
      <vt:lpstr>11_Custom Design</vt:lpstr>
      <vt:lpstr>12_Custom Design</vt:lpstr>
      <vt:lpstr>13_Custom Design</vt:lpstr>
      <vt:lpstr>9_Custom Design</vt:lpstr>
      <vt:lpstr>4_Custom Design</vt:lpstr>
      <vt:lpstr>3_Custom Design</vt:lpstr>
      <vt:lpstr>2_Custom Design</vt:lpstr>
      <vt:lpstr>1_Custom Design</vt:lpstr>
      <vt:lpstr>Custom Design</vt:lpstr>
      <vt:lpstr>5_Custom Design</vt:lpstr>
      <vt:lpstr>6_Custom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Anderson</dc:creator>
  <cp:lastModifiedBy>Jeremy Anderson</cp:lastModifiedBy>
  <cp:revision>1</cp:revision>
  <dcterms:created xsi:type="dcterms:W3CDTF">2022-04-04T23:30:50Z</dcterms:created>
  <dcterms:modified xsi:type="dcterms:W3CDTF">2022-04-07T15:56:56Z</dcterms:modified>
</cp:coreProperties>
</file>