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25" r:id="rId1"/>
  </p:sldMasterIdLst>
  <p:notesMasterIdLst>
    <p:notesMasterId r:id="rId26"/>
  </p:notesMasterIdLst>
  <p:handoutMasterIdLst>
    <p:handoutMasterId r:id="rId27"/>
  </p:handoutMasterIdLst>
  <p:sldIdLst>
    <p:sldId id="256" r:id="rId2"/>
    <p:sldId id="258" r:id="rId3"/>
    <p:sldId id="274" r:id="rId4"/>
    <p:sldId id="272" r:id="rId5"/>
    <p:sldId id="283" r:id="rId6"/>
    <p:sldId id="259" r:id="rId7"/>
    <p:sldId id="263" r:id="rId8"/>
    <p:sldId id="264" r:id="rId9"/>
    <p:sldId id="275" r:id="rId10"/>
    <p:sldId id="265" r:id="rId11"/>
    <p:sldId id="276" r:id="rId12"/>
    <p:sldId id="266" r:id="rId13"/>
    <p:sldId id="277" r:id="rId14"/>
    <p:sldId id="284" r:id="rId15"/>
    <p:sldId id="267" r:id="rId16"/>
    <p:sldId id="278" r:id="rId17"/>
    <p:sldId id="269" r:id="rId18"/>
    <p:sldId id="279" r:id="rId19"/>
    <p:sldId id="268" r:id="rId20"/>
    <p:sldId id="280" r:id="rId21"/>
    <p:sldId id="270" r:id="rId22"/>
    <p:sldId id="271" r:id="rId23"/>
    <p:sldId id="261" r:id="rId24"/>
    <p:sldId id="273" r:id="rId25"/>
  </p:sldIdLst>
  <p:sldSz cx="9144000" cy="5143500" type="screen16x9"/>
  <p:notesSz cx="6985000" cy="92837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0CC"/>
    <a:srgbClr val="0655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7" autoAdjust="0"/>
    <p:restoredTop sz="52980" autoAdjust="0"/>
  </p:normalViewPr>
  <p:slideViewPr>
    <p:cSldViewPr snapToGrid="0" snapToObjects="1">
      <p:cViewPr varScale="1">
        <p:scale>
          <a:sx n="88" d="100"/>
          <a:sy n="88" d="100"/>
        </p:scale>
        <p:origin x="-3296" y="-96"/>
      </p:cViewPr>
      <p:guideLst>
        <p:guide orient="horz" pos="2293"/>
        <p:guide pos="2798"/>
      </p:guideLst>
    </p:cSldViewPr>
  </p:slideViewPr>
  <p:outlineViewPr>
    <p:cViewPr>
      <p:scale>
        <a:sx n="33" d="100"/>
        <a:sy n="33" d="100"/>
      </p:scale>
      <p:origin x="0" y="0"/>
    </p:cViewPr>
  </p:outlineViewPr>
  <p:notesTextViewPr>
    <p:cViewPr>
      <p:scale>
        <a:sx n="95" d="100"/>
        <a:sy n="95" d="100"/>
      </p:scale>
      <p:origin x="0" y="0"/>
    </p:cViewPr>
  </p:notesTextViewPr>
  <p:sorterViewPr>
    <p:cViewPr>
      <p:scale>
        <a:sx n="100" d="100"/>
        <a:sy n="100" d="100"/>
      </p:scale>
      <p:origin x="0" y="0"/>
    </p:cViewPr>
  </p:sorterViewPr>
  <p:notesViewPr>
    <p:cSldViewPr snapToGrid="0" snapToObjects="1">
      <p:cViewPr varScale="1">
        <p:scale>
          <a:sx n="74" d="100"/>
          <a:sy n="74" d="100"/>
        </p:scale>
        <p:origin x="3150" y="6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smtClean="0">
                <a:latin typeface="+mn-lt"/>
                <a:ea typeface="+mn-ea"/>
                <a:cs typeface="+mn-cs"/>
              </a:defRPr>
            </a:lvl1pPr>
          </a:lstStyle>
          <a:p>
            <a:pPr>
              <a:defRPr/>
            </a:pPr>
            <a:endParaRPr lang="en-US" dirty="0">
              <a:latin typeface="Arial"/>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7745356-2F14-8C40-9BF5-68967D696ADC}" type="datetimeFigureOut">
              <a:rPr lang="en-US">
                <a:latin typeface="Arial"/>
              </a:rPr>
              <a:pPr>
                <a:defRPr/>
              </a:pPr>
              <a:t>9/13/17</a:t>
            </a:fld>
            <a:endParaRPr lang="en-US" dirty="0">
              <a:latin typeface="Arial"/>
            </a:endParaRPr>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smtClean="0">
                <a:latin typeface="+mn-lt"/>
                <a:ea typeface="+mn-ea"/>
                <a:cs typeface="+mn-cs"/>
              </a:defRPr>
            </a:lvl1pPr>
          </a:lstStyle>
          <a:p>
            <a:pPr>
              <a:defRPr/>
            </a:pPr>
            <a:endParaRPr lang="en-US" dirty="0">
              <a:latin typeface="Arial"/>
            </a:endParaRP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C89AFE1F-6D21-AE40-BE68-2EB556FFE067}"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18672601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smtClean="0">
                <a:latin typeface="Arial"/>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Arial"/>
                <a:ea typeface="+mn-ea"/>
                <a:cs typeface="+mn-cs"/>
              </a:defRPr>
            </a:lvl1pPr>
          </a:lstStyle>
          <a:p>
            <a:pPr>
              <a:defRPr/>
            </a:pPr>
            <a:fld id="{9E1A0C1D-F49A-A249-AA4A-464BD4B7B063}" type="datetimeFigureOut">
              <a:rPr lang="en-US" smtClean="0"/>
              <a:pPr>
                <a:defRPr/>
              </a:pPr>
              <a:t>9/13/17</a:t>
            </a:fld>
            <a:endParaRPr lang="en-US" dirty="0"/>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smtClean="0">
                <a:latin typeface="Arial"/>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Arial"/>
                <a:ea typeface="+mn-ea"/>
                <a:cs typeface="+mn-cs"/>
              </a:defRPr>
            </a:lvl1pPr>
          </a:lstStyle>
          <a:p>
            <a:pPr>
              <a:defRPr/>
            </a:pPr>
            <a:fld id="{ACFDD08E-8DEA-D64F-A004-D78B091E7F4E}" type="slidenum">
              <a:rPr lang="en-US" smtClean="0"/>
              <a:pPr>
                <a:defRPr/>
              </a:pPr>
              <a:t>‹#›</a:t>
            </a:fld>
            <a:endParaRPr lang="en-US" dirty="0"/>
          </a:p>
        </p:txBody>
      </p:sp>
    </p:spTree>
    <p:extLst>
      <p:ext uri="{BB962C8B-B14F-4D97-AF65-F5344CB8AC3E}">
        <p14:creationId xmlns:p14="http://schemas.microsoft.com/office/powerpoint/2010/main" val="106495812"/>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Arial"/>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Arial"/>
        <a:ea typeface="ＭＳ Ｐゴシック" charset="0"/>
        <a:cs typeface="+mn-cs"/>
      </a:defRPr>
    </a:lvl2pPr>
    <a:lvl3pPr marL="914400" algn="l" defTabSz="457200" rtl="0" fontAlgn="base">
      <a:spcBef>
        <a:spcPct val="30000"/>
      </a:spcBef>
      <a:spcAft>
        <a:spcPct val="0"/>
      </a:spcAft>
      <a:defRPr sz="1200" kern="1200">
        <a:solidFill>
          <a:schemeClr val="tx1"/>
        </a:solidFill>
        <a:latin typeface="Arial"/>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Arial"/>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Aria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csba.org/SchoolBoardResearch2017"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This slide presentation is designed to complement CSBA’s May</a:t>
            </a:r>
            <a:r>
              <a:rPr lang="en-US" baseline="0" dirty="0" smtClean="0"/>
              <a:t> 2017 report: The School Board Role in Creating the Conditions for Student Achievement: A Review of the Research.</a:t>
            </a:r>
            <a:endParaRPr lang="en-US" dirty="0" smtClean="0"/>
          </a:p>
          <a:p>
            <a:endParaRPr lang="en-US" dirty="0" smtClean="0"/>
          </a:p>
          <a:p>
            <a:r>
              <a:rPr lang="en-US" dirty="0" smtClean="0"/>
              <a:t>Note: Due to limited space, complete references and descriptions</a:t>
            </a:r>
            <a:r>
              <a:rPr lang="en-US" baseline="0" dirty="0" smtClean="0"/>
              <a:t> of the studies </a:t>
            </a:r>
            <a:r>
              <a:rPr lang="en-US" dirty="0" smtClean="0"/>
              <a:t>are located within the full report,</a:t>
            </a:r>
            <a:r>
              <a:rPr lang="en-US" baseline="0" dirty="0" smtClean="0"/>
              <a:t> which can be accessed at: </a:t>
            </a:r>
            <a:r>
              <a:rPr lang="en-US" dirty="0" smtClean="0">
                <a:hlinkClick r:id="rId3"/>
              </a:rPr>
              <a:t>www.csba.org/SchoolBoardResearch2017</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a:t>
            </a:fld>
            <a:endParaRPr lang="en-US"/>
          </a:p>
        </p:txBody>
      </p:sp>
    </p:spTree>
    <p:extLst>
      <p:ext uri="{BB962C8B-B14F-4D97-AF65-F5344CB8AC3E}">
        <p14:creationId xmlns:p14="http://schemas.microsoft.com/office/powerpoint/2010/main" val="4155435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Research</a:t>
            </a:r>
            <a:r>
              <a:rPr lang="en-US" baseline="0" dirty="0" smtClean="0"/>
              <a:t> on district reform has found that district culture is often overlooked in district initiatives, but it can have a tremendous influence on their success. </a:t>
            </a:r>
          </a:p>
          <a:p>
            <a:endParaRPr lang="en-US" baseline="0" dirty="0" smtClean="0"/>
          </a:p>
          <a:p>
            <a:r>
              <a:rPr lang="en-US" baseline="0" dirty="0" smtClean="0"/>
              <a:t>“District culture” is the general norms, values, beliefs, and attitudes shared throughout the district. While individuals always have their own perspectives, any organization develops a culture that shapes how people approach their work and interactions. New employees and board members are absorbed into </a:t>
            </a:r>
            <a:r>
              <a:rPr lang="mr-IN" baseline="0" dirty="0" smtClean="0"/>
              <a:t>–</a:t>
            </a:r>
            <a:r>
              <a:rPr lang="en-US" baseline="0" dirty="0" smtClean="0"/>
              <a:t> and can impact the district culture.</a:t>
            </a:r>
          </a:p>
          <a:p>
            <a:endParaRPr lang="en-US" baseline="0" dirty="0" smtClean="0"/>
          </a:p>
          <a:p>
            <a:r>
              <a:rPr lang="en-US" baseline="0" dirty="0" smtClean="0"/>
              <a:t>There are many aspects of culture that can influence improvement efforts. While this isn’t an exhaustive list, a few examples might include:</a:t>
            </a:r>
          </a:p>
          <a:p>
            <a:pPr marL="228600" indent="-228600">
              <a:buAutoNum type="arabicPeriod"/>
            </a:pPr>
            <a:r>
              <a:rPr lang="en-US" baseline="0" dirty="0" smtClean="0"/>
              <a:t>Trust vs. suspicion</a:t>
            </a:r>
          </a:p>
          <a:p>
            <a:pPr marL="228600" indent="-228600">
              <a:buAutoNum type="arabicPeriod"/>
            </a:pPr>
            <a:r>
              <a:rPr lang="en-US" baseline="0" dirty="0" smtClean="0"/>
              <a:t>Collaboration vs. emphasis on the individual</a:t>
            </a:r>
          </a:p>
          <a:p>
            <a:pPr marL="228600" indent="-228600">
              <a:buAutoNum type="arabicPeriod"/>
            </a:pPr>
            <a:r>
              <a:rPr lang="en-US" dirty="0" smtClean="0"/>
              <a:t>Sense of shared</a:t>
            </a:r>
            <a:r>
              <a:rPr lang="en-US" baseline="0" dirty="0" smtClean="0"/>
              <a:t> accountability vs. ”That’s not my problem.”</a:t>
            </a:r>
          </a:p>
          <a:p>
            <a:pPr marL="228600" indent="-228600">
              <a:buAutoNum type="arabicPeriod"/>
            </a:pPr>
            <a:r>
              <a:rPr lang="en-US" baseline="0" dirty="0" smtClean="0"/>
              <a:t>Welcoming families as partners vs. sense that parents are to be “managed”</a:t>
            </a:r>
          </a:p>
          <a:p>
            <a:pPr marL="228600" indent="-228600">
              <a:buAutoNum type="arabicPeriod"/>
            </a:pPr>
            <a:endParaRPr lang="en-US" dirty="0" smtClean="0"/>
          </a:p>
          <a:p>
            <a:r>
              <a:rPr lang="en-US" baseline="0" dirty="0" smtClean="0"/>
              <a:t>For improvement initiatives to be successful, district leaders should consider their existing district culture and consider how to reinforce or strengthen it. </a:t>
            </a:r>
          </a:p>
          <a:p>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10</a:t>
            </a:fld>
            <a:endParaRPr lang="en-US"/>
          </a:p>
        </p:txBody>
      </p:sp>
    </p:spTree>
    <p:extLst>
      <p:ext uri="{BB962C8B-B14F-4D97-AF65-F5344CB8AC3E}">
        <p14:creationId xmlns:p14="http://schemas.microsoft.com/office/powerpoint/2010/main" val="199933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defTabSz="464790">
              <a:defRPr/>
            </a:pPr>
            <a:r>
              <a:rPr lang="en-US" b="0" baseline="0" dirty="0" smtClean="0"/>
              <a:t>Since the release of Anthony Bryk and Barbara Schneider’s 2002 book, </a:t>
            </a:r>
            <a:r>
              <a:rPr lang="en-US" b="0" i="1" baseline="0" dirty="0" smtClean="0"/>
              <a:t>Trust in Schools</a:t>
            </a:r>
            <a:r>
              <a:rPr lang="en-US" b="0" baseline="0" dirty="0" smtClean="0"/>
              <a:t>, researchers have repeatedly identified “relational trust” as a core component of a district culture that supports instructional and organizational improvement. This includes board members, district and site administrators, and peers. Trust is not static nor is it quickly established; therefore board members should work with their governance teams to foster it through ongoing attention, especially through their actions.</a:t>
            </a:r>
          </a:p>
          <a:p>
            <a:pPr defTabSz="464790">
              <a:defRPr/>
            </a:pPr>
            <a:endParaRPr lang="en-US" b="0" baseline="0" dirty="0" smtClean="0"/>
          </a:p>
          <a:p>
            <a:pPr defTabSz="464790">
              <a:defRPr/>
            </a:pPr>
            <a:r>
              <a:rPr lang="en-US" b="0" baseline="0" dirty="0" smtClean="0"/>
              <a:t>Other factors identified to be aspects of a positive culture are a collective sense of responsibility for the education students receive</a:t>
            </a:r>
            <a:r>
              <a:rPr lang="mr-IN" b="0" baseline="0" dirty="0" smtClean="0"/>
              <a:t>…</a:t>
            </a:r>
            <a:r>
              <a:rPr lang="en-US" b="0" baseline="0" dirty="0" smtClean="0"/>
              <a:t>not out of fear of punitive measures, but a commitment to working with children’s educational strengths and areas of need.</a:t>
            </a:r>
          </a:p>
          <a:p>
            <a:pPr defTabSz="464790">
              <a:defRPr/>
            </a:pPr>
            <a:endParaRPr lang="en-US" b="0" baseline="0" dirty="0" smtClean="0"/>
          </a:p>
          <a:p>
            <a:pPr defTabSz="464790">
              <a:defRPr/>
            </a:pPr>
            <a:r>
              <a:rPr lang="en-US" b="0" baseline="0" dirty="0" smtClean="0"/>
              <a:t>Expectations </a:t>
            </a:r>
            <a:r>
              <a:rPr lang="mr-IN" b="0" baseline="0" dirty="0" smtClean="0"/>
              <a:t>–</a:t>
            </a:r>
            <a:r>
              <a:rPr lang="en-US" b="0" baseline="0" dirty="0" smtClean="0"/>
              <a:t> particularly teacher expectations - are also related to student achievement. The Lighthouse Study (</a:t>
            </a:r>
            <a:r>
              <a:rPr lang="en-US" b="0" baseline="0" dirty="0" err="1" smtClean="0"/>
              <a:t>Delagardelle</a:t>
            </a:r>
            <a:r>
              <a:rPr lang="en-US" b="0" baseline="0" dirty="0" smtClean="0"/>
              <a:t>, 2008) found this also to be true for boards in high-achieving districts. Not only did they believe all students can learn, they also believed that schools can have an impact on student achievement. This fostered a significant sense of responsibility among staff and board members alike. Those in lower-achieving districts were more likely to blame students or families for challenges. A common inference from this research is that when educators have low expectations and a sense that the issues are outside of their control, they are less motivated to invest time and energy in supporting instructional improvement.</a:t>
            </a:r>
          </a:p>
          <a:p>
            <a:pPr defTabSz="464790">
              <a:defRPr/>
            </a:pPr>
            <a:endParaRPr lang="en-US" b="0" baseline="0" dirty="0" smtClean="0"/>
          </a:p>
          <a:p>
            <a:pPr defTabSz="464790">
              <a:defRPr/>
            </a:pPr>
            <a:r>
              <a:rPr lang="en-US" b="0" baseline="0" dirty="0" smtClean="0"/>
              <a:t>Another key component of positive district culture is an inclusive and productive set of family and community partnerships. Governance teams can play a significant role in developing and nurturing such partnerships.</a:t>
            </a:r>
          </a:p>
          <a:p>
            <a:pPr defTabSz="464790">
              <a:defRPr/>
            </a:pPr>
            <a:endParaRPr lang="en-US" b="0" baseline="0" dirty="0" smtClean="0"/>
          </a:p>
          <a:p>
            <a:pPr defTabSz="464790">
              <a:defRPr/>
            </a:pPr>
            <a:endParaRPr lang="en-US" b="0" baseline="0" dirty="0" smtClean="0"/>
          </a:p>
          <a:p>
            <a:pPr defTabSz="464790">
              <a:defRPr/>
            </a:pPr>
            <a:endParaRPr lang="en-US" b="1" baseline="0" dirty="0" smtClean="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11</a:t>
            </a:fld>
            <a:endParaRPr lang="en-US"/>
          </a:p>
        </p:txBody>
      </p:sp>
    </p:spTree>
    <p:extLst>
      <p:ext uri="{BB962C8B-B14F-4D97-AF65-F5344CB8AC3E}">
        <p14:creationId xmlns:p14="http://schemas.microsoft.com/office/powerpoint/2010/main" val="430782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Research</a:t>
            </a:r>
            <a:r>
              <a:rPr lang="en-US" baseline="0" dirty="0" smtClean="0"/>
              <a:t> has consistently shown that although external factors such as a student’s socio-economic status are highly influential on student achievement, the greatest within-school factor is the teacher (essentially, shaping their instruction). </a:t>
            </a:r>
          </a:p>
          <a:p>
            <a:endParaRPr lang="en-US" baseline="0"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Note: Board members also need professional development, a point we discuss in greater detail in a separate section of the report. </a:t>
            </a:r>
          </a:p>
          <a:p>
            <a:endParaRPr lang="en-US" baseline="0" dirty="0" smtClean="0"/>
          </a:p>
          <a:p>
            <a:r>
              <a:rPr lang="en-US" b="1" baseline="0" dirty="0" smtClean="0"/>
              <a:t>Teacher PD</a:t>
            </a:r>
          </a:p>
          <a:p>
            <a:r>
              <a:rPr lang="en-US" baseline="0" dirty="0" smtClean="0"/>
              <a:t>The instructional core is defined by researchers as the interaction between the student, the teacher, and the curriculum. Our education system has asked teachers to make substantive changes to their instruction in recent years. The Common Core Standards and the CA Next Generation Science Standards, more effective integration of English Language Development (ELD) through the ELD standards, and approaches like the Multi-Tiered System of Supports and Universal Design for Learning. These place substantial demands on the professional capacity of teachers, and teacher preparation programs are important first steps. Districts, however, are responsible for the ongoing professional learning of their staff.</a:t>
            </a:r>
          </a:p>
          <a:p>
            <a:endParaRPr lang="en-US" baseline="0" dirty="0" smtClean="0"/>
          </a:p>
          <a:p>
            <a:r>
              <a:rPr lang="en-US" b="1" baseline="0" dirty="0" smtClean="0"/>
              <a:t>Principal PD</a:t>
            </a:r>
          </a:p>
          <a:p>
            <a:r>
              <a:rPr lang="en-US" baseline="0" dirty="0" smtClean="0"/>
              <a:t>Principal capacity is also extremely important, because site-level administrators directly shape the working conditions of teachers. In fact, principals are a primary factor in teacher satisfaction and retention. </a:t>
            </a:r>
          </a:p>
          <a:p>
            <a:pPr marL="171450" indent="-171450">
              <a:buFont typeface="Arial" panose="020B0604020202020204" pitchFamily="34" charset="0"/>
              <a:buChar char="•"/>
            </a:pPr>
            <a:r>
              <a:rPr lang="en-US" baseline="0" dirty="0" smtClean="0"/>
              <a:t>A study of Cleveland teachers found that teachers who say they lacked principal support were three times more likely to consider leaving teaching. </a:t>
            </a:r>
          </a:p>
          <a:p>
            <a:pPr marL="171450" indent="-171450">
              <a:buFont typeface="Arial" panose="020B0604020202020204" pitchFamily="34" charset="0"/>
              <a:buChar char="•"/>
            </a:pPr>
            <a:r>
              <a:rPr lang="en-US" baseline="0" dirty="0" smtClean="0"/>
              <a:t>A study found that almost 2/3 of North Carolina teachers who quit teaching identified a lack of administrative support as a determining factor. </a:t>
            </a:r>
          </a:p>
          <a:p>
            <a:pPr marL="171450" indent="-171450">
              <a:buFont typeface="Arial" panose="020B0604020202020204" pitchFamily="34" charset="0"/>
              <a:buChar char="•"/>
            </a:pPr>
            <a:r>
              <a:rPr lang="en-US" baseline="0" dirty="0" smtClean="0"/>
              <a:t>A 2017 Learning Policy Institute study found that when teachers strongly disagree their site administration is supportive, they are more than twice as likely to move schools or leave teaching than when they strongly agree that their administration is supportive, even when controlling for student and teacher characteristics.</a:t>
            </a:r>
          </a:p>
          <a:p>
            <a:pPr marL="171450" indent="-171450">
              <a:buFont typeface="Arial" panose="020B0604020202020204" pitchFamily="34" charset="0"/>
              <a:buChar char="•"/>
            </a:pPr>
            <a:r>
              <a:rPr lang="en-US" baseline="0" dirty="0" smtClean="0"/>
              <a:t>The National Center for Education Statistics found that n 2011-12, cited a variety of factors that influence teacher decisions for voluntarily moving schools. For the 2/3 of teachers who cited dissatisfaction, the most frequent reason given was the school administration (33%).</a:t>
            </a:r>
          </a:p>
          <a:p>
            <a:pPr marL="171450" indent="-171450">
              <a:buFont typeface="Arial" panose="020B0604020202020204" pitchFamily="34" charset="0"/>
              <a:buChar char="•"/>
            </a:pPr>
            <a:r>
              <a:rPr lang="en-US" baseline="0" dirty="0" smtClean="0"/>
              <a:t>A 2011 study found higher rates of teacher satisfaction and lower turnover, especially in high-needs schools.</a:t>
            </a:r>
          </a:p>
          <a:p>
            <a:endParaRPr lang="en-US" baseline="0" dirty="0" smtClean="0"/>
          </a:p>
          <a:p>
            <a:r>
              <a:rPr lang="en-US" baseline="0" dirty="0" smtClean="0"/>
              <a:t>For governing boards to offer flexibility in instructional approaches to meet district goals, they must feel confident in the capacity of their principals and teachers. Professional learning opportunities are an essential dimension of educators’ ongoing improvement.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12</a:t>
            </a:fld>
            <a:endParaRPr lang="en-US"/>
          </a:p>
        </p:txBody>
      </p:sp>
    </p:spTree>
    <p:extLst>
      <p:ext uri="{BB962C8B-B14F-4D97-AF65-F5344CB8AC3E}">
        <p14:creationId xmlns:p14="http://schemas.microsoft.com/office/powerpoint/2010/main" val="725483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As shown in the slide, board members can offer</a:t>
            </a:r>
            <a:r>
              <a:rPr lang="en-US" baseline="0" dirty="0" smtClean="0"/>
              <a:t> guidance and resources to support professional development. Educators, including administrators, are often the best resource for identifying their professional development needs. District data and goals are also important considerations.</a:t>
            </a:r>
          </a:p>
          <a:p>
            <a:endParaRPr lang="en-US" dirty="0" smtClean="0"/>
          </a:p>
          <a:p>
            <a:pPr marL="228600" indent="-228600">
              <a:buAutoNum type="arabicPeriod"/>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13</a:t>
            </a:fld>
            <a:endParaRPr lang="en-US"/>
          </a:p>
        </p:txBody>
      </p:sp>
    </p:spTree>
    <p:extLst>
      <p:ext uri="{BB962C8B-B14F-4D97-AF65-F5344CB8AC3E}">
        <p14:creationId xmlns:p14="http://schemas.microsoft.com/office/powerpoint/2010/main" val="20968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b="1" u="sng" dirty="0" smtClean="0"/>
              <a:t>Notes on what</a:t>
            </a:r>
            <a:r>
              <a:rPr lang="en-US" b="1" u="sng" baseline="0" dirty="0" smtClean="0"/>
              <a:t> research says is effective PD</a:t>
            </a:r>
            <a:endParaRPr lang="en-US" b="1" u="sng" dirty="0" smtClean="0"/>
          </a:p>
          <a:p>
            <a:r>
              <a:rPr lang="en-US" dirty="0" smtClean="0"/>
              <a:t>A recent</a:t>
            </a:r>
            <a:r>
              <a:rPr lang="en-US" baseline="0" dirty="0" smtClean="0"/>
              <a:t> report by Linda Darling-Hammond, Maria </a:t>
            </a:r>
            <a:r>
              <a:rPr lang="en-US" baseline="0" dirty="0" err="1" smtClean="0"/>
              <a:t>Hyler</a:t>
            </a:r>
            <a:r>
              <a:rPr lang="en-US" baseline="0" dirty="0" smtClean="0"/>
              <a:t>, and Madelyn Gardner (2017) reviewed 35 methodologically rigorous studies that showed a credible positive relationship between teacher professional development, instructional practices, and student outcomes. They found seven common features of effective teacher PD, which most could likely apply to administrators</a:t>
            </a:r>
          </a:p>
          <a:p>
            <a:endParaRPr lang="en-US" baseline="0" dirty="0" smtClean="0"/>
          </a:p>
          <a:p>
            <a:endParaRPr lang="en-US" dirty="0" smtClean="0"/>
          </a:p>
          <a:p>
            <a:r>
              <a:rPr lang="en-US" b="1" u="sng" dirty="0" smtClean="0"/>
              <a:t>Two additional considerations: </a:t>
            </a:r>
          </a:p>
          <a:p>
            <a:pPr marL="228600" indent="-228600">
              <a:buAutoNum type="arabicPeriod"/>
            </a:pPr>
            <a:r>
              <a:rPr lang="en-US" dirty="0" smtClean="0"/>
              <a:t>There is a difference between professional development that helps teachers roll out a newly-adopted instructional</a:t>
            </a:r>
            <a:r>
              <a:rPr lang="en-US" baseline="0" dirty="0" smtClean="0"/>
              <a:t> materials/curriculum and professional development that substantively changes instructional practices. </a:t>
            </a:r>
          </a:p>
          <a:p>
            <a:pPr marL="228600" indent="-228600">
              <a:buAutoNum type="arabicPeriod"/>
            </a:pPr>
            <a:r>
              <a:rPr lang="en-US" baseline="0" dirty="0" smtClean="0"/>
              <a:t>Ensure the central office staff reports how many teachers participate in specific professional development. The district might offer excellent PD opportunities, but if only a handful participate, the impact will likely be minimal.</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14</a:t>
            </a:fld>
            <a:endParaRPr lang="en-US"/>
          </a:p>
        </p:txBody>
      </p:sp>
    </p:spTree>
    <p:extLst>
      <p:ext uri="{BB962C8B-B14F-4D97-AF65-F5344CB8AC3E}">
        <p14:creationId xmlns:p14="http://schemas.microsoft.com/office/powerpoint/2010/main" val="3761502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This</a:t>
            </a:r>
            <a:r>
              <a:rPr lang="en-US" baseline="0" dirty="0" smtClean="0"/>
              <a:t> final factor for the conditions that support student achievement stems from research that shows the negative impact of excessive leadership turnover on a district’s ability to implement and sustain ambitious improvement efforts. </a:t>
            </a:r>
            <a:br>
              <a:rPr lang="en-US" baseline="0" dirty="0" smtClean="0"/>
            </a:br>
            <a:endParaRPr lang="en-US" baseline="0" dirty="0" smtClean="0"/>
          </a:p>
          <a:p>
            <a:r>
              <a:rPr lang="en-US" baseline="0" dirty="0" smtClean="0"/>
              <a:t>Turnover is inevitable and can, when done well, stimulate positive changes in a district or school. When districts experience large quantities of turnover or frequent turnover, however, it has been shown to inhibit the implementation of any attempts to improve student achievement or reduce gaps in outcomes for different student groups.</a:t>
            </a:r>
          </a:p>
          <a:p>
            <a:endParaRPr lang="en-US" baseline="0" dirty="0" smtClean="0"/>
          </a:p>
          <a:p>
            <a:r>
              <a:rPr lang="en-US" baseline="0" dirty="0" smtClean="0"/>
              <a:t>From that, we make the recommendation for boards to develop intentional plans for bringing on new staff, administrators, and board members. Additionally, the board should ensure that hiring practices make expectations for new employees clear from the outset. This is especially true for the superintendent. If the district has invested time and resources in an initiative they would like to take root, that expectation should be made clear to candidates prior to their hiring. </a:t>
            </a:r>
          </a:p>
          <a:p>
            <a:endParaRPr lang="en-US" baseline="0" dirty="0" smtClean="0"/>
          </a:p>
          <a:p>
            <a:r>
              <a:rPr lang="en-US" baseline="0" dirty="0" smtClean="0"/>
              <a:t>Our review of the research suggests it might also be helpful for board members to understand superintendent turnover, a point we discuss on the next slide.</a:t>
            </a:r>
            <a:endParaRPr lang="en-US" dirty="0" smtClean="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15</a:t>
            </a:fld>
            <a:endParaRPr lang="en-US"/>
          </a:p>
        </p:txBody>
      </p:sp>
    </p:spTree>
    <p:extLst>
      <p:ext uri="{BB962C8B-B14F-4D97-AF65-F5344CB8AC3E}">
        <p14:creationId xmlns:p14="http://schemas.microsoft.com/office/powerpoint/2010/main" val="1200603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b="0" dirty="0" smtClean="0"/>
              <a:t>It is a common</a:t>
            </a:r>
            <a:r>
              <a:rPr lang="en-US" b="0" baseline="0" dirty="0" smtClean="0"/>
              <a:t> misperception that poor superintendent/board relationships are the primary driver of superintendent turnover. While positive and productive relationships between superintendents and their governing boards are important, most turnover stems from retirement or superintendents’ personal career trajectories. That is, superintendents who move districts tend to do so for higher pay or prestige. This is particularly true for smaller districts.</a:t>
            </a:r>
          </a:p>
          <a:p>
            <a:endParaRPr lang="en-US" b="0" dirty="0" smtClean="0"/>
          </a:p>
          <a:p>
            <a:r>
              <a:rPr lang="en-US" b="0" dirty="0" smtClean="0"/>
              <a:t>One</a:t>
            </a:r>
            <a:r>
              <a:rPr lang="en-US" b="0" baseline="0" dirty="0" smtClean="0"/>
              <a:t> example of the studies we reviewed is a 2012  study by Vanderbilt Professor </a:t>
            </a:r>
            <a:r>
              <a:rPr lang="en-US" b="0" dirty="0" smtClean="0"/>
              <a:t>Jason Grissom</a:t>
            </a:r>
            <a:r>
              <a:rPr lang="en-US" b="0" baseline="0" dirty="0" smtClean="0"/>
              <a:t> who studied </a:t>
            </a:r>
            <a:r>
              <a:rPr lang="en-US" dirty="0" smtClean="0"/>
              <a:t>222 California districts</a:t>
            </a:r>
            <a:r>
              <a:rPr lang="en-US" baseline="0" dirty="0" smtClean="0"/>
              <a:t> over </a:t>
            </a:r>
            <a:r>
              <a:rPr lang="en-US" dirty="0" smtClean="0"/>
              <a:t>3</a:t>
            </a:r>
            <a:r>
              <a:rPr lang="en-US" baseline="0" dirty="0" smtClean="0"/>
              <a:t> years</a:t>
            </a:r>
          </a:p>
          <a:p>
            <a:r>
              <a:rPr lang="en-US" baseline="0" dirty="0" smtClean="0"/>
              <a:t>Of the 222 districts, 99 districts experienced turnover. Retirement was the most common reason. The next most common reason given was “career advancement” (typically this meant moves to larger districts and/or more pay). In reviewing the variables associated with superintendent turnover, Grissom found that greater student poverty was associated with more turnover. The vast majority of board members reported positive mutual relationships and a sense of efficacy, but in districts where participants reported poor superintendent/board relations, it </a:t>
            </a:r>
            <a:r>
              <a:rPr lang="en-US" i="1" baseline="0" dirty="0" smtClean="0"/>
              <a:t>was</a:t>
            </a:r>
            <a:r>
              <a:rPr lang="en-US" baseline="0" dirty="0" smtClean="0"/>
              <a:t> a predictor for turnover. Additionally, large, low-income districts were more likely to have participants report poor superintendent/board relations. Grissom hypothesized this might be due to the additional pressure of accountability that many large, low-income districts experience.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16</a:t>
            </a:fld>
            <a:endParaRPr lang="en-US"/>
          </a:p>
        </p:txBody>
      </p:sp>
    </p:spTree>
    <p:extLst>
      <p:ext uri="{BB962C8B-B14F-4D97-AF65-F5344CB8AC3E}">
        <p14:creationId xmlns:p14="http://schemas.microsoft.com/office/powerpoint/2010/main" val="40715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In addition to the six factors</a:t>
            </a:r>
            <a:r>
              <a:rPr lang="en-US" baseline="0" dirty="0" smtClean="0"/>
              <a:t> associated with district improvement or high-achieving districts, we reviewed research that focused specifically on school boards. One section of the report focuses on understanding board relationships and roles.</a:t>
            </a:r>
          </a:p>
          <a:p>
            <a:endParaRPr lang="en-US" baseline="0" dirty="0" smtClean="0"/>
          </a:p>
          <a:p>
            <a:r>
              <a:rPr lang="en-US" baseline="0" dirty="0" smtClean="0"/>
              <a:t>The board, the superintendent, and central office all play an important role in supporting educators at the site level. While ideally they play complementary roles, there are some general distinctions that should be considered. </a:t>
            </a:r>
          </a:p>
          <a:p>
            <a:endParaRPr lang="en-US" baseline="0" dirty="0" smtClean="0"/>
          </a:p>
          <a:p>
            <a:r>
              <a:rPr lang="en-US" baseline="0" dirty="0" smtClean="0"/>
              <a:t>The board is responsible primarily at the policy level, whether it be for district policies about specific issues or for allocating resources based on priorities. The day-to-day administration is in the purview of the district staff. </a:t>
            </a:r>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17</a:t>
            </a:fld>
            <a:endParaRPr lang="en-US"/>
          </a:p>
        </p:txBody>
      </p:sp>
    </p:spTree>
    <p:extLst>
      <p:ext uri="{BB962C8B-B14F-4D97-AF65-F5344CB8AC3E}">
        <p14:creationId xmlns:p14="http://schemas.microsoft.com/office/powerpoint/2010/main" val="1038319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Extensive research on school boards suggests that a major cause of conflict and ineffectiveness stems from lack of clarity about the school or county board role.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Another important role that board members play is in evaluating programs and performance in relation to district goals. One way that boards can influence conditions that support student achievement is by asking questions to explore issues before changing or setting policies. This means collaborating with their administrative team, educators, and community members to understand the range of challenges, explanations for particular outcomes, assets available to address issues, and needs at various levels. The inquiry process is a potentially powerful level for improvement.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18</a:t>
            </a:fld>
            <a:endParaRPr lang="en-US"/>
          </a:p>
        </p:txBody>
      </p:sp>
    </p:spTree>
    <p:extLst>
      <p:ext uri="{BB962C8B-B14F-4D97-AF65-F5344CB8AC3E}">
        <p14:creationId xmlns:p14="http://schemas.microsoft.com/office/powerpoint/2010/main" val="188044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Another</a:t>
            </a:r>
            <a:r>
              <a:rPr lang="en-US" baseline="0" dirty="0" smtClean="0"/>
              <a:t> section of the report includes a discussion of professional development for board members. There are studies that suggest board PD is associated with student achievement. Moreover, we can review the six factors and consider the implications for the type of PD that might help board members support student achievement.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19</a:t>
            </a:fld>
            <a:endParaRPr lang="en-US"/>
          </a:p>
        </p:txBody>
      </p:sp>
    </p:spTree>
    <p:extLst>
      <p:ext uri="{BB962C8B-B14F-4D97-AF65-F5344CB8AC3E}">
        <p14:creationId xmlns:p14="http://schemas.microsoft.com/office/powerpoint/2010/main" val="98282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defTabSz="464790">
              <a:defRPr/>
            </a:pPr>
            <a:r>
              <a:rPr lang="en-US" sz="1200" dirty="0"/>
              <a:t>While </a:t>
            </a:r>
            <a:r>
              <a:rPr lang="en-US" sz="1200" dirty="0" smtClean="0"/>
              <a:t>many </a:t>
            </a:r>
            <a:r>
              <a:rPr lang="en-US" sz="1200" dirty="0"/>
              <a:t>books and journals examine district, school, and classroom improvement strategies, very </a:t>
            </a:r>
            <a:r>
              <a:rPr lang="en-US" sz="1200" dirty="0" smtClean="0"/>
              <a:t>little existing </a:t>
            </a:r>
            <a:r>
              <a:rPr lang="en-US" sz="1200" dirty="0"/>
              <a:t>research examines the impact of school board governance on student achievement. </a:t>
            </a:r>
            <a:endParaRPr lang="en-US" sz="1200" dirty="0" smtClean="0"/>
          </a:p>
          <a:p>
            <a:pPr defTabSz="464790">
              <a:defRPr/>
            </a:pPr>
            <a:endParaRPr lang="en-US" sz="1200" dirty="0" smtClean="0"/>
          </a:p>
          <a:p>
            <a:pPr defTabSz="464790">
              <a:defRPr/>
            </a:pPr>
            <a:r>
              <a:rPr lang="en-US" sz="1200" dirty="0" smtClean="0"/>
              <a:t>In </a:t>
            </a:r>
            <a:r>
              <a:rPr lang="en-US" sz="1200" dirty="0"/>
              <a:t>part, this is because </a:t>
            </a:r>
            <a:r>
              <a:rPr lang="en-US" sz="1200" dirty="0" smtClean="0"/>
              <a:t>of the many factors </a:t>
            </a:r>
            <a:r>
              <a:rPr lang="en-US" sz="1200" dirty="0"/>
              <a:t>that affect student </a:t>
            </a:r>
            <a:r>
              <a:rPr lang="en-US" sz="1200" dirty="0" smtClean="0"/>
              <a:t>achievement</a:t>
            </a:r>
            <a:r>
              <a:rPr lang="en-US" sz="1200" baseline="0" dirty="0" smtClean="0"/>
              <a:t>. Plus, most educational research can identify relationships between factors associated with achievement, but untangling whether they </a:t>
            </a:r>
            <a:r>
              <a:rPr lang="en-US" sz="1200" i="1" baseline="0" dirty="0" smtClean="0"/>
              <a:t>cause</a:t>
            </a:r>
            <a:r>
              <a:rPr lang="en-US" sz="1200" baseline="0" dirty="0" smtClean="0"/>
              <a:t> increased or decreased achievement is more difficult to untangle. </a:t>
            </a:r>
          </a:p>
          <a:p>
            <a:pPr defTabSz="464790">
              <a:defRPr/>
            </a:pPr>
            <a:endParaRPr lang="en-US" sz="1200" baseline="0" dirty="0" smtClean="0"/>
          </a:p>
          <a:p>
            <a:pPr defTabSz="464790">
              <a:defRPr/>
            </a:pPr>
            <a:r>
              <a:rPr lang="en-US" sz="1200" dirty="0" smtClean="0"/>
              <a:t>One </a:t>
            </a:r>
            <a:r>
              <a:rPr lang="en-US" sz="1200" dirty="0"/>
              <a:t>thing is </a:t>
            </a:r>
            <a:r>
              <a:rPr lang="en-US" sz="1200" dirty="0" smtClean="0"/>
              <a:t>clear when evaluating</a:t>
            </a:r>
            <a:r>
              <a:rPr lang="en-US" sz="1200" baseline="0" dirty="0" smtClean="0"/>
              <a:t> the full body of research</a:t>
            </a:r>
            <a:r>
              <a:rPr lang="en-US" sz="1200" dirty="0" smtClean="0"/>
              <a:t>, </a:t>
            </a:r>
            <a:r>
              <a:rPr lang="en-US" sz="1200" dirty="0"/>
              <a:t>however: school boards play an </a:t>
            </a:r>
            <a:r>
              <a:rPr lang="en-US" sz="1200" i="1" dirty="0"/>
              <a:t>essential</a:t>
            </a:r>
            <a:r>
              <a:rPr lang="en-US" sz="1200" dirty="0"/>
              <a:t> – albeit indirect – role in improving student learning and achievement. </a:t>
            </a:r>
          </a:p>
          <a:p>
            <a:pPr defTabSz="464790">
              <a:defRPr/>
            </a:pPr>
            <a:endParaRPr lang="en-US" sz="1200" dirty="0"/>
          </a:p>
          <a:p>
            <a:pPr lvl="0"/>
            <a:endParaRPr lang="en-US" sz="1200"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a:t>
            </a:fld>
            <a:endParaRPr lang="en-US"/>
          </a:p>
        </p:txBody>
      </p:sp>
    </p:spTree>
    <p:extLst>
      <p:ext uri="{BB962C8B-B14F-4D97-AF65-F5344CB8AC3E}">
        <p14:creationId xmlns:p14="http://schemas.microsoft.com/office/powerpoint/2010/main" val="2655716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This slide discusses the various topics that</a:t>
            </a:r>
            <a:r>
              <a:rPr lang="en-US" baseline="0" dirty="0" smtClean="0"/>
              <a:t> are potentially useful for effective board governance. </a:t>
            </a:r>
          </a:p>
          <a:p>
            <a:endParaRPr lang="en-US" baseline="0" dirty="0" smtClean="0"/>
          </a:p>
          <a:p>
            <a:r>
              <a:rPr lang="en-US" baseline="0" dirty="0" smtClean="0"/>
              <a:t>All boards are different, so it is important for boards to conduct some form of needs assessment and reflection. </a:t>
            </a:r>
          </a:p>
          <a:p>
            <a:endParaRPr lang="en-US" baseline="0" dirty="0" smtClean="0"/>
          </a:p>
          <a:p>
            <a:r>
              <a:rPr lang="en-US" baseline="0" dirty="0" smtClean="0"/>
              <a:t>The full report offers a list of professional development resources for board members on pages 41-42.</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20</a:t>
            </a:fld>
            <a:endParaRPr lang="en-US"/>
          </a:p>
        </p:txBody>
      </p:sp>
    </p:spTree>
    <p:extLst>
      <p:ext uri="{BB962C8B-B14F-4D97-AF65-F5344CB8AC3E}">
        <p14:creationId xmlns:p14="http://schemas.microsoft.com/office/powerpoint/2010/main" val="1435564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21</a:t>
            </a:fld>
            <a:endParaRPr lang="en-US"/>
          </a:p>
        </p:txBody>
      </p:sp>
    </p:spTree>
    <p:extLst>
      <p:ext uri="{BB962C8B-B14F-4D97-AF65-F5344CB8AC3E}">
        <p14:creationId xmlns:p14="http://schemas.microsoft.com/office/powerpoint/2010/main" val="485051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Finally, our report includes</a:t>
            </a:r>
            <a:r>
              <a:rPr lang="en-US" baseline="0" dirty="0" smtClean="0"/>
              <a:t> an annotated bibliography of several studies we examined that focus primarily on school boards. Each entry includes the full reference details, the specific research methods (including the research questions), and the findings. These can help board members better understand many of the studies that examined the empirical research on school boards.</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22</a:t>
            </a:fld>
            <a:endParaRPr lang="en-US"/>
          </a:p>
        </p:txBody>
      </p:sp>
    </p:spTree>
    <p:extLst>
      <p:ext uri="{BB962C8B-B14F-4D97-AF65-F5344CB8AC3E}">
        <p14:creationId xmlns:p14="http://schemas.microsoft.com/office/powerpoint/2010/main" val="966280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This</a:t>
            </a:r>
            <a:r>
              <a:rPr lang="en-US" baseline="0" dirty="0" smtClean="0"/>
              <a:t> report was designed to be useful for boards in several ways: providing evidence to inform governance practices, explore the school board role in shaping the conditions for sustainable, systemic improvement – both to board members and those who are not, and provide resources in one, cohesive report.  </a:t>
            </a:r>
          </a:p>
          <a:p>
            <a:endParaRPr lang="en-US" baseline="0" dirty="0" smtClean="0"/>
          </a:p>
          <a:p>
            <a:r>
              <a:rPr lang="en-US" baseline="0" dirty="0" smtClean="0"/>
              <a:t>The new report is available in both hard copy and electronic versions, and the electronic version includes hyperlinks to many reports and CSBA resources for board members.</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23</a:t>
            </a:fld>
            <a:endParaRPr lang="en-US"/>
          </a:p>
        </p:txBody>
      </p:sp>
    </p:spTree>
    <p:extLst>
      <p:ext uri="{BB962C8B-B14F-4D97-AF65-F5344CB8AC3E}">
        <p14:creationId xmlns:p14="http://schemas.microsoft.com/office/powerpoint/2010/main" val="1042879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24</a:t>
            </a:fld>
            <a:endParaRPr lang="en-US"/>
          </a:p>
        </p:txBody>
      </p:sp>
    </p:spTree>
    <p:extLst>
      <p:ext uri="{BB962C8B-B14F-4D97-AF65-F5344CB8AC3E}">
        <p14:creationId xmlns:p14="http://schemas.microsoft.com/office/powerpoint/2010/main" val="359414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The </a:t>
            </a:r>
            <a:r>
              <a:rPr lang="en-US" baseline="0" dirty="0" smtClean="0"/>
              <a:t>interaction of three elements are the core of teaching and learning (</a:t>
            </a:r>
            <a:r>
              <a:rPr lang="en-US" baseline="0" dirty="0" err="1" smtClean="0"/>
              <a:t>Bryk</a:t>
            </a:r>
            <a:r>
              <a:rPr lang="en-US" baseline="0" dirty="0" smtClean="0"/>
              <a:t>, Sebring, </a:t>
            </a:r>
            <a:r>
              <a:rPr lang="en-US" baseline="0" dirty="0" err="1" smtClean="0"/>
              <a:t>Allensworth</a:t>
            </a:r>
            <a:r>
              <a:rPr lang="en-US" baseline="0" dirty="0" smtClean="0"/>
              <a:t>, </a:t>
            </a:r>
            <a:r>
              <a:rPr lang="en-US" baseline="0" dirty="0" err="1" smtClean="0"/>
              <a:t>Luppescu</a:t>
            </a:r>
            <a:r>
              <a:rPr lang="en-US" baseline="0" dirty="0" smtClean="0"/>
              <a:t> &amp; Easton, 2010): </a:t>
            </a:r>
          </a:p>
          <a:p>
            <a:pPr marL="228600" indent="-228600">
              <a:buAutoNum type="arabicPeriod"/>
            </a:pPr>
            <a:r>
              <a:rPr lang="en-US" baseline="0" dirty="0" smtClean="0"/>
              <a:t>The student(s)</a:t>
            </a:r>
          </a:p>
          <a:p>
            <a:pPr marL="228600" indent="-228600">
              <a:buAutoNum type="arabicPeriod"/>
            </a:pPr>
            <a:r>
              <a:rPr lang="en-US" baseline="0" dirty="0" smtClean="0"/>
              <a:t>The teacher(s)</a:t>
            </a:r>
          </a:p>
          <a:p>
            <a:pPr marL="228600" indent="-228600">
              <a:buAutoNum type="arabicPeriod"/>
            </a:pPr>
            <a:r>
              <a:rPr lang="en-US" baseline="0" dirty="0" smtClean="0"/>
              <a:t>Content</a:t>
            </a:r>
          </a:p>
          <a:p>
            <a:pPr marL="228600" indent="-228600">
              <a:buAutoNum type="arabicPeriod"/>
            </a:pPr>
            <a:endParaRPr lang="en-US" baseline="0" dirty="0" smtClean="0"/>
          </a:p>
          <a:p>
            <a:pPr marL="0" indent="0">
              <a:buNone/>
            </a:pPr>
            <a:r>
              <a:rPr lang="en-US" baseline="0" dirty="0" smtClean="0"/>
              <a:t>Students are situated in classrooms, which are located within schools, schools are nested within districts, and so on…Furthermore, students, teachers, and content are all shaped by external factors. To impact learning, educators, policy makers, students, and parents work to influence one or more of the three elements. Board members can set policies and allocate funding to influence all three elements. For example, board members can set money aside for mental health support so that students are able focus on learning. They can set parameters for recruiting and retaining teachers, as well allocate money and time for professional learning opportunities tied to instructional effectiveness. They can establish policies related to instructional materials adoptions &amp; ensure the district is fully implementing state standards. </a:t>
            </a:r>
          </a:p>
          <a:p>
            <a:pPr marL="0" indent="0">
              <a:buNone/>
            </a:pPr>
            <a:endParaRPr lang="en-US" baseline="0" dirty="0" smtClean="0"/>
          </a:p>
          <a:p>
            <a:pPr marL="0" indent="0">
              <a:buNone/>
            </a:pPr>
            <a:r>
              <a:rPr lang="en-US" baseline="0" dirty="0" smtClean="0"/>
              <a:t>The rest of this report looks at what we know about school boards and their ability to influence the conditions that support student success.</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3</a:t>
            </a:fld>
            <a:endParaRPr lang="en-US"/>
          </a:p>
        </p:txBody>
      </p:sp>
    </p:spTree>
    <p:extLst>
      <p:ext uri="{BB962C8B-B14F-4D97-AF65-F5344CB8AC3E}">
        <p14:creationId xmlns:p14="http://schemas.microsoft.com/office/powerpoint/2010/main" val="283279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464790" rtl="0" eaLnBrk="1" fontAlgn="base" latinLnBrk="0" hangingPunct="1">
              <a:lnSpc>
                <a:spcPct val="100000"/>
              </a:lnSpc>
              <a:spcBef>
                <a:spcPct val="30000"/>
              </a:spcBef>
              <a:spcAft>
                <a:spcPct val="0"/>
              </a:spcAft>
              <a:buClrTx/>
              <a:buSzTx/>
              <a:buFontTx/>
              <a:buNone/>
              <a:tabLst/>
              <a:defRPr/>
            </a:pPr>
            <a:r>
              <a:rPr lang="en-US" sz="1200" dirty="0" smtClean="0"/>
              <a:t>We know that nearly all districts can point to individual teachers</a:t>
            </a:r>
            <a:r>
              <a:rPr lang="en-US" sz="1200" baseline="0" dirty="0" smtClean="0"/>
              <a:t> or schools that provide an excellent education for their students, but the responsibility of the board is to ensure that all students within the district have access to that quality of educational experience and effectiveness. Instead of being satisfied with “islands of excellence,” board members focus on the district as a system that supports all its schools</a:t>
            </a:r>
            <a:r>
              <a:rPr lang="mr-IN" sz="1200" baseline="0" dirty="0" smtClean="0"/>
              <a:t>…</a:t>
            </a:r>
            <a:r>
              <a:rPr lang="en-US" sz="1200" baseline="0" dirty="0" smtClean="0"/>
              <a:t>and thus, all its students.</a:t>
            </a:r>
            <a:endParaRPr lang="en-US" sz="1200" dirty="0" smtClean="0"/>
          </a:p>
          <a:p>
            <a:pPr marL="0" marR="0" indent="0" algn="l" defTabSz="464790" rtl="0" eaLnBrk="1" fontAlgn="base" latinLnBrk="0" hangingPunct="1">
              <a:lnSpc>
                <a:spcPct val="100000"/>
              </a:lnSpc>
              <a:spcBef>
                <a:spcPct val="30000"/>
              </a:spcBef>
              <a:spcAft>
                <a:spcPct val="0"/>
              </a:spcAft>
              <a:buClrTx/>
              <a:buSzTx/>
              <a:buFontTx/>
              <a:buNone/>
              <a:tabLst/>
              <a:defRPr/>
            </a:pPr>
            <a:endParaRPr lang="en-US" sz="1200" dirty="0" smtClean="0"/>
          </a:p>
          <a:p>
            <a:pPr marL="0" marR="0" indent="0" algn="l" defTabSz="464790" rtl="0" eaLnBrk="1" fontAlgn="base" latinLnBrk="0" hangingPunct="1">
              <a:lnSpc>
                <a:spcPct val="100000"/>
              </a:lnSpc>
              <a:spcBef>
                <a:spcPct val="30000"/>
              </a:spcBef>
              <a:spcAft>
                <a:spcPct val="0"/>
              </a:spcAft>
              <a:buClrTx/>
              <a:buSzTx/>
              <a:buFontTx/>
              <a:buNone/>
              <a:tabLst/>
              <a:defRPr/>
            </a:pPr>
            <a:r>
              <a:rPr lang="en-US" sz="1200" dirty="0" smtClean="0"/>
              <a:t>Note: </a:t>
            </a:r>
            <a:r>
              <a:rPr lang="en-US" sz="1200" i="1" dirty="0" smtClean="0"/>
              <a:t>Improvement</a:t>
            </a:r>
            <a:r>
              <a:rPr lang="en-US" sz="1200" dirty="0" smtClean="0"/>
              <a:t> in this report means 1)</a:t>
            </a:r>
            <a:r>
              <a:rPr lang="en-US" sz="1200" baseline="0" dirty="0" smtClean="0"/>
              <a:t> improved student outcomes across the board; 2) narrowing of achievement gaps between students; 3) when applicable (based on research design), both</a:t>
            </a:r>
            <a:endParaRPr lang="en-US" sz="1200" dirty="0" smtClean="0"/>
          </a:p>
          <a:p>
            <a:pPr defTabSz="464790">
              <a:defRPr/>
            </a:pPr>
            <a:endParaRPr lang="en-US" sz="1200" dirty="0" smtClean="0"/>
          </a:p>
          <a:p>
            <a:pPr defTabSz="464790">
              <a:defRPr/>
            </a:pPr>
            <a:r>
              <a:rPr lang="en-US" sz="1200" dirty="0" smtClean="0"/>
              <a:t>We</a:t>
            </a:r>
            <a:r>
              <a:rPr lang="en-US" sz="1200" baseline="0" dirty="0" smtClean="0"/>
              <a:t> began by </a:t>
            </a:r>
            <a:r>
              <a:rPr lang="en-US" sz="1200" dirty="0" smtClean="0"/>
              <a:t>reviewing what existing research has</a:t>
            </a:r>
            <a:r>
              <a:rPr lang="en-US" sz="1200" baseline="0" dirty="0" smtClean="0"/>
              <a:t> found </a:t>
            </a:r>
            <a:r>
              <a:rPr lang="en-US" sz="1200" dirty="0" smtClean="0"/>
              <a:t>about district</a:t>
            </a:r>
            <a:r>
              <a:rPr lang="en-US" sz="1200" baseline="0" dirty="0" smtClean="0"/>
              <a:t> condition</a:t>
            </a:r>
            <a:r>
              <a:rPr lang="en-US" sz="1200" dirty="0" smtClean="0"/>
              <a:t>s that are associated with district-wide improvement. </a:t>
            </a:r>
          </a:p>
          <a:p>
            <a:pPr defTabSz="464790">
              <a:defRPr/>
            </a:pPr>
            <a:endParaRPr lang="en-US" sz="1200" dirty="0" smtClean="0"/>
          </a:p>
          <a:p>
            <a:pPr defTabSz="464790">
              <a:defRPr/>
            </a:pPr>
            <a:r>
              <a:rPr lang="en-US" sz="1200" dirty="0" smtClean="0"/>
              <a:t>The research about district improvement</a:t>
            </a:r>
            <a:r>
              <a:rPr lang="en-US" sz="1200" baseline="0" dirty="0" smtClean="0"/>
              <a:t> has repeatedly identified some factors that are related to district improvement. In reviewing these factors, it became clear that b</a:t>
            </a:r>
            <a:r>
              <a:rPr lang="en-US" sz="1200" dirty="0" smtClean="0"/>
              <a:t>oard members can have a tremendous influence by supporting these factors </a:t>
            </a:r>
            <a:r>
              <a:rPr lang="en-US" sz="1200" i="1" dirty="0" smtClean="0"/>
              <a:t>through their governance</a:t>
            </a:r>
            <a:r>
              <a:rPr lang="en-US" sz="1200" dirty="0" smtClean="0"/>
              <a:t>. </a:t>
            </a:r>
          </a:p>
          <a:p>
            <a:pPr defTabSz="464790">
              <a:defRPr/>
            </a:pPr>
            <a:endParaRPr lang="en-US" sz="1200" dirty="0" smtClean="0"/>
          </a:p>
          <a:p>
            <a:pPr defTabSz="464790">
              <a:defRPr/>
            </a:pPr>
            <a:r>
              <a:rPr lang="en-US" sz="1200" dirty="0" smtClean="0"/>
              <a:t>We also reviewed the existing research on school boards (primarily</a:t>
            </a:r>
            <a:r>
              <a:rPr lang="en-US" sz="1200" baseline="0" dirty="0" smtClean="0"/>
              <a:t> related to </a:t>
            </a:r>
            <a:r>
              <a:rPr lang="en-US" sz="1200" dirty="0" smtClean="0"/>
              <a:t>student achievement). </a:t>
            </a:r>
          </a:p>
          <a:p>
            <a:pPr defTabSz="464790">
              <a:defRPr/>
            </a:pPr>
            <a:endParaRPr lang="en-US" sz="1200" dirty="0" smtClean="0"/>
          </a:p>
          <a:p>
            <a:pPr defTabSz="464790">
              <a:defRPr/>
            </a:pPr>
            <a:r>
              <a:rPr lang="en-US" sz="1200" dirty="0" smtClean="0"/>
              <a:t>The final</a:t>
            </a:r>
            <a:r>
              <a:rPr lang="en-US" sz="1200" baseline="0" dirty="0" smtClean="0"/>
              <a:t> </a:t>
            </a:r>
            <a:r>
              <a:rPr lang="en-US" sz="1200" dirty="0" smtClean="0"/>
              <a:t>report features a</a:t>
            </a:r>
            <a:r>
              <a:rPr lang="en-US" sz="1200" baseline="0" dirty="0" smtClean="0"/>
              <a:t> synthesis of school </a:t>
            </a:r>
            <a:r>
              <a:rPr lang="en-US" sz="1200" dirty="0" smtClean="0"/>
              <a:t>board and district improvement research.</a:t>
            </a:r>
            <a:r>
              <a:rPr lang="en-US" sz="1200" baseline="0" dirty="0" smtClean="0"/>
              <a:t> </a:t>
            </a:r>
          </a:p>
          <a:p>
            <a:pPr defTabSz="464790">
              <a:defRPr/>
            </a:pPr>
            <a:endParaRPr lang="en-US" sz="1200" baseline="0" dirty="0" smtClean="0"/>
          </a:p>
          <a:p>
            <a:pPr defTabSz="464790">
              <a:defRPr/>
            </a:pPr>
            <a:r>
              <a:rPr lang="en-US" sz="1200" dirty="0" smtClean="0"/>
              <a:t>The report also includes two sections that focus</a:t>
            </a:r>
            <a:r>
              <a:rPr lang="en-US" sz="1200" baseline="0" dirty="0" smtClean="0"/>
              <a:t> specifically on school boards: </a:t>
            </a:r>
          </a:p>
          <a:p>
            <a:pPr marL="228600" indent="-228600" defTabSz="464790">
              <a:buAutoNum type="arabicPeriod"/>
              <a:defRPr/>
            </a:pPr>
            <a:r>
              <a:rPr lang="en-US" sz="1200" baseline="0" dirty="0" smtClean="0"/>
              <a:t>The roles and relationships relevant to board members </a:t>
            </a:r>
          </a:p>
          <a:p>
            <a:pPr marL="228600" indent="-228600" defTabSz="464790">
              <a:buAutoNum type="arabicPeriod"/>
              <a:defRPr/>
            </a:pPr>
            <a:r>
              <a:rPr lang="en-US" sz="1200" baseline="0" dirty="0" smtClean="0"/>
              <a:t>Professional development specific to school boards</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4</a:t>
            </a:fld>
            <a:endParaRPr lang="en-US"/>
          </a:p>
        </p:txBody>
      </p:sp>
    </p:spTree>
    <p:extLst>
      <p:ext uri="{BB962C8B-B14F-4D97-AF65-F5344CB8AC3E}">
        <p14:creationId xmlns:p14="http://schemas.microsoft.com/office/powerpoint/2010/main" val="2989218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The</a:t>
            </a:r>
            <a:r>
              <a:rPr lang="en-US" baseline="0" dirty="0" smtClean="0"/>
              <a:t> factors that recurred throughout the research on district improvement are listed on this slide.</a:t>
            </a:r>
          </a:p>
          <a:p>
            <a:endParaRPr lang="en-US" baseline="0" dirty="0" smtClean="0"/>
          </a:p>
          <a:p>
            <a:r>
              <a:rPr lang="en-US" baseline="0" dirty="0" smtClean="0"/>
              <a:t>Note: One factor was technically leadership stability, but the research focused primarily about how disruptive turnover can be to improvement initiatives when not adequately addressed. Therefore, we shifted the focus to planning for leadership transitions, a point we discuss later in these slides.</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5</a:t>
            </a:fld>
            <a:endParaRPr lang="en-US"/>
          </a:p>
        </p:txBody>
      </p:sp>
    </p:spTree>
    <p:extLst>
      <p:ext uri="{BB962C8B-B14F-4D97-AF65-F5344CB8AC3E}">
        <p14:creationId xmlns:p14="http://schemas.microsoft.com/office/powerpoint/2010/main" val="155926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marR="0" indent="0" algn="l" defTabSz="464790" rtl="0" eaLnBrk="1" fontAlgn="base" latinLnBrk="0" hangingPunct="1">
              <a:lnSpc>
                <a:spcPct val="100000"/>
              </a:lnSpc>
              <a:spcBef>
                <a:spcPct val="30000"/>
              </a:spcBef>
              <a:spcAft>
                <a:spcPct val="0"/>
              </a:spcAft>
              <a:buClrTx/>
              <a:buSzTx/>
              <a:buFontTx/>
              <a:buNone/>
              <a:tabLst/>
              <a:defRPr/>
            </a:pPr>
            <a:r>
              <a:rPr lang="en-US" baseline="0" dirty="0" smtClean="0"/>
              <a:t>District improvement research has consistently found that district goals </a:t>
            </a:r>
            <a:r>
              <a:rPr lang="en-US" i="1" baseline="0" dirty="0" smtClean="0"/>
              <a:t>related to student learning outcomes </a:t>
            </a:r>
            <a:r>
              <a:rPr lang="en-US" baseline="0" dirty="0" smtClean="0"/>
              <a:t>have more impact on student achievement (see Endnote #25) than those not focused on student learning outcomes.</a:t>
            </a:r>
          </a:p>
          <a:p>
            <a:pPr defTabSz="464790">
              <a:defRPr/>
            </a:pPr>
            <a:endParaRPr lang="en-US" dirty="0" smtClean="0"/>
          </a:p>
          <a:p>
            <a:pPr defTabSz="464790">
              <a:defRPr/>
            </a:pPr>
            <a:r>
              <a:rPr lang="en-US" b="1" u="sng" dirty="0" smtClean="0"/>
              <a:t>Definitions</a:t>
            </a:r>
          </a:p>
          <a:p>
            <a:pPr defTabSz="464790">
              <a:defRPr/>
            </a:pPr>
            <a:r>
              <a:rPr lang="en-US" dirty="0" smtClean="0"/>
              <a:t>Vision: Overall mission of the organization and big picture over</a:t>
            </a:r>
            <a:r>
              <a:rPr lang="en-US" baseline="0" dirty="0" smtClean="0"/>
              <a:t>view of what success would entail</a:t>
            </a:r>
          </a:p>
          <a:p>
            <a:pPr defTabSz="464790">
              <a:defRPr/>
            </a:pPr>
            <a:r>
              <a:rPr lang="en-US" baseline="0" dirty="0" smtClean="0"/>
              <a:t>Goals: Concrete outcomes that focus attention and identify how progress will be measured</a:t>
            </a:r>
          </a:p>
          <a:p>
            <a:pPr defTabSz="464790">
              <a:defRPr/>
            </a:pPr>
            <a:r>
              <a:rPr lang="en-US" baseline="0" dirty="0" smtClean="0"/>
              <a:t>Strategies: Specific steps that organizations will take to meet their goals</a:t>
            </a:r>
          </a:p>
          <a:p>
            <a:pPr defTabSz="464790">
              <a:defRPr/>
            </a:pPr>
            <a:endParaRPr lang="en-US" baseline="0" dirty="0" smtClean="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6</a:t>
            </a:fld>
            <a:endParaRPr lang="en-US"/>
          </a:p>
        </p:txBody>
      </p:sp>
    </p:spTree>
    <p:extLst>
      <p:ext uri="{BB962C8B-B14F-4D97-AF65-F5344CB8AC3E}">
        <p14:creationId xmlns:p14="http://schemas.microsoft.com/office/powerpoint/2010/main" val="41883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The research suggests that districts that improved student achievement are</a:t>
            </a:r>
            <a:r>
              <a:rPr lang="en-US" baseline="0" dirty="0" smtClean="0"/>
              <a:t> more likely to use a balanced approach to improvement efforts.</a:t>
            </a:r>
          </a:p>
          <a:p>
            <a:endParaRPr lang="en-US" baseline="0" dirty="0" smtClean="0"/>
          </a:p>
          <a:p>
            <a:r>
              <a:rPr lang="en-US" baseline="0" dirty="0" smtClean="0"/>
              <a:t>On the one hand, these districts tend to set clear, outcomes-based goals that are reviewed regularly and have some form of internal accountability built into the system. On the other hand, these districts generally offered flexibility in how school sites work towards those goals. This might be considered the “Goldilocks Effect,” where there were clear system-wide goals but the district leaders did not implement initiatives that required rigid, standardized steps. Instead, they allowed site administrators and teachers a fair amount of autonomy in meeting the goals, provided they met district outcome goals </a:t>
            </a:r>
            <a:r>
              <a:rPr lang="mr-IN" baseline="0" dirty="0" smtClean="0"/>
              <a:t>–</a:t>
            </a:r>
            <a:r>
              <a:rPr lang="en-US" baseline="0" dirty="0" smtClean="0"/>
              <a:t> or at least showed progress.</a:t>
            </a:r>
          </a:p>
          <a:p>
            <a:endParaRPr lang="en-US" baseline="0" dirty="0" smtClean="0"/>
          </a:p>
          <a:p>
            <a:r>
              <a:rPr lang="en-US" dirty="0" smtClean="0"/>
              <a:t>Another concept related</a:t>
            </a:r>
            <a:r>
              <a:rPr lang="en-US" baseline="0" dirty="0" smtClean="0"/>
              <a:t> to district organization is the idea of “systems coherence.” </a:t>
            </a:r>
          </a:p>
          <a:p>
            <a:endParaRPr lang="en-US" baseline="0" dirty="0" smtClean="0"/>
          </a:p>
          <a:p>
            <a:r>
              <a:rPr lang="en-US" baseline="0" dirty="0" smtClean="0"/>
              <a:t>Systems defined: When we think about systems, we think about complex interactions (e.g., systems of the body, a car engine, an ecosystem). In an organization like a school district, these systems include all the moving parts</a:t>
            </a:r>
            <a:r>
              <a:rPr lang="en-US" baseline="0" dirty="0" smtClean="0">
                <a:sym typeface="Wingdings"/>
              </a:rPr>
              <a:t>: curriculum, teachers, transportation, facilities, clerical staff, central office administrators, principals, paraprofessionals, and so on.</a:t>
            </a:r>
          </a:p>
          <a:p>
            <a:endParaRPr lang="en-US" baseline="0" dirty="0" smtClean="0">
              <a:sym typeface="Wingdings"/>
            </a:endParaRPr>
          </a:p>
          <a:p>
            <a:r>
              <a:rPr lang="en-US" baseline="0" dirty="0" smtClean="0">
                <a:sym typeface="Wingdings"/>
              </a:rPr>
              <a:t>Many studies we reviewed found that districts making district-wide improvements to instruction </a:t>
            </a:r>
            <a:r>
              <a:rPr lang="mr-IN" baseline="0" dirty="0" smtClean="0">
                <a:sym typeface="Wingdings"/>
              </a:rPr>
              <a:t>–</a:t>
            </a:r>
            <a:r>
              <a:rPr lang="en-US" baseline="0" dirty="0" smtClean="0">
                <a:sym typeface="Wingdings"/>
              </a:rPr>
              <a:t> and thus, achievement </a:t>
            </a:r>
            <a:r>
              <a:rPr lang="mr-IN" baseline="0" dirty="0" smtClean="0">
                <a:sym typeface="Wingdings"/>
              </a:rPr>
              <a:t>–</a:t>
            </a:r>
            <a:r>
              <a:rPr lang="en-US" baseline="0" dirty="0" smtClean="0">
                <a:sym typeface="Wingdings"/>
              </a:rPr>
              <a:t> operate more ”coherent” systems. Each part of the system interacts with others to support the district’s vision and goals. It’s very difficult to make systemic change when each department or team operates in silos. </a:t>
            </a:r>
          </a:p>
          <a:p>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7</a:t>
            </a:fld>
            <a:endParaRPr lang="en-US"/>
          </a:p>
        </p:txBody>
      </p:sp>
    </p:spTree>
    <p:extLst>
      <p:ext uri="{BB962C8B-B14F-4D97-AF65-F5344CB8AC3E}">
        <p14:creationId xmlns:p14="http://schemas.microsoft.com/office/powerpoint/2010/main" val="632198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In California, the term “continuous improvement” has become a priority for education policy makers,</a:t>
            </a:r>
            <a:r>
              <a:rPr lang="en-US" baseline="0" dirty="0" smtClean="0"/>
              <a:t> emphasizing the need for a system that carefully evaluates the effectiveness of policies and practices, encourages innovation, and in which educators constantly learn from experience.</a:t>
            </a:r>
            <a:endParaRPr lang="en-US" dirty="0" smtClean="0"/>
          </a:p>
          <a:p>
            <a:endParaRPr lang="en-US" dirty="0" smtClean="0"/>
          </a:p>
          <a:p>
            <a:r>
              <a:rPr lang="en-US" dirty="0" smtClean="0"/>
              <a:t>An essential</a:t>
            </a:r>
            <a:r>
              <a:rPr lang="en-US" baseline="0" dirty="0" smtClean="0"/>
              <a:t> aspect that helps with continuous improvement is the use of data. No district has improved substantively and systemically without using data to inform decisions. This slide gives an overview of many ways data can be useful to governance teams.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8</a:t>
            </a:fld>
            <a:endParaRPr lang="en-US"/>
          </a:p>
        </p:txBody>
      </p:sp>
    </p:spTree>
    <p:extLst>
      <p:ext uri="{BB962C8B-B14F-4D97-AF65-F5344CB8AC3E}">
        <p14:creationId xmlns:p14="http://schemas.microsoft.com/office/powerpoint/2010/main" val="167639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Although</a:t>
            </a:r>
            <a:r>
              <a:rPr lang="en-US" baseline="0" dirty="0" smtClean="0"/>
              <a:t> no district has improved systemwide without the use of data, it is not a guarantee that outcomes will improve. </a:t>
            </a:r>
          </a:p>
          <a:p>
            <a:endParaRPr lang="en-US" baseline="0" dirty="0" smtClean="0"/>
          </a:p>
          <a:p>
            <a:r>
              <a:rPr lang="en-US" baseline="0" dirty="0" smtClean="0"/>
              <a:t>Professional development is needed for educators, administrators, and board members to effectively analyze and interpret a wide range of data (assessment, school climate, behavioral, longitudinal, snapshot, etc.) so they can transform raw data into actionable knowledge (</a:t>
            </a:r>
            <a:r>
              <a:rPr lang="en-US" baseline="0" dirty="0" err="1" smtClean="0"/>
              <a:t>Mandinach</a:t>
            </a:r>
            <a:r>
              <a:rPr lang="en-US" baseline="0" dirty="0" smtClean="0"/>
              <a:t>, Friedman, and Gummer, 2015). </a:t>
            </a:r>
          </a:p>
          <a:p>
            <a:endParaRPr lang="en-US" baseline="0" dirty="0" smtClean="0"/>
          </a:p>
          <a:p>
            <a:r>
              <a:rPr lang="en-US" baseline="0" dirty="0" smtClean="0"/>
              <a:t>Board members should ensure that educators and administrators are provided enough time to make the most out of the data they have. This includes time to revisit the data after an intervention has been implemented. The data available to staff should be timely enough to be useful in decision making. </a:t>
            </a:r>
          </a:p>
          <a:p>
            <a:endParaRPr lang="en-US" baseline="0" dirty="0" smtClean="0"/>
          </a:p>
          <a:p>
            <a:r>
              <a:rPr lang="en-US" baseline="0" dirty="0" smtClean="0"/>
              <a:t>Board members can review if the administrators and teachers feel the data management system meets their data use needs. </a:t>
            </a:r>
          </a:p>
          <a:p>
            <a:r>
              <a:rPr lang="en-US" baseline="0" dirty="0" smtClean="0"/>
              <a:t>	How accessible are the data and reports?</a:t>
            </a:r>
          </a:p>
          <a:p>
            <a:r>
              <a:rPr lang="en-US" baseline="0" dirty="0" smtClean="0"/>
              <a:t>		To teachers?</a:t>
            </a:r>
          </a:p>
          <a:p>
            <a:r>
              <a:rPr lang="en-US" baseline="0" dirty="0" smtClean="0"/>
              <a:t>		</a:t>
            </a:r>
            <a:r>
              <a:rPr lang="en-US" baseline="0" smtClean="0"/>
              <a:t>To administrators?</a:t>
            </a:r>
            <a:endParaRPr lang="en-US" baseline="0" dirty="0" smtClean="0"/>
          </a:p>
          <a:p>
            <a:r>
              <a:rPr lang="en-US" baseline="0" dirty="0" smtClean="0"/>
              <a:t>	How timely is the data?</a:t>
            </a:r>
          </a:p>
          <a:p>
            <a:r>
              <a:rPr lang="en-US" baseline="0" dirty="0" smtClean="0"/>
              <a:t>	Are the reports presented in a way that facilitates understanding and meaningful discussions?</a:t>
            </a:r>
          </a:p>
          <a:p>
            <a:endParaRPr lang="en-US" baseline="0" dirty="0" smtClean="0"/>
          </a:p>
          <a:p>
            <a:r>
              <a:rPr lang="en-US" baseline="0" dirty="0" smtClean="0"/>
              <a:t>One factor that board members should continually consider is their role in establishing the tone and culture of data use. The emphasis on continuous improvement and of inquiry (asking questions to deepen understanding of core issues) should be reinforced by the board and administrators.</a:t>
            </a:r>
          </a:p>
          <a:p>
            <a:endParaRPr lang="en-US" baseline="0" dirty="0" smtClean="0"/>
          </a:p>
          <a:p>
            <a:r>
              <a:rPr lang="en-US" baseline="0" dirty="0" smtClean="0"/>
              <a:t>For educators to be open to reviewing their instructional practices and focus on improvement, they must feel that the data is a tool for learning rather than a source of blame and punitive intervention. A ”culture of inquiry” and commitment to continuous improvement is possible if modeled and communicated at the board level. </a:t>
            </a:r>
            <a:endParaRPr lang="en-US" dirty="0"/>
          </a:p>
        </p:txBody>
      </p:sp>
      <p:sp>
        <p:nvSpPr>
          <p:cNvPr id="4" name="Slide Number Placeholder 3"/>
          <p:cNvSpPr>
            <a:spLocks noGrp="1"/>
          </p:cNvSpPr>
          <p:nvPr>
            <p:ph type="sldNum" sz="quarter" idx="10"/>
          </p:nvPr>
        </p:nvSpPr>
        <p:spPr/>
        <p:txBody>
          <a:bodyPr/>
          <a:lstStyle/>
          <a:p>
            <a:pPr>
              <a:defRPr/>
            </a:pPr>
            <a:fld id="{ACFDD08E-8DEA-D64F-A004-D78B091E7F4E}" type="slidenum">
              <a:rPr lang="en-US" smtClean="0"/>
              <a:pPr>
                <a:defRPr/>
              </a:pPr>
              <a:t>9</a:t>
            </a:fld>
            <a:endParaRPr lang="en-US"/>
          </a:p>
        </p:txBody>
      </p:sp>
    </p:spTree>
    <p:extLst>
      <p:ext uri="{BB962C8B-B14F-4D97-AF65-F5344CB8AC3E}">
        <p14:creationId xmlns:p14="http://schemas.microsoft.com/office/powerpoint/2010/main" val="150654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71552"/>
            <a:ext cx="8228013" cy="1445419"/>
          </a:xfrm>
        </p:spPr>
        <p:txBody>
          <a:bodyPr tIns="0" bIns="0" anchor="b"/>
          <a:lstStyle>
            <a:lvl1pPr algn="ctr">
              <a:defRPr sz="3750">
                <a:solidFill>
                  <a:schemeClr val="bg1"/>
                </a:solidFill>
              </a:defRPr>
            </a:lvl1pPr>
          </a:lstStyle>
          <a:p>
            <a:r>
              <a:rPr lang="en-US" smtClean="0"/>
              <a:t>Click to edit Master title style</a:t>
            </a:r>
            <a:endParaRPr dirty="0"/>
          </a:p>
        </p:txBody>
      </p:sp>
      <p:sp>
        <p:nvSpPr>
          <p:cNvPr id="3" name="Subtitle 2"/>
          <p:cNvSpPr>
            <a:spLocks noGrp="1"/>
          </p:cNvSpPr>
          <p:nvPr>
            <p:ph type="subTitle" idx="1"/>
          </p:nvPr>
        </p:nvSpPr>
        <p:spPr>
          <a:xfrm>
            <a:off x="457200" y="2480982"/>
            <a:ext cx="8228013" cy="800100"/>
          </a:xfrm>
        </p:spPr>
        <p:txBody>
          <a:bodyPr tIns="0" bIns="0">
            <a:normAutofit/>
          </a:bodyPr>
          <a:lstStyle>
            <a:lvl1pPr marL="0" indent="0" algn="ctr">
              <a:spcBef>
                <a:spcPts val="225"/>
              </a:spcBef>
              <a:buNone/>
              <a:defRPr sz="2400">
                <a:solidFill>
                  <a:schemeClr val="bg1"/>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dirty="0"/>
          </a:p>
        </p:txBody>
      </p:sp>
      <p:sp>
        <p:nvSpPr>
          <p:cNvPr id="4" name="Slide Number Placeholder 8"/>
          <p:cNvSpPr>
            <a:spLocks noGrp="1"/>
          </p:cNvSpPr>
          <p:nvPr>
            <p:ph type="sldNum" sz="quarter" idx="10"/>
          </p:nvPr>
        </p:nvSpPr>
        <p:spPr/>
        <p:txBody>
          <a:bodyPr/>
          <a:lstStyle>
            <a:lvl1pPr algn="r">
              <a:defRPr sz="900" smtClean="0">
                <a:solidFill>
                  <a:srgbClr val="06557E"/>
                </a:solidFill>
                <a:latin typeface="Arial"/>
              </a:defRPr>
            </a:lvl1pPr>
          </a:lstStyle>
          <a:p>
            <a:pPr>
              <a:defRPr/>
            </a:pPr>
            <a:fld id="{8108DE81-88B8-B047-9BDA-7DE110E25C66}"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900" smtClean="0">
                <a:solidFill>
                  <a:srgbClr val="7DB0CC"/>
                </a:solidFill>
                <a:latin typeface="Arial"/>
              </a:defRPr>
            </a:lvl1pPr>
          </a:lstStyle>
          <a:p>
            <a:pPr>
              <a:defRPr/>
            </a:pPr>
            <a:fld id="{B8BEDA90-FA1F-DF40-A88F-796C0C0E8FC6}" type="datetime1">
              <a:rPr lang="en-US"/>
              <a:pPr>
                <a:defRPr/>
              </a:pPr>
              <a:t>9/13/17</a:t>
            </a:fld>
            <a:endParaRPr lang="en-US" dirty="0"/>
          </a:p>
        </p:txBody>
      </p:sp>
      <p:sp>
        <p:nvSpPr>
          <p:cNvPr id="6" name="Footer Placeholder 10"/>
          <p:cNvSpPr>
            <a:spLocks noGrp="1"/>
          </p:cNvSpPr>
          <p:nvPr>
            <p:ph type="ftr" sz="quarter" idx="12"/>
          </p:nvPr>
        </p:nvSpPr>
        <p:spPr/>
        <p:txBody>
          <a:bodyPr/>
          <a:lstStyle>
            <a:lvl1pPr algn="r">
              <a:defRPr sz="9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37575218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1"/>
            <a:ext cx="3509683" cy="1657350"/>
          </a:xfrm>
        </p:spPr>
        <p:txBody>
          <a:bodyPr anchor="b"/>
          <a:lstStyle>
            <a:lvl1pPr algn="l">
              <a:defRPr sz="3300" b="0"/>
            </a:lvl1pPr>
          </a:lstStyle>
          <a:p>
            <a:r>
              <a:rPr lang="en-US" smtClean="0"/>
              <a:t>Click to edit Master title style</a:t>
            </a:r>
            <a:endParaRPr/>
          </a:p>
        </p:txBody>
      </p:sp>
      <p:sp>
        <p:nvSpPr>
          <p:cNvPr id="3" name="Content Placeholder 2"/>
          <p:cNvSpPr>
            <a:spLocks noGrp="1"/>
          </p:cNvSpPr>
          <p:nvPr>
            <p:ph idx="1"/>
          </p:nvPr>
        </p:nvSpPr>
        <p:spPr>
          <a:xfrm>
            <a:off x="4159753" y="281569"/>
            <a:ext cx="4527049" cy="4043663"/>
          </a:xfrm>
        </p:spPr>
        <p:txBody>
          <a:bodyPr>
            <a:normAutofit/>
          </a:bodyPr>
          <a:lstStyle>
            <a:lvl1pPr>
              <a:defRPr sz="2400"/>
            </a:lvl1pPr>
            <a:lvl2pPr>
              <a:defRPr sz="2100"/>
            </a:lvl2pPr>
            <a:lvl3pPr>
              <a:defRPr sz="2100"/>
            </a:lvl3pPr>
            <a:lvl4pPr>
              <a:defRPr sz="2100"/>
            </a:lvl4pPr>
            <a:lvl5pPr>
              <a:defRPr sz="210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201" y="1986805"/>
            <a:ext cx="3509683" cy="2338427"/>
          </a:xfrm>
        </p:spPr>
        <p:txBody>
          <a:bodyPr>
            <a:normAutofit/>
          </a:bodyPr>
          <a:lstStyle>
            <a:lvl1pPr marL="0" indent="0">
              <a:spcBef>
                <a:spcPts val="450"/>
              </a:spcBef>
              <a:buNone/>
              <a:defRPr sz="15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a:xfrm>
            <a:off x="5903913" y="4724400"/>
            <a:ext cx="2895600" cy="273844"/>
          </a:xfrm>
        </p:spPr>
        <p:txBody>
          <a:bodyPr/>
          <a:lstStyle>
            <a:lvl1pPr algn="r">
              <a:defRPr sz="825"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3058612660"/>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332" y="285751"/>
            <a:ext cx="3924469" cy="1657350"/>
          </a:xfrm>
        </p:spPr>
        <p:txBody>
          <a:bodyPr anchor="b"/>
          <a:lstStyle>
            <a:lvl1pPr algn="l">
              <a:defRPr sz="3300" b="0">
                <a:solidFill>
                  <a:srgbClr val="06557E"/>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4762332" y="1986803"/>
            <a:ext cx="3924469" cy="2629250"/>
          </a:xfrm>
        </p:spPr>
        <p:txBody>
          <a:bodyPr>
            <a:normAutofit/>
          </a:bodyPr>
          <a:lstStyle>
            <a:lvl1pPr marL="0" indent="0">
              <a:spcBef>
                <a:spcPts val="450"/>
              </a:spcBef>
              <a:buNone/>
              <a:defRPr sz="150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8" name="Picture Placeholder 7"/>
          <p:cNvSpPr>
            <a:spLocks noGrp="1"/>
          </p:cNvSpPr>
          <p:nvPr>
            <p:ph type="pic" sz="quarter" idx="13"/>
          </p:nvPr>
        </p:nvSpPr>
        <p:spPr>
          <a:xfrm>
            <a:off x="382589" y="285751"/>
            <a:ext cx="4189412" cy="1641872"/>
          </a:xfrm>
        </p:spPr>
        <p:txBody>
          <a:bodyPr rtlCol="0">
            <a:normAutofit/>
          </a:bodyPr>
          <a:lstStyle/>
          <a:p>
            <a:pPr lvl="0"/>
            <a:r>
              <a:rPr lang="en-US" noProof="0" smtClean="0"/>
              <a:t>Click icon to add picture</a:t>
            </a:r>
            <a:endParaRPr lang="en-US" noProof="0" dirty="0"/>
          </a:p>
        </p:txBody>
      </p:sp>
      <p:sp>
        <p:nvSpPr>
          <p:cNvPr id="11" name="Picture Placeholder 10"/>
          <p:cNvSpPr>
            <a:spLocks noGrp="1"/>
          </p:cNvSpPr>
          <p:nvPr>
            <p:ph type="pic" sz="quarter" idx="14"/>
          </p:nvPr>
        </p:nvSpPr>
        <p:spPr>
          <a:xfrm>
            <a:off x="382589" y="1987154"/>
            <a:ext cx="4189412" cy="2012156"/>
          </a:xfrm>
        </p:spPr>
        <p:txBody>
          <a:bodyPr rtlCol="0">
            <a:normAutofit/>
          </a:bodyPr>
          <a:lstStyle/>
          <a:p>
            <a:pPr lvl="0"/>
            <a:r>
              <a:rPr lang="en-US" noProof="0" smtClean="0"/>
              <a:t>Click icon to add picture</a:t>
            </a:r>
            <a:endParaRPr lang="en-US" noProof="0"/>
          </a:p>
        </p:txBody>
      </p:sp>
      <p:sp>
        <p:nvSpPr>
          <p:cNvPr id="6" name="Slide Number Placeholder 8"/>
          <p:cNvSpPr>
            <a:spLocks noGrp="1"/>
          </p:cNvSpPr>
          <p:nvPr>
            <p:ph type="sldNum" sz="quarter" idx="15"/>
          </p:nvPr>
        </p:nvSpPr>
        <p:spPr/>
        <p:txBody>
          <a:bodyPr/>
          <a:lstStyle>
            <a:lvl1pPr algn="r">
              <a:defRPr sz="900" smtClean="0">
                <a:solidFill>
                  <a:schemeClr val="bg1"/>
                </a:solidFill>
                <a:latin typeface="Arial"/>
              </a:defRPr>
            </a:lvl1pPr>
          </a:lstStyle>
          <a:p>
            <a:pPr>
              <a:defRPr/>
            </a:pPr>
            <a:fld id="{791C189C-E18C-4948-8D06-2D980FAE8253}" type="slidenum">
              <a:rPr lang="en-US"/>
              <a:pPr>
                <a:defRPr/>
              </a:pPr>
              <a:t>‹#›</a:t>
            </a:fld>
            <a:endParaRPr lang="en-US" dirty="0"/>
          </a:p>
        </p:txBody>
      </p:sp>
      <p:sp>
        <p:nvSpPr>
          <p:cNvPr id="7" name="Date Placeholder 9"/>
          <p:cNvSpPr>
            <a:spLocks noGrp="1"/>
          </p:cNvSpPr>
          <p:nvPr>
            <p:ph type="dt" sz="half" idx="16"/>
          </p:nvPr>
        </p:nvSpPr>
        <p:spPr/>
        <p:txBody>
          <a:bodyPr/>
          <a:lstStyle>
            <a:lvl1pPr algn="r">
              <a:defRPr sz="900" smtClean="0">
                <a:solidFill>
                  <a:srgbClr val="7DB0CC"/>
                </a:solidFill>
                <a:latin typeface="Arial"/>
              </a:defRPr>
            </a:lvl1pPr>
          </a:lstStyle>
          <a:p>
            <a:pPr>
              <a:defRPr/>
            </a:pPr>
            <a:fld id="{800DE33C-9888-A749-92A8-6C8E9FAFB64B}" type="datetime1">
              <a:rPr lang="en-US"/>
              <a:pPr>
                <a:defRPr/>
              </a:pPr>
              <a:t>9/13/17</a:t>
            </a:fld>
            <a:endParaRPr lang="en-US" dirty="0"/>
          </a:p>
        </p:txBody>
      </p:sp>
      <p:sp>
        <p:nvSpPr>
          <p:cNvPr id="9" name="Footer Placeholder 10"/>
          <p:cNvSpPr>
            <a:spLocks noGrp="1"/>
          </p:cNvSpPr>
          <p:nvPr>
            <p:ph type="ftr" sz="quarter" idx="17"/>
          </p:nvPr>
        </p:nvSpPr>
        <p:spPr/>
        <p:txBody>
          <a:bodyPr/>
          <a:lstStyle>
            <a:lvl1pPr algn="r">
              <a:defRPr sz="9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907676495"/>
      </p:ext>
    </p:extLst>
  </p:cSld>
  <p:clrMapOvr>
    <a:masterClrMapping/>
  </p:clrMapOvr>
  <p:transition xmlns:p14="http://schemas.microsoft.com/office/powerpoint/2010/mai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1270923"/>
            <a:ext cx="8229600" cy="3000851"/>
          </a:xfrm>
        </p:spPr>
        <p:txBody>
          <a:bodyPr vert="eaVert"/>
          <a:lstStyle>
            <a:lvl5pPr>
              <a:defRPr/>
            </a:lvl5pPr>
            <a:lvl6pPr marL="1289304">
              <a:defRPr/>
            </a:lvl6pPr>
            <a:lvl7pPr marL="1289304">
              <a:defRPr/>
            </a:lvl7pPr>
            <a:lvl8pPr marL="1289304">
              <a:defRPr/>
            </a:lvl8pPr>
            <a:lvl9pPr marL="1289304">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900" smtClean="0">
                <a:solidFill>
                  <a:schemeClr val="bg1"/>
                </a:solidFill>
                <a:latin typeface="Arial"/>
              </a:defRPr>
            </a:lvl1pPr>
          </a:lstStyle>
          <a:p>
            <a:pPr>
              <a:defRPr/>
            </a:pPr>
            <a:fld id="{2E27C034-C9E1-A848-8489-B63412200583}"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900" smtClean="0">
                <a:solidFill>
                  <a:srgbClr val="7DB0CC"/>
                </a:solidFill>
                <a:latin typeface="Arial"/>
              </a:defRPr>
            </a:lvl1pPr>
          </a:lstStyle>
          <a:p>
            <a:pPr>
              <a:defRPr/>
            </a:pPr>
            <a:fld id="{B8938FDB-9C2F-5449-9CDB-32EB95FB9A03}" type="datetime1">
              <a:rPr lang="en-US"/>
              <a:pPr>
                <a:defRPr/>
              </a:pPr>
              <a:t>9/13/17</a:t>
            </a:fld>
            <a:endParaRPr lang="en-US" dirty="0"/>
          </a:p>
        </p:txBody>
      </p:sp>
      <p:sp>
        <p:nvSpPr>
          <p:cNvPr id="6" name="Footer Placeholder 10"/>
          <p:cNvSpPr>
            <a:spLocks noGrp="1"/>
          </p:cNvSpPr>
          <p:nvPr>
            <p:ph type="ftr" sz="quarter" idx="12"/>
          </p:nvPr>
        </p:nvSpPr>
        <p:spPr/>
        <p:txBody>
          <a:bodyPr/>
          <a:lstStyle>
            <a:lvl1pPr algn="r">
              <a:defRPr sz="9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278824880"/>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900" smtClean="0">
                <a:solidFill>
                  <a:schemeClr val="bg1"/>
                </a:solidFill>
                <a:latin typeface="Arial"/>
              </a:defRPr>
            </a:lvl1pPr>
          </a:lstStyle>
          <a:p>
            <a:pPr>
              <a:defRPr/>
            </a:pPr>
            <a:fld id="{AB65B17F-19AD-F64B-AD44-182E9AB2F7FF}"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900" smtClean="0">
                <a:solidFill>
                  <a:srgbClr val="7DB0CC"/>
                </a:solidFill>
                <a:latin typeface="Arial"/>
              </a:defRPr>
            </a:lvl1pPr>
          </a:lstStyle>
          <a:p>
            <a:pPr>
              <a:defRPr/>
            </a:pPr>
            <a:fld id="{3C9F4A29-0458-9F4D-BC83-690C22400F3B}" type="datetime1">
              <a:rPr lang="en-US"/>
              <a:pPr>
                <a:defRPr/>
              </a:pPr>
              <a:t>9/13/17</a:t>
            </a:fld>
            <a:endParaRPr lang="en-US" dirty="0"/>
          </a:p>
        </p:txBody>
      </p:sp>
      <p:sp>
        <p:nvSpPr>
          <p:cNvPr id="6" name="Footer Placeholder 10"/>
          <p:cNvSpPr>
            <a:spLocks noGrp="1"/>
          </p:cNvSpPr>
          <p:nvPr>
            <p:ph type="ftr" sz="quarter" idx="12"/>
          </p:nvPr>
        </p:nvSpPr>
        <p:spPr/>
        <p:txBody>
          <a:bodyPr/>
          <a:lstStyle>
            <a:lvl1pPr algn="r">
              <a:defRPr sz="9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1545605201"/>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966265"/>
            <a:ext cx="8229600" cy="1021556"/>
          </a:xfrm>
        </p:spPr>
        <p:txBody>
          <a:bodyPr anchor="b"/>
          <a:lstStyle>
            <a:lvl1pPr algn="ctr">
              <a:defRPr sz="3750" b="0" cap="none" baseline="0">
                <a:solidFill>
                  <a:schemeClr val="bg1"/>
                </a:solidFill>
              </a:defRPr>
            </a:lvl1pPr>
          </a:lstStyle>
          <a:p>
            <a:r>
              <a:rPr lang="en-US" smtClean="0"/>
              <a:t>Click to edit Master title style</a:t>
            </a:r>
            <a:endParaRPr dirty="0"/>
          </a:p>
        </p:txBody>
      </p:sp>
      <p:sp>
        <p:nvSpPr>
          <p:cNvPr id="3" name="Text Placeholder 2"/>
          <p:cNvSpPr>
            <a:spLocks noGrp="1"/>
          </p:cNvSpPr>
          <p:nvPr>
            <p:ph type="body" idx="1"/>
          </p:nvPr>
        </p:nvSpPr>
        <p:spPr>
          <a:xfrm>
            <a:off x="392113" y="2144701"/>
            <a:ext cx="8229600" cy="1125140"/>
          </a:xfrm>
        </p:spPr>
        <p:txBody>
          <a:bodyPr>
            <a:normAutofit/>
          </a:bodyPr>
          <a:lstStyle>
            <a:lvl1pPr marL="0" indent="0" algn="ctr">
              <a:spcBef>
                <a:spcPts val="225"/>
              </a:spcBef>
              <a:buNone/>
              <a:defRPr sz="2400" baseline="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Slide Number Placeholder 8"/>
          <p:cNvSpPr>
            <a:spLocks noGrp="1"/>
          </p:cNvSpPr>
          <p:nvPr>
            <p:ph type="sldNum" sz="quarter" idx="10"/>
          </p:nvPr>
        </p:nvSpPr>
        <p:spPr/>
        <p:txBody>
          <a:bodyPr/>
          <a:lstStyle>
            <a:lvl1pPr algn="r">
              <a:defRPr sz="900" smtClean="0">
                <a:solidFill>
                  <a:srgbClr val="06557E"/>
                </a:solidFill>
                <a:latin typeface="Arial"/>
              </a:defRPr>
            </a:lvl1pPr>
          </a:lstStyle>
          <a:p>
            <a:pPr>
              <a:defRPr/>
            </a:pPr>
            <a:fld id="{74B551C7-2F2A-6344-B30C-B265E49249FA}"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900" smtClean="0">
                <a:solidFill>
                  <a:srgbClr val="7DB0CC"/>
                </a:solidFill>
                <a:latin typeface="Arial"/>
              </a:defRPr>
            </a:lvl1pPr>
          </a:lstStyle>
          <a:p>
            <a:pPr>
              <a:defRPr/>
            </a:pPr>
            <a:fld id="{55BB2862-94E7-AA40-85C6-AD8982E638C6}" type="datetime1">
              <a:rPr lang="en-US"/>
              <a:pPr>
                <a:defRPr/>
              </a:pPr>
              <a:t>9/13/17</a:t>
            </a:fld>
            <a:endParaRPr lang="en-US" dirty="0"/>
          </a:p>
        </p:txBody>
      </p:sp>
      <p:sp>
        <p:nvSpPr>
          <p:cNvPr id="6" name="Footer Placeholder 10"/>
          <p:cNvSpPr>
            <a:spLocks noGrp="1"/>
          </p:cNvSpPr>
          <p:nvPr>
            <p:ph type="ftr" sz="quarter" idx="12"/>
          </p:nvPr>
        </p:nvSpPr>
        <p:spPr/>
        <p:txBody>
          <a:bodyPr/>
          <a:lstStyle>
            <a:lvl1pPr algn="r">
              <a:defRPr sz="9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2031172532"/>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1263552"/>
            <a:ext cx="4047669" cy="3091513"/>
          </a:xfrm>
        </p:spPr>
        <p:txBody>
          <a:bodyPr/>
          <a:lstStyle>
            <a:lvl1pPr>
              <a:defRPr sz="2400"/>
            </a:lvl1pPr>
            <a:lvl2pPr>
              <a:defRPr sz="2100"/>
            </a:lvl2pPr>
            <a:lvl3pPr>
              <a:defRPr sz="2100"/>
            </a:lvl3pPr>
            <a:lvl4pPr>
              <a:defRPr sz="2100"/>
            </a:lvl4pPr>
            <a:lvl5pPr>
              <a:defRPr sz="210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7891" y="1263550"/>
            <a:ext cx="4038911" cy="3091514"/>
          </a:xfrm>
        </p:spPr>
        <p:txBody>
          <a:bodyPr/>
          <a:lstStyle>
            <a:lvl1pPr>
              <a:defRPr sz="2400"/>
            </a:lvl1pPr>
            <a:lvl2pPr>
              <a:defRPr sz="2100"/>
            </a:lvl2pPr>
            <a:lvl3pPr>
              <a:defRPr sz="2100"/>
            </a:lvl3pPr>
            <a:lvl4pPr>
              <a:defRPr sz="2100"/>
            </a:lvl4pPr>
            <a:lvl5pPr>
              <a:defRPr sz="2100"/>
            </a:lvl5pPr>
            <a:lvl6pPr marL="1459706" indent="-170260">
              <a:tabLst/>
              <a:defRPr sz="1200"/>
            </a:lvl6pPr>
            <a:lvl7pPr marL="1629966" indent="-170260">
              <a:tabLst/>
              <a:defRPr sz="1200"/>
            </a:lvl7pPr>
            <a:lvl8pPr marL="1799035" indent="-170260">
              <a:tabLst/>
              <a:defRPr sz="1200"/>
            </a:lvl8pPr>
            <a:lvl9pPr marL="1969294" indent="-170260">
              <a:tabLst/>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825"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2914685998"/>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244127"/>
            <a:ext cx="8229600" cy="571500"/>
          </a:xfrm>
        </p:spPr>
        <p:txBody>
          <a:bodyPr anchor="b">
            <a:noAutofit/>
          </a:bodyPr>
          <a:lstStyle>
            <a:lvl1pPr marL="0" indent="0" algn="l">
              <a:lnSpc>
                <a:spcPts val="1950"/>
              </a:lnSpc>
              <a:spcBef>
                <a:spcPts val="0"/>
              </a:spcBef>
              <a:buNone/>
              <a:defRPr sz="2400" b="1">
                <a:solidFill>
                  <a:srgbClr val="7DB0C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1" y="1891414"/>
            <a:ext cx="8229601" cy="2411522"/>
          </a:xfrm>
        </p:spPr>
        <p:txBody>
          <a:bodyPr/>
          <a:lstStyle>
            <a:lvl1pPr>
              <a:defRPr sz="2700"/>
            </a:lvl1pPr>
            <a:lvl2pPr>
              <a:defRPr sz="2100"/>
            </a:lvl2pPr>
            <a:lvl3pPr>
              <a:defRPr sz="2100"/>
            </a:lvl3pPr>
            <a:lvl4pPr>
              <a:defRPr sz="2100"/>
            </a:lvl4pPr>
            <a:lvl5pPr>
              <a:defRPr sz="2100"/>
            </a:lvl5pPr>
            <a:lvl6pPr marL="1459706" indent="-176213">
              <a:defRPr sz="1200"/>
            </a:lvl6pPr>
            <a:lvl7pPr marL="1629966" indent="-176213">
              <a:defRPr sz="1200"/>
            </a:lvl7pPr>
            <a:lvl8pPr marL="1799035" indent="-176213">
              <a:defRPr sz="1200"/>
            </a:lvl8pPr>
            <a:lvl9pPr marL="1969294" indent="-176213">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0"/>
          </p:nvPr>
        </p:nvSpPr>
        <p:spPr>
          <a:xfrm>
            <a:off x="5903913" y="4724400"/>
            <a:ext cx="2895600" cy="273844"/>
          </a:xfrm>
        </p:spPr>
        <p:txBody>
          <a:bodyPr/>
          <a:lstStyle>
            <a:lvl1pPr algn="r">
              <a:defRPr sz="825"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724267302"/>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1" y="1254309"/>
            <a:ext cx="8229601" cy="3007745"/>
          </a:xfrm>
        </p:spPr>
        <p:txBody>
          <a:bodyPr/>
          <a:lstStyle>
            <a:lvl1pPr>
              <a:defRPr sz="2400"/>
            </a:lvl1pPr>
            <a:lvl2pPr>
              <a:defRPr sz="2100"/>
            </a:lvl2pPr>
            <a:lvl3pPr>
              <a:defRPr sz="2100"/>
            </a:lvl3pPr>
            <a:lvl4pPr>
              <a:defRPr sz="2100"/>
            </a:lvl4pPr>
            <a:lvl5pPr>
              <a:defRPr sz="210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Slide Number Placeholder 8"/>
          <p:cNvSpPr>
            <a:spLocks noGrp="1"/>
          </p:cNvSpPr>
          <p:nvPr>
            <p:ph type="sldNum" sz="quarter" idx="10"/>
          </p:nvPr>
        </p:nvSpPr>
        <p:spPr/>
        <p:txBody>
          <a:bodyPr/>
          <a:lstStyle>
            <a:lvl1pPr algn="r">
              <a:defRPr sz="900" smtClean="0">
                <a:solidFill>
                  <a:schemeClr val="bg1"/>
                </a:solidFill>
                <a:latin typeface="Arial"/>
              </a:defRPr>
            </a:lvl1pPr>
          </a:lstStyle>
          <a:p>
            <a:pPr>
              <a:defRPr/>
            </a:pPr>
            <a:fld id="{DB3C1ABF-4E18-AD4F-BFAF-099865C50B91}" type="slidenum">
              <a:rPr lang="en-US"/>
              <a:pPr>
                <a:defRPr/>
              </a:pPr>
              <a:t>‹#›</a:t>
            </a:fld>
            <a:endParaRPr lang="en-US" dirty="0"/>
          </a:p>
        </p:txBody>
      </p:sp>
      <p:sp>
        <p:nvSpPr>
          <p:cNvPr id="5" name="Date Placeholder 9"/>
          <p:cNvSpPr>
            <a:spLocks noGrp="1"/>
          </p:cNvSpPr>
          <p:nvPr>
            <p:ph type="dt" sz="half" idx="11"/>
          </p:nvPr>
        </p:nvSpPr>
        <p:spPr/>
        <p:txBody>
          <a:bodyPr/>
          <a:lstStyle>
            <a:lvl1pPr algn="r">
              <a:defRPr sz="900" smtClean="0">
                <a:solidFill>
                  <a:srgbClr val="7DB0CC"/>
                </a:solidFill>
                <a:latin typeface="Arial"/>
              </a:defRPr>
            </a:lvl1pPr>
          </a:lstStyle>
          <a:p>
            <a:pPr>
              <a:defRPr/>
            </a:pPr>
            <a:fld id="{FF85BB94-2D1B-5D4C-89DE-785766D797FD}" type="datetime1">
              <a:rPr lang="en-US"/>
              <a:pPr>
                <a:defRPr/>
              </a:pPr>
              <a:t>9/13/17</a:t>
            </a:fld>
            <a:endParaRPr lang="en-US" dirty="0"/>
          </a:p>
        </p:txBody>
      </p:sp>
      <p:sp>
        <p:nvSpPr>
          <p:cNvPr id="6" name="Footer Placeholder 10"/>
          <p:cNvSpPr>
            <a:spLocks noGrp="1"/>
          </p:cNvSpPr>
          <p:nvPr>
            <p:ph type="ftr" sz="quarter" idx="12"/>
          </p:nvPr>
        </p:nvSpPr>
        <p:spPr/>
        <p:txBody>
          <a:bodyPr/>
          <a:lstStyle>
            <a:lvl1pPr algn="r">
              <a:defRPr sz="9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3952320617"/>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91058" y="1330226"/>
            <a:ext cx="3995743" cy="3009582"/>
          </a:xfrm>
        </p:spPr>
        <p:txBody>
          <a:bodyPr/>
          <a:lstStyle>
            <a:lvl1pPr>
              <a:defRPr sz="2400"/>
            </a:lvl1pPr>
            <a:lvl2pPr>
              <a:defRPr sz="2100"/>
            </a:lvl2pPr>
            <a:lvl3pPr>
              <a:defRPr sz="2100"/>
            </a:lvl3pPr>
            <a:lvl4pPr>
              <a:defRPr sz="2100"/>
            </a:lvl4pPr>
            <a:lvl5pPr>
              <a:defRPr sz="210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1330228"/>
            <a:ext cx="3877493" cy="3009583"/>
          </a:xfrm>
        </p:spPr>
        <p:txBody>
          <a:bodyPr/>
          <a:lstStyle>
            <a:lvl1pPr>
              <a:defRPr sz="2400"/>
            </a:lvl1pPr>
            <a:lvl2pPr>
              <a:defRPr sz="2100"/>
            </a:lvl2pPr>
            <a:lvl3pPr>
              <a:defRPr sz="2100"/>
            </a:lvl3pPr>
            <a:lvl4pPr>
              <a:defRPr sz="2100"/>
            </a:lvl4pPr>
            <a:lvl5pPr>
              <a:defRPr sz="2100"/>
            </a:lvl5pPr>
            <a:lvl6pPr marL="1459706" indent="-170260">
              <a:defRPr sz="1200"/>
            </a:lvl6pPr>
            <a:lvl7pPr marL="1629966" indent="-170260">
              <a:defRPr sz="1200"/>
            </a:lvl7pPr>
            <a:lvl8pPr marL="1799035" indent="-170260">
              <a:defRPr sz="1200"/>
            </a:lvl8pPr>
            <a:lvl9pPr marL="1969294" indent="-170260">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Slide Number Placeholder 8"/>
          <p:cNvSpPr>
            <a:spLocks noGrp="1"/>
          </p:cNvSpPr>
          <p:nvPr>
            <p:ph type="sldNum" sz="quarter" idx="15"/>
          </p:nvPr>
        </p:nvSpPr>
        <p:spPr/>
        <p:txBody>
          <a:bodyPr/>
          <a:lstStyle>
            <a:lvl1pPr algn="r">
              <a:defRPr sz="900" smtClean="0">
                <a:solidFill>
                  <a:schemeClr val="bg1"/>
                </a:solidFill>
                <a:latin typeface="Arial"/>
              </a:defRPr>
            </a:lvl1pPr>
          </a:lstStyle>
          <a:p>
            <a:pPr>
              <a:defRPr/>
            </a:pPr>
            <a:fld id="{83168BC7-2D47-2948-B91C-07EB81B79D25}" type="slidenum">
              <a:rPr lang="en-US"/>
              <a:pPr>
                <a:defRPr/>
              </a:pPr>
              <a:t>‹#›</a:t>
            </a:fld>
            <a:endParaRPr lang="en-US" dirty="0"/>
          </a:p>
        </p:txBody>
      </p:sp>
      <p:sp>
        <p:nvSpPr>
          <p:cNvPr id="6" name="Date Placeholder 9"/>
          <p:cNvSpPr>
            <a:spLocks noGrp="1"/>
          </p:cNvSpPr>
          <p:nvPr>
            <p:ph type="dt" sz="half" idx="16"/>
          </p:nvPr>
        </p:nvSpPr>
        <p:spPr/>
        <p:txBody>
          <a:bodyPr/>
          <a:lstStyle>
            <a:lvl1pPr algn="r">
              <a:defRPr sz="900" smtClean="0">
                <a:solidFill>
                  <a:srgbClr val="7DB0CC"/>
                </a:solidFill>
                <a:latin typeface="Arial"/>
              </a:defRPr>
            </a:lvl1pPr>
          </a:lstStyle>
          <a:p>
            <a:pPr>
              <a:defRPr/>
            </a:pPr>
            <a:fld id="{057C5C24-45F4-A940-B420-42AFA204A7C1}" type="datetime1">
              <a:rPr lang="en-US"/>
              <a:pPr>
                <a:defRPr/>
              </a:pPr>
              <a:t>9/13/17</a:t>
            </a:fld>
            <a:endParaRPr lang="en-US" dirty="0"/>
          </a:p>
        </p:txBody>
      </p:sp>
      <p:sp>
        <p:nvSpPr>
          <p:cNvPr id="7" name="Footer Placeholder 10"/>
          <p:cNvSpPr>
            <a:spLocks noGrp="1"/>
          </p:cNvSpPr>
          <p:nvPr>
            <p:ph type="ftr" sz="quarter" idx="17"/>
          </p:nvPr>
        </p:nvSpPr>
        <p:spPr/>
        <p:txBody>
          <a:bodyPr/>
          <a:lstStyle>
            <a:lvl1pPr algn="r">
              <a:defRPr sz="9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925400731"/>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Slide Number Placeholder 8"/>
          <p:cNvSpPr>
            <a:spLocks noGrp="1"/>
          </p:cNvSpPr>
          <p:nvPr>
            <p:ph type="sldNum" sz="quarter" idx="10"/>
          </p:nvPr>
        </p:nvSpPr>
        <p:spPr/>
        <p:txBody>
          <a:bodyPr/>
          <a:lstStyle>
            <a:lvl1pPr algn="r">
              <a:defRPr sz="900" smtClean="0">
                <a:solidFill>
                  <a:schemeClr val="bg1"/>
                </a:solidFill>
                <a:latin typeface="Arial"/>
              </a:defRPr>
            </a:lvl1pPr>
          </a:lstStyle>
          <a:p>
            <a:pPr>
              <a:defRPr/>
            </a:pPr>
            <a:fld id="{8F3025DE-DA7C-C345-A271-AB9B1EDFA6B6}" type="slidenum">
              <a:rPr lang="en-US"/>
              <a:pPr>
                <a:defRPr/>
              </a:pPr>
              <a:t>‹#›</a:t>
            </a:fld>
            <a:endParaRPr lang="en-US" dirty="0"/>
          </a:p>
        </p:txBody>
      </p:sp>
      <p:sp>
        <p:nvSpPr>
          <p:cNvPr id="4" name="Date Placeholder 9"/>
          <p:cNvSpPr>
            <a:spLocks noGrp="1"/>
          </p:cNvSpPr>
          <p:nvPr>
            <p:ph type="dt" sz="half" idx="11"/>
          </p:nvPr>
        </p:nvSpPr>
        <p:spPr/>
        <p:txBody>
          <a:bodyPr/>
          <a:lstStyle>
            <a:lvl1pPr algn="r">
              <a:defRPr sz="900" smtClean="0">
                <a:solidFill>
                  <a:srgbClr val="7DB0CC"/>
                </a:solidFill>
                <a:latin typeface="Arial"/>
              </a:defRPr>
            </a:lvl1pPr>
          </a:lstStyle>
          <a:p>
            <a:pPr>
              <a:defRPr/>
            </a:pPr>
            <a:fld id="{E92B823C-DFCE-1E4C-A349-2C6CDC962EC4}" type="datetime1">
              <a:rPr lang="en-US"/>
              <a:pPr>
                <a:defRPr/>
              </a:pPr>
              <a:t>9/13/17</a:t>
            </a:fld>
            <a:endParaRPr lang="en-US" dirty="0"/>
          </a:p>
        </p:txBody>
      </p:sp>
      <p:sp>
        <p:nvSpPr>
          <p:cNvPr id="5" name="Footer Placeholder 10"/>
          <p:cNvSpPr>
            <a:spLocks noGrp="1"/>
          </p:cNvSpPr>
          <p:nvPr>
            <p:ph type="ftr" sz="quarter" idx="12"/>
          </p:nvPr>
        </p:nvSpPr>
        <p:spPr/>
        <p:txBody>
          <a:bodyPr/>
          <a:lstStyle>
            <a:lvl1pPr algn="r">
              <a:defRPr sz="900" smtClean="0">
                <a:solidFill>
                  <a:srgbClr val="7DB0CC"/>
                </a:solidFill>
              </a:defRPr>
            </a:lvl1pPr>
          </a:lstStyle>
          <a:p>
            <a:pPr>
              <a:defRPr/>
            </a:pPr>
            <a:r>
              <a:rPr lang="en-US"/>
              <a:t>Governance U</a:t>
            </a:r>
            <a:endParaRPr lang="en-US" dirty="0"/>
          </a:p>
        </p:txBody>
      </p:sp>
    </p:spTree>
    <p:extLst>
      <p:ext uri="{BB962C8B-B14F-4D97-AF65-F5344CB8AC3E}">
        <p14:creationId xmlns:p14="http://schemas.microsoft.com/office/powerpoint/2010/main" val="899715349"/>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903913" y="4724400"/>
            <a:ext cx="2895600" cy="273844"/>
          </a:xfrm>
        </p:spPr>
        <p:txBody>
          <a:bodyPr/>
          <a:lstStyle>
            <a:lvl1pPr algn="r">
              <a:defRPr sz="825" b="0" smtClean="0">
                <a:solidFill>
                  <a:srgbClr val="7DB0CC"/>
                </a:solidFill>
                <a:latin typeface="Arial"/>
              </a:defRPr>
            </a:lvl1pPr>
          </a:lstStyle>
          <a:p>
            <a:pPr>
              <a:defRPr/>
            </a:pPr>
            <a:r>
              <a:rPr lang="en-US"/>
              <a:t>Governance U</a:t>
            </a:r>
            <a:endParaRPr lang="en-US" b="1" dirty="0">
              <a:solidFill>
                <a:schemeClr val="bg1"/>
              </a:solidFill>
            </a:endParaRPr>
          </a:p>
        </p:txBody>
      </p:sp>
    </p:spTree>
    <p:extLst>
      <p:ext uri="{BB962C8B-B14F-4D97-AF65-F5344CB8AC3E}">
        <p14:creationId xmlns:p14="http://schemas.microsoft.com/office/powerpoint/2010/main" val="973859639"/>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8372"/>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257300"/>
            <a:ext cx="8229600" cy="303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4"/>
          </p:nvPr>
        </p:nvSpPr>
        <p:spPr>
          <a:xfrm>
            <a:off x="8255000" y="4767263"/>
            <a:ext cx="431800" cy="273844"/>
          </a:xfrm>
          <a:prstGeom prst="rect">
            <a:avLst/>
          </a:prstGeom>
        </p:spPr>
        <p:txBody>
          <a:bodyPr vert="horz" lIns="91440" tIns="45720" rIns="91440" bIns="45720" rtlCol="0" anchor="ctr"/>
          <a:lstStyle>
            <a:lvl1pPr algn="r" fontAlgn="auto">
              <a:spcBef>
                <a:spcPts val="0"/>
              </a:spcBef>
              <a:spcAft>
                <a:spcPts val="0"/>
              </a:spcAft>
              <a:defRPr sz="900" smtClean="0">
                <a:solidFill>
                  <a:schemeClr val="bg1"/>
                </a:solidFill>
                <a:latin typeface="Arial"/>
                <a:ea typeface="+mn-ea"/>
                <a:cs typeface="+mn-cs"/>
              </a:defRPr>
            </a:lvl1pPr>
          </a:lstStyle>
          <a:p>
            <a:pPr>
              <a:defRPr/>
            </a:pPr>
            <a:fld id="{6EDFF486-5A62-E749-8CEE-B2F569EC8C6E}" type="slidenum">
              <a:rPr lang="en-US"/>
              <a:pPr>
                <a:defRPr/>
              </a:pPr>
              <a:t>‹#›</a:t>
            </a:fld>
            <a:endParaRPr lang="en-US" dirty="0"/>
          </a:p>
        </p:txBody>
      </p:sp>
      <p:sp>
        <p:nvSpPr>
          <p:cNvPr id="10" name="Date Placeholder 9"/>
          <p:cNvSpPr>
            <a:spLocks noGrp="1"/>
          </p:cNvSpPr>
          <p:nvPr>
            <p:ph type="dt" sz="half" idx="2"/>
          </p:nvPr>
        </p:nvSpPr>
        <p:spPr>
          <a:xfrm>
            <a:off x="7386640" y="4767263"/>
            <a:ext cx="803275" cy="273844"/>
          </a:xfrm>
          <a:prstGeom prst="rect">
            <a:avLst/>
          </a:prstGeom>
        </p:spPr>
        <p:txBody>
          <a:bodyPr vert="horz" lIns="91440" tIns="45720" rIns="91440" bIns="45720" rtlCol="0" anchor="ctr"/>
          <a:lstStyle>
            <a:lvl1pPr algn="r" fontAlgn="auto">
              <a:spcBef>
                <a:spcPts val="0"/>
              </a:spcBef>
              <a:spcAft>
                <a:spcPts val="0"/>
              </a:spcAft>
              <a:defRPr sz="900" smtClean="0">
                <a:solidFill>
                  <a:srgbClr val="7DB0CC"/>
                </a:solidFill>
                <a:latin typeface="Arial"/>
                <a:ea typeface="+mn-ea"/>
                <a:cs typeface="+mn-cs"/>
              </a:defRPr>
            </a:lvl1pPr>
          </a:lstStyle>
          <a:p>
            <a:pPr>
              <a:defRPr/>
            </a:pPr>
            <a:fld id="{BF7E134E-9931-114E-AD9C-4CE1921BF79C}" type="datetime1">
              <a:rPr lang="en-US"/>
              <a:pPr>
                <a:defRPr/>
              </a:pPr>
              <a:t>9/13/17</a:t>
            </a:fld>
            <a:endParaRPr lang="en-US" dirty="0"/>
          </a:p>
        </p:txBody>
      </p:sp>
      <p:sp>
        <p:nvSpPr>
          <p:cNvPr id="11" name="Footer Placeholder 10"/>
          <p:cNvSpPr>
            <a:spLocks noGrp="1"/>
          </p:cNvSpPr>
          <p:nvPr>
            <p:ph type="ftr" sz="quarter" idx="3"/>
          </p:nvPr>
        </p:nvSpPr>
        <p:spPr>
          <a:xfrm>
            <a:off x="3124200" y="4767263"/>
            <a:ext cx="4191000" cy="273844"/>
          </a:xfrm>
          <a:prstGeom prst="rect">
            <a:avLst/>
          </a:prstGeom>
        </p:spPr>
        <p:txBody>
          <a:bodyPr vert="horz" lIns="91440" tIns="45720" rIns="91440" bIns="45720" rtlCol="0" anchor="ctr"/>
          <a:lstStyle>
            <a:lvl1pPr algn="r" fontAlgn="auto">
              <a:spcBef>
                <a:spcPts val="0"/>
              </a:spcBef>
              <a:spcAft>
                <a:spcPts val="0"/>
              </a:spcAft>
              <a:defRPr sz="900" smtClean="0">
                <a:solidFill>
                  <a:srgbClr val="7DB0CC"/>
                </a:solidFill>
                <a:latin typeface="+mn-lt"/>
                <a:ea typeface="+mn-ea"/>
                <a:cs typeface="+mn-cs"/>
              </a:defRPr>
            </a:lvl1pPr>
          </a:lstStyle>
          <a:p>
            <a:pPr>
              <a:defRPr/>
            </a:pPr>
            <a:r>
              <a:rPr lang="en-US"/>
              <a:t>Governance U</a:t>
            </a:r>
            <a:endParaRPr lang="en-US" dirty="0"/>
          </a:p>
        </p:txBody>
      </p:sp>
    </p:spTree>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375" kern="1200">
          <a:solidFill>
            <a:srgbClr val="06557E"/>
          </a:solidFill>
          <a:latin typeface="Arial"/>
          <a:ea typeface="ＭＳ Ｐゴシック" charset="0"/>
          <a:cs typeface="ＭＳ Ｐゴシック" charset="0"/>
        </a:defRPr>
      </a:lvl1pPr>
      <a:lvl2pPr algn="l" rtl="0" eaLnBrk="1" fontAlgn="base" hangingPunct="1">
        <a:spcBef>
          <a:spcPct val="0"/>
        </a:spcBef>
        <a:spcAft>
          <a:spcPct val="0"/>
        </a:spcAft>
        <a:defRPr sz="3750">
          <a:solidFill>
            <a:srgbClr val="06557E"/>
          </a:solidFill>
          <a:latin typeface="Arial" charset="0"/>
          <a:ea typeface="ＭＳ Ｐゴシック" charset="0"/>
          <a:cs typeface="ＭＳ Ｐゴシック" charset="0"/>
        </a:defRPr>
      </a:lvl2pPr>
      <a:lvl3pPr algn="l" rtl="0" eaLnBrk="1" fontAlgn="base" hangingPunct="1">
        <a:spcBef>
          <a:spcPct val="0"/>
        </a:spcBef>
        <a:spcAft>
          <a:spcPct val="0"/>
        </a:spcAft>
        <a:defRPr sz="3750">
          <a:solidFill>
            <a:srgbClr val="06557E"/>
          </a:solidFill>
          <a:latin typeface="Arial" charset="0"/>
          <a:ea typeface="ＭＳ Ｐゴシック" charset="0"/>
          <a:cs typeface="ＭＳ Ｐゴシック" charset="0"/>
        </a:defRPr>
      </a:lvl3pPr>
      <a:lvl4pPr algn="l" rtl="0" eaLnBrk="1" fontAlgn="base" hangingPunct="1">
        <a:spcBef>
          <a:spcPct val="0"/>
        </a:spcBef>
        <a:spcAft>
          <a:spcPct val="0"/>
        </a:spcAft>
        <a:defRPr sz="3750">
          <a:solidFill>
            <a:srgbClr val="06557E"/>
          </a:solidFill>
          <a:latin typeface="Arial" charset="0"/>
          <a:ea typeface="ＭＳ Ｐゴシック" charset="0"/>
          <a:cs typeface="ＭＳ Ｐゴシック" charset="0"/>
        </a:defRPr>
      </a:lvl4pPr>
      <a:lvl5pPr algn="l" rtl="0" eaLnBrk="1" fontAlgn="base" hangingPunct="1">
        <a:spcBef>
          <a:spcPct val="0"/>
        </a:spcBef>
        <a:spcAft>
          <a:spcPct val="0"/>
        </a:spcAft>
        <a:defRPr sz="3750">
          <a:solidFill>
            <a:srgbClr val="06557E"/>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3750">
          <a:solidFill>
            <a:srgbClr val="06557E"/>
          </a:solidFill>
          <a:latin typeface="Arial" charset="0"/>
          <a:ea typeface="ＭＳ Ｐゴシック" charset="0"/>
          <a:cs typeface="ＭＳ Ｐゴシック" charset="0"/>
        </a:defRPr>
      </a:lvl6pPr>
      <a:lvl7pPr marL="685800" algn="l" rtl="0" eaLnBrk="1" fontAlgn="base" hangingPunct="1">
        <a:spcBef>
          <a:spcPct val="0"/>
        </a:spcBef>
        <a:spcAft>
          <a:spcPct val="0"/>
        </a:spcAft>
        <a:defRPr sz="3750">
          <a:solidFill>
            <a:srgbClr val="06557E"/>
          </a:solidFill>
          <a:latin typeface="Arial" charset="0"/>
          <a:ea typeface="ＭＳ Ｐゴシック" charset="0"/>
          <a:cs typeface="ＭＳ Ｐゴシック" charset="0"/>
        </a:defRPr>
      </a:lvl7pPr>
      <a:lvl8pPr marL="1028700" algn="l" rtl="0" eaLnBrk="1" fontAlgn="base" hangingPunct="1">
        <a:spcBef>
          <a:spcPct val="0"/>
        </a:spcBef>
        <a:spcAft>
          <a:spcPct val="0"/>
        </a:spcAft>
        <a:defRPr sz="3750">
          <a:solidFill>
            <a:srgbClr val="06557E"/>
          </a:solidFill>
          <a:latin typeface="Arial" charset="0"/>
          <a:ea typeface="ＭＳ Ｐゴシック" charset="0"/>
          <a:cs typeface="ＭＳ Ｐゴシック" charset="0"/>
        </a:defRPr>
      </a:lvl8pPr>
      <a:lvl9pPr marL="1371600" algn="l" rtl="0" eaLnBrk="1" fontAlgn="base" hangingPunct="1">
        <a:spcBef>
          <a:spcPct val="0"/>
        </a:spcBef>
        <a:spcAft>
          <a:spcPct val="0"/>
        </a:spcAft>
        <a:defRPr sz="3750">
          <a:solidFill>
            <a:srgbClr val="06557E"/>
          </a:solidFill>
          <a:latin typeface="Arial" charset="0"/>
          <a:ea typeface="ＭＳ Ｐゴシック" charset="0"/>
          <a:cs typeface="ＭＳ Ｐゴシック" charset="0"/>
        </a:defRPr>
      </a:lvl9pPr>
    </p:titleStyle>
    <p:bodyStyle>
      <a:lvl1pPr marL="257175" indent="-257175" algn="l" rtl="0" eaLnBrk="1" fontAlgn="base" hangingPunct="1">
        <a:spcBef>
          <a:spcPts val="1500"/>
        </a:spcBef>
        <a:spcAft>
          <a:spcPct val="0"/>
        </a:spcAft>
        <a:buClr>
          <a:srgbClr val="7DB0CC"/>
        </a:buClr>
        <a:buSzPct val="90000"/>
        <a:buFont typeface="Wingdings" charset="0"/>
        <a:buChar char="Ø"/>
        <a:defRPr sz="2400" kern="1200">
          <a:solidFill>
            <a:srgbClr val="595959"/>
          </a:solidFill>
          <a:latin typeface="Arial"/>
          <a:ea typeface="ＭＳ Ｐゴシック" charset="0"/>
          <a:cs typeface="ＭＳ Ｐゴシック" charset="0"/>
        </a:defRPr>
      </a:lvl1pPr>
      <a:lvl2pPr marL="514350" indent="-252413" algn="l" rtl="0" eaLnBrk="1" fontAlgn="base" hangingPunct="1">
        <a:spcBef>
          <a:spcPts val="450"/>
        </a:spcBef>
        <a:spcAft>
          <a:spcPct val="0"/>
        </a:spcAft>
        <a:buClr>
          <a:srgbClr val="7DB0CC"/>
        </a:buClr>
        <a:buSzPct val="90000"/>
        <a:buFont typeface="Wingdings" charset="0"/>
        <a:buChar char="Ø"/>
        <a:defRPr sz="2100" kern="1200">
          <a:solidFill>
            <a:srgbClr val="595959"/>
          </a:solidFill>
          <a:latin typeface="Arial"/>
          <a:ea typeface="ＭＳ Ｐゴシック" charset="0"/>
          <a:cs typeface="+mn-cs"/>
        </a:defRPr>
      </a:lvl2pPr>
      <a:lvl3pPr marL="776288" indent="-261938" algn="l" rtl="0" eaLnBrk="1" fontAlgn="base" hangingPunct="1">
        <a:spcBef>
          <a:spcPts val="450"/>
        </a:spcBef>
        <a:spcAft>
          <a:spcPct val="0"/>
        </a:spcAft>
        <a:buClr>
          <a:srgbClr val="7DB0CC"/>
        </a:buClr>
        <a:buSzPct val="90000"/>
        <a:buFont typeface="Wingdings" charset="0"/>
        <a:buChar char="Ø"/>
        <a:defRPr sz="2100" kern="1200">
          <a:solidFill>
            <a:srgbClr val="595959"/>
          </a:solidFill>
          <a:latin typeface="Arial"/>
          <a:ea typeface="ＭＳ Ｐゴシック" charset="0"/>
          <a:cs typeface="+mn-cs"/>
        </a:defRPr>
      </a:lvl3pPr>
      <a:lvl4pPr marL="1028700" indent="-252413" algn="l" rtl="0" eaLnBrk="1" fontAlgn="base" hangingPunct="1">
        <a:spcBef>
          <a:spcPts val="450"/>
        </a:spcBef>
        <a:spcAft>
          <a:spcPct val="0"/>
        </a:spcAft>
        <a:buClr>
          <a:srgbClr val="7DB0CC"/>
        </a:buClr>
        <a:buSzPct val="90000"/>
        <a:buFont typeface="Wingdings" charset="0"/>
        <a:buChar char="Ø"/>
        <a:defRPr sz="2100" kern="1200">
          <a:solidFill>
            <a:srgbClr val="595959"/>
          </a:solidFill>
          <a:latin typeface="Arial"/>
          <a:ea typeface="ＭＳ Ｐゴシック" charset="0"/>
          <a:cs typeface="+mn-cs"/>
        </a:defRPr>
      </a:lvl4pPr>
      <a:lvl5pPr marL="1290638" indent="-261938" algn="l" rtl="0" eaLnBrk="1" fontAlgn="base" hangingPunct="1">
        <a:spcBef>
          <a:spcPts val="450"/>
        </a:spcBef>
        <a:spcAft>
          <a:spcPct val="0"/>
        </a:spcAft>
        <a:buClr>
          <a:srgbClr val="7DB0CC"/>
        </a:buClr>
        <a:buSzPct val="90000"/>
        <a:buFont typeface="Wingdings" charset="0"/>
        <a:buChar char="Ø"/>
        <a:defRPr sz="2100" kern="1200">
          <a:solidFill>
            <a:srgbClr val="595959"/>
          </a:solidFill>
          <a:latin typeface="Arial"/>
          <a:ea typeface="ＭＳ Ｐゴシック" charset="0"/>
          <a:cs typeface="+mn-cs"/>
        </a:defRPr>
      </a:lvl5pPr>
      <a:lvl6pPr marL="1541860" indent="-258366" algn="l" defTabSz="685800" rtl="0" eaLnBrk="1" latinLnBrk="0" hangingPunct="1">
        <a:spcBef>
          <a:spcPct val="20000"/>
        </a:spcBef>
        <a:buClr>
          <a:schemeClr val="accent1">
            <a:lumMod val="60000"/>
            <a:lumOff val="40000"/>
          </a:schemeClr>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6pPr>
      <a:lvl7pPr marL="1799035" indent="-258366" algn="l" defTabSz="685800" rtl="0" eaLnBrk="1" latinLnBrk="0" hangingPunct="1">
        <a:spcBef>
          <a:spcPct val="20000"/>
        </a:spcBef>
        <a:buClr>
          <a:schemeClr val="accent1"/>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7pPr>
      <a:lvl8pPr marL="2057400" indent="-258366" algn="l" defTabSz="685800" rtl="0" eaLnBrk="1" latinLnBrk="0" hangingPunct="1">
        <a:spcBef>
          <a:spcPct val="20000"/>
        </a:spcBef>
        <a:buClr>
          <a:schemeClr val="accent1">
            <a:lumMod val="60000"/>
            <a:lumOff val="40000"/>
          </a:schemeClr>
        </a:buClr>
        <a:buSzPct val="90000"/>
        <a:buFont typeface="Wingdings" pitchFamily="2" charset="2"/>
        <a:buChar char=""/>
        <a:defRPr lang="en-US" sz="1350" kern="1200" dirty="0" smtClean="0">
          <a:solidFill>
            <a:schemeClr val="tx1">
              <a:lumMod val="65000"/>
              <a:lumOff val="35000"/>
            </a:schemeClr>
          </a:solidFill>
          <a:latin typeface="+mn-lt"/>
          <a:ea typeface="+mn-ea"/>
          <a:cs typeface="+mn-cs"/>
        </a:defRPr>
      </a:lvl8pPr>
      <a:lvl9pPr marL="2315766" indent="-258366" algn="l" defTabSz="685800" rtl="0" eaLnBrk="1" latinLnBrk="0" hangingPunct="1">
        <a:spcBef>
          <a:spcPct val="20000"/>
        </a:spcBef>
        <a:buClr>
          <a:schemeClr val="accent1"/>
        </a:buClr>
        <a:buSzPct val="90000"/>
        <a:buFont typeface="Wingdings" pitchFamily="2" charset="2"/>
        <a:buChar char=""/>
        <a:defRPr lang="en-US" sz="1350" kern="1200" dirty="0">
          <a:solidFill>
            <a:schemeClr val="tx1">
              <a:lumMod val="65000"/>
              <a:lumOff val="3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csba.org/SchoolBoardResearch201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emf"/><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57993" y="1361426"/>
            <a:ext cx="8228013" cy="1084064"/>
          </a:xfrm>
        </p:spPr>
        <p:txBody>
          <a:bodyPr/>
          <a:lstStyle/>
          <a:p>
            <a:r>
              <a:rPr lang="en-US" sz="3300" dirty="0">
                <a:latin typeface="+mj-lt"/>
                <a:cs typeface="Arial"/>
              </a:rPr>
              <a:t>The School Board Role in Creating the Conditions for Student Achievement:</a:t>
            </a:r>
          </a:p>
        </p:txBody>
      </p:sp>
      <p:sp>
        <p:nvSpPr>
          <p:cNvPr id="14338" name="Subtitle 2"/>
          <p:cNvSpPr>
            <a:spLocks noGrp="1"/>
          </p:cNvSpPr>
          <p:nvPr>
            <p:ph type="subTitle" idx="1"/>
          </p:nvPr>
        </p:nvSpPr>
        <p:spPr>
          <a:xfrm>
            <a:off x="518162" y="2803923"/>
            <a:ext cx="8228013" cy="600075"/>
          </a:xfrm>
        </p:spPr>
        <p:txBody>
          <a:bodyPr>
            <a:normAutofit/>
          </a:bodyPr>
          <a:lstStyle/>
          <a:p>
            <a:r>
              <a:rPr lang="en-US" dirty="0" smtClean="0">
                <a:latin typeface="+mn-lt"/>
                <a:cs typeface="Arial"/>
              </a:rPr>
              <a:t>A Review of the Research</a:t>
            </a:r>
            <a:endParaRPr lang="en-US" dirty="0">
              <a:latin typeface="+mn-lt"/>
              <a:cs typeface="Arial"/>
            </a:endParaRPr>
          </a:p>
        </p:txBody>
      </p:sp>
      <p:sp>
        <p:nvSpPr>
          <p:cNvPr id="3" name="TextBox 2"/>
          <p:cNvSpPr txBox="1"/>
          <p:nvPr/>
        </p:nvSpPr>
        <p:spPr>
          <a:xfrm>
            <a:off x="1843669" y="4064629"/>
            <a:ext cx="7004497" cy="677108"/>
          </a:xfrm>
          <a:prstGeom prst="rect">
            <a:avLst/>
          </a:prstGeom>
          <a:noFill/>
        </p:spPr>
        <p:txBody>
          <a:bodyPr wrap="square" rtlCol="0">
            <a:spAutoFit/>
          </a:bodyPr>
          <a:lstStyle/>
          <a:p>
            <a:pPr algn="r"/>
            <a:r>
              <a:rPr lang="en-US" sz="1900" dirty="0" smtClean="0">
                <a:solidFill>
                  <a:schemeClr val="tx1">
                    <a:lumMod val="75000"/>
                    <a:lumOff val="25000"/>
                  </a:schemeClr>
                </a:solidFill>
                <a:latin typeface="+mn-lt"/>
                <a:cs typeface="Arial"/>
              </a:rPr>
              <a:t>August 5, 2017</a:t>
            </a:r>
          </a:p>
          <a:p>
            <a:pPr algn="r"/>
            <a:r>
              <a:rPr lang="en-US" sz="1900" dirty="0" smtClean="0">
                <a:solidFill>
                  <a:schemeClr val="tx1">
                    <a:lumMod val="75000"/>
                    <a:lumOff val="25000"/>
                  </a:schemeClr>
                </a:solidFill>
                <a:latin typeface="+mn-lt"/>
                <a:cs typeface="Arial"/>
              </a:rPr>
              <a:t>Mary Briggs, Education Policy Analyst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Arial"/>
              </a:rPr>
              <a:t>Focus on district culture</a:t>
            </a:r>
            <a:endParaRPr lang="en-US" b="1" dirty="0">
              <a:cs typeface="Arial"/>
            </a:endParaRPr>
          </a:p>
        </p:txBody>
      </p:sp>
      <p:sp>
        <p:nvSpPr>
          <p:cNvPr id="3" name="Content Placeholder 2"/>
          <p:cNvSpPr>
            <a:spLocks noGrp="1"/>
          </p:cNvSpPr>
          <p:nvPr>
            <p:ph idx="1"/>
          </p:nvPr>
        </p:nvSpPr>
        <p:spPr>
          <a:xfrm>
            <a:off x="457200" y="1165623"/>
            <a:ext cx="8229600" cy="3194679"/>
          </a:xfrm>
        </p:spPr>
        <p:txBody>
          <a:bodyPr/>
          <a:lstStyle/>
          <a:p>
            <a:pPr algn="ctr"/>
            <a:r>
              <a:rPr lang="en-US" dirty="0" smtClean="0">
                <a:cs typeface="Arial"/>
              </a:rPr>
              <a:t>What is district culture?</a:t>
            </a:r>
          </a:p>
          <a:p>
            <a:pPr lvl="4">
              <a:buFont typeface="Arial"/>
              <a:buChar char="•"/>
            </a:pPr>
            <a:r>
              <a:rPr lang="en-US" dirty="0" smtClean="0">
                <a:solidFill>
                  <a:srgbClr val="404040"/>
                </a:solidFill>
                <a:cs typeface="Arial"/>
              </a:rPr>
              <a:t>Predominant norms, values, beliefs and attitudes</a:t>
            </a:r>
          </a:p>
          <a:p>
            <a:pPr lvl="4">
              <a:buFont typeface="Arial"/>
              <a:buChar char="•"/>
            </a:pPr>
            <a:r>
              <a:rPr lang="en-US" dirty="0" smtClean="0">
                <a:solidFill>
                  <a:srgbClr val="404040"/>
                </a:solidFill>
                <a:cs typeface="Arial"/>
              </a:rPr>
              <a:t>“How we do things here…”</a:t>
            </a:r>
          </a:p>
          <a:p>
            <a:pPr algn="ctr"/>
            <a:r>
              <a:rPr lang="en-US" dirty="0" smtClean="0">
                <a:cs typeface="Arial"/>
              </a:rPr>
              <a:t>District culture influences behavior</a:t>
            </a:r>
          </a:p>
          <a:p>
            <a:pPr algn="ctr"/>
            <a:r>
              <a:rPr lang="en-US" dirty="0" smtClean="0">
                <a:cs typeface="Arial"/>
              </a:rPr>
              <a:t>Many initiatives ignore the impact of </a:t>
            </a:r>
            <a:r>
              <a:rPr lang="en-US" dirty="0" smtClean="0">
                <a:cs typeface="Arial"/>
              </a:rPr>
              <a:t/>
            </a:r>
            <a:br>
              <a:rPr lang="en-US" dirty="0" smtClean="0">
                <a:cs typeface="Arial"/>
              </a:rPr>
            </a:br>
            <a:r>
              <a:rPr lang="en-US" dirty="0" smtClean="0">
                <a:cs typeface="Arial"/>
              </a:rPr>
              <a:t>district </a:t>
            </a:r>
            <a:r>
              <a:rPr lang="en-US" dirty="0" smtClean="0">
                <a:cs typeface="Arial"/>
              </a:rPr>
              <a:t>culture on implementation</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10</a:t>
            </a:fld>
            <a:endParaRPr lang="en-US" dirty="0"/>
          </a:p>
        </p:txBody>
      </p:sp>
    </p:spTree>
    <p:extLst>
      <p:ext uri="{BB962C8B-B14F-4D97-AF65-F5344CB8AC3E}">
        <p14:creationId xmlns:p14="http://schemas.microsoft.com/office/powerpoint/2010/main" val="2372819669"/>
      </p:ext>
    </p:extLst>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993"/>
            <a:ext cx="8229600" cy="857250"/>
          </a:xfrm>
        </p:spPr>
        <p:txBody>
          <a:bodyPr/>
          <a:lstStyle/>
          <a:p>
            <a:pPr algn="ctr"/>
            <a:r>
              <a:rPr lang="en-US" b="1" dirty="0" smtClean="0">
                <a:cs typeface="Arial"/>
              </a:rPr>
              <a:t>Aspects of a Positive Culture</a:t>
            </a:r>
            <a:endParaRPr lang="en-US" b="1" dirty="0">
              <a:cs typeface="Arial"/>
            </a:endParaRPr>
          </a:p>
        </p:txBody>
      </p:sp>
      <p:sp>
        <p:nvSpPr>
          <p:cNvPr id="3" name="Content Placeholder 2"/>
          <p:cNvSpPr>
            <a:spLocks noGrp="1"/>
          </p:cNvSpPr>
          <p:nvPr>
            <p:ph idx="1"/>
          </p:nvPr>
        </p:nvSpPr>
        <p:spPr>
          <a:xfrm>
            <a:off x="1100274" y="1119755"/>
            <a:ext cx="6837240" cy="3036094"/>
          </a:xfrm>
        </p:spPr>
        <p:txBody>
          <a:bodyPr/>
          <a:lstStyle/>
          <a:p>
            <a:r>
              <a:rPr lang="en-US" dirty="0" smtClean="0">
                <a:cs typeface="Arial"/>
              </a:rPr>
              <a:t>Trusting relationships</a:t>
            </a:r>
            <a:endParaRPr lang="en-US" dirty="0">
              <a:cs typeface="Arial"/>
            </a:endParaRPr>
          </a:p>
          <a:p>
            <a:r>
              <a:rPr lang="en-US" dirty="0">
                <a:cs typeface="Arial"/>
              </a:rPr>
              <a:t>Shared responsibility for </a:t>
            </a:r>
            <a:r>
              <a:rPr lang="en-US" dirty="0" smtClean="0">
                <a:cs typeface="Arial"/>
              </a:rPr>
              <a:t>effective </a:t>
            </a:r>
            <a:r>
              <a:rPr lang="en-US" dirty="0">
                <a:cs typeface="Arial"/>
              </a:rPr>
              <a:t>teaching </a:t>
            </a:r>
            <a:r>
              <a:rPr lang="en-US" dirty="0" smtClean="0">
                <a:cs typeface="Arial"/>
              </a:rPr>
              <a:t/>
            </a:r>
            <a:br>
              <a:rPr lang="en-US" dirty="0" smtClean="0">
                <a:cs typeface="Arial"/>
              </a:rPr>
            </a:br>
            <a:r>
              <a:rPr lang="en-US" dirty="0" smtClean="0">
                <a:cs typeface="Arial"/>
              </a:rPr>
              <a:t>and </a:t>
            </a:r>
            <a:r>
              <a:rPr lang="en-US" dirty="0">
                <a:cs typeface="Arial"/>
              </a:rPr>
              <a:t>learning</a:t>
            </a:r>
          </a:p>
          <a:p>
            <a:r>
              <a:rPr lang="en-US" dirty="0">
                <a:cs typeface="Arial"/>
              </a:rPr>
              <a:t>Belief that all students </a:t>
            </a:r>
            <a:r>
              <a:rPr lang="en-US" dirty="0" smtClean="0">
                <a:cs typeface="Arial"/>
              </a:rPr>
              <a:t>can </a:t>
            </a:r>
            <a:r>
              <a:rPr lang="en-US" dirty="0">
                <a:cs typeface="Arial"/>
              </a:rPr>
              <a:t>learn &amp; schools can have </a:t>
            </a:r>
            <a:r>
              <a:rPr lang="en-US" dirty="0" smtClean="0">
                <a:cs typeface="Arial"/>
              </a:rPr>
              <a:t>impact</a:t>
            </a:r>
          </a:p>
          <a:p>
            <a:r>
              <a:rPr lang="en-US" dirty="0" smtClean="0">
                <a:cs typeface="Arial"/>
              </a:rPr>
              <a:t>Inclusive &amp; productive </a:t>
            </a:r>
            <a:r>
              <a:rPr lang="en-US" dirty="0" smtClean="0">
                <a:cs typeface="Arial"/>
              </a:rPr>
              <a:t>community </a:t>
            </a:r>
            <a:r>
              <a:rPr lang="en-US" dirty="0">
                <a:cs typeface="Arial"/>
              </a:rPr>
              <a:t>partnerships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11</a:t>
            </a:fld>
            <a:endParaRPr lang="en-US" dirty="0"/>
          </a:p>
        </p:txBody>
      </p:sp>
    </p:spTree>
    <p:extLst>
      <p:ext uri="{BB962C8B-B14F-4D97-AF65-F5344CB8AC3E}">
        <p14:creationId xmlns:p14="http://schemas.microsoft.com/office/powerpoint/2010/main" val="2260653170"/>
      </p:ext>
    </p:extLst>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Arial"/>
              </a:rPr>
              <a:t>Invest in professional capacity</a:t>
            </a:r>
            <a:endParaRPr lang="en-US" b="1" dirty="0">
              <a:cs typeface="Arial"/>
            </a:endParaRPr>
          </a:p>
        </p:txBody>
      </p:sp>
      <p:sp>
        <p:nvSpPr>
          <p:cNvPr id="3" name="Content Placeholder 2"/>
          <p:cNvSpPr>
            <a:spLocks noGrp="1"/>
          </p:cNvSpPr>
          <p:nvPr>
            <p:ph idx="1"/>
          </p:nvPr>
        </p:nvSpPr>
        <p:spPr>
          <a:xfrm>
            <a:off x="737765" y="1316849"/>
            <a:ext cx="8390021" cy="2941148"/>
          </a:xfrm>
        </p:spPr>
        <p:txBody>
          <a:bodyPr/>
          <a:lstStyle/>
          <a:p>
            <a:r>
              <a:rPr lang="en-US" dirty="0">
                <a:cs typeface="Arial"/>
              </a:rPr>
              <a:t>Teacher capacity directly impacts student </a:t>
            </a:r>
            <a:r>
              <a:rPr lang="en-US" dirty="0" smtClean="0">
                <a:cs typeface="Arial"/>
              </a:rPr>
              <a:t>outcomes</a:t>
            </a:r>
          </a:p>
          <a:p>
            <a:r>
              <a:rPr lang="en-US" dirty="0">
                <a:cs typeface="Arial"/>
              </a:rPr>
              <a:t>Principal capacity </a:t>
            </a:r>
            <a:r>
              <a:rPr lang="en-US" dirty="0" smtClean="0">
                <a:cs typeface="Arial"/>
              </a:rPr>
              <a:t>         school </a:t>
            </a:r>
            <a:r>
              <a:rPr lang="en-US" dirty="0">
                <a:cs typeface="Arial"/>
              </a:rPr>
              <a:t>staff development </a:t>
            </a:r>
            <a:r>
              <a:rPr lang="en-US" dirty="0" smtClean="0">
                <a:cs typeface="Arial"/>
              </a:rPr>
              <a:t>          </a:t>
            </a:r>
            <a:r>
              <a:rPr lang="en-US" dirty="0" smtClean="0">
                <a:cs typeface="Arial"/>
              </a:rPr>
              <a:t> </a:t>
            </a:r>
            <a:r>
              <a:rPr lang="en-US" dirty="0">
                <a:cs typeface="Arial"/>
              </a:rPr>
              <a:t> </a:t>
            </a:r>
            <a:r>
              <a:rPr lang="en-US" dirty="0" smtClean="0">
                <a:cs typeface="Arial"/>
              </a:rPr>
              <a:t>  </a:t>
            </a:r>
            <a:r>
              <a:rPr lang="en-US" dirty="0" err="1" smtClean="0">
                <a:solidFill>
                  <a:schemeClr val="bg1"/>
                </a:solidFill>
                <a:cs typeface="Arial"/>
              </a:rPr>
              <a:t>bbbbb</a:t>
            </a:r>
            <a:r>
              <a:rPr lang="en-US" dirty="0" err="1" smtClean="0">
                <a:cs typeface="Arial"/>
              </a:rPr>
              <a:t>effective</a:t>
            </a:r>
            <a:r>
              <a:rPr lang="en-US" dirty="0" smtClean="0">
                <a:cs typeface="Arial"/>
              </a:rPr>
              <a:t> </a:t>
            </a:r>
            <a:r>
              <a:rPr lang="en-US" dirty="0">
                <a:cs typeface="Arial"/>
              </a:rPr>
              <a:t>school-level </a:t>
            </a:r>
            <a:r>
              <a:rPr lang="en-US" dirty="0" smtClean="0">
                <a:cs typeface="Arial"/>
              </a:rPr>
              <a:t>instruction</a:t>
            </a:r>
          </a:p>
          <a:p>
            <a:pPr marL="776287" lvl="3" indent="0">
              <a:buNone/>
            </a:pPr>
            <a:r>
              <a:rPr lang="en-US" dirty="0" smtClean="0">
                <a:cs typeface="Arial"/>
              </a:rPr>
              <a:t>			</a:t>
            </a:r>
          </a:p>
          <a:p>
            <a:pPr marL="776287" lvl="3" indent="0">
              <a:buNone/>
            </a:pPr>
            <a:r>
              <a:rPr lang="en-US" dirty="0">
                <a:cs typeface="Arial"/>
              </a:rPr>
              <a:t>	</a:t>
            </a:r>
            <a:r>
              <a:rPr lang="en-US" dirty="0" smtClean="0">
                <a:cs typeface="Arial"/>
              </a:rPr>
              <a:t>	Bonus: Teacher retention!!</a:t>
            </a:r>
            <a:endParaRPr lang="en-US" dirty="0">
              <a:cs typeface="Arial"/>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12</a:t>
            </a:fld>
            <a:endParaRPr lang="en-US" dirty="0"/>
          </a:p>
        </p:txBody>
      </p:sp>
      <p:sp>
        <p:nvSpPr>
          <p:cNvPr id="7" name="Right Arrow 6"/>
          <p:cNvSpPr/>
          <p:nvPr/>
        </p:nvSpPr>
        <p:spPr>
          <a:xfrm>
            <a:off x="3561345" y="1950332"/>
            <a:ext cx="553453" cy="300790"/>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1119932" y="2384241"/>
            <a:ext cx="553453" cy="300790"/>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394124"/>
      </p:ext>
    </p:extLst>
  </p:cSld>
  <p:clrMapOvr>
    <a:masterClrMapping/>
  </p:clrMapOvr>
  <p:transition xmlns:p14="http://schemas.microsoft.com/office/powerpoint/2010/mai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Arial"/>
              </a:rPr>
              <a:t>Supporting capacity</a:t>
            </a:r>
            <a:endParaRPr lang="en-US" b="1" dirty="0">
              <a:cs typeface="Arial"/>
            </a:endParaRPr>
          </a:p>
        </p:txBody>
      </p:sp>
      <p:sp>
        <p:nvSpPr>
          <p:cNvPr id="3" name="Content Placeholder 2"/>
          <p:cNvSpPr>
            <a:spLocks noGrp="1"/>
          </p:cNvSpPr>
          <p:nvPr>
            <p:ph idx="1"/>
          </p:nvPr>
        </p:nvSpPr>
        <p:spPr/>
        <p:txBody>
          <a:bodyPr/>
          <a:lstStyle/>
          <a:p>
            <a:pPr marL="0" indent="0" algn="ctr">
              <a:buNone/>
            </a:pPr>
            <a:r>
              <a:rPr lang="en-US" dirty="0">
                <a:cs typeface="Arial"/>
              </a:rPr>
              <a:t>District leaders </a:t>
            </a:r>
            <a:r>
              <a:rPr lang="en-US" dirty="0" smtClean="0">
                <a:cs typeface="Arial"/>
              </a:rPr>
              <a:t>play an important </a:t>
            </a:r>
            <a:r>
              <a:rPr lang="en-US" dirty="0">
                <a:cs typeface="Arial"/>
              </a:rPr>
              <a:t>role in </a:t>
            </a:r>
            <a:r>
              <a:rPr lang="en-US" dirty="0" smtClean="0">
                <a:cs typeface="Arial"/>
              </a:rPr>
              <a:t/>
            </a:r>
            <a:br>
              <a:rPr lang="en-US" dirty="0" smtClean="0">
                <a:cs typeface="Arial"/>
              </a:rPr>
            </a:br>
            <a:r>
              <a:rPr lang="en-US" dirty="0" smtClean="0">
                <a:cs typeface="Arial"/>
              </a:rPr>
              <a:t>developing </a:t>
            </a:r>
            <a:r>
              <a:rPr lang="en-US" dirty="0">
                <a:cs typeface="Arial"/>
              </a:rPr>
              <a:t>capacity at all levels:</a:t>
            </a:r>
          </a:p>
          <a:p>
            <a:pPr marL="1837944" lvl="4">
              <a:spcBef>
                <a:spcPts val="1650"/>
              </a:spcBef>
            </a:pPr>
            <a:r>
              <a:rPr lang="en-US" dirty="0">
                <a:cs typeface="Arial"/>
              </a:rPr>
              <a:t>Recruitment and retention practices</a:t>
            </a:r>
          </a:p>
          <a:p>
            <a:pPr marL="1837944" lvl="4"/>
            <a:r>
              <a:rPr lang="en-US" dirty="0">
                <a:cs typeface="Arial"/>
              </a:rPr>
              <a:t>Budget for </a:t>
            </a:r>
            <a:r>
              <a:rPr lang="en-US" dirty="0" smtClean="0">
                <a:cs typeface="Arial"/>
              </a:rPr>
              <a:t>professional learning</a:t>
            </a:r>
          </a:p>
          <a:p>
            <a:pPr marL="1837944" lvl="4"/>
            <a:r>
              <a:rPr lang="en-US" dirty="0" smtClean="0">
                <a:cs typeface="Arial"/>
              </a:rPr>
              <a:t>Coaching models</a:t>
            </a:r>
            <a:endParaRPr lang="en-US" dirty="0">
              <a:cs typeface="Arial"/>
            </a:endParaRPr>
          </a:p>
          <a:p>
            <a:pPr marL="1837944" lvl="4"/>
            <a:r>
              <a:rPr lang="en-US" dirty="0">
                <a:cs typeface="Arial"/>
              </a:rPr>
              <a:t>Time for collaboration</a:t>
            </a: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13</a:t>
            </a:fld>
            <a:endParaRPr lang="en-US" dirty="0"/>
          </a:p>
        </p:txBody>
      </p:sp>
    </p:spTree>
    <p:extLst>
      <p:ext uri="{BB962C8B-B14F-4D97-AF65-F5344CB8AC3E}">
        <p14:creationId xmlns:p14="http://schemas.microsoft.com/office/powerpoint/2010/main" val="3822893577"/>
      </p:ext>
    </p:extLst>
  </p:cSld>
  <p:clrMapOvr>
    <a:masterClrMapping/>
  </p:clrMapOvr>
  <p:transition xmlns:p14="http://schemas.microsoft.com/office/powerpoint/2010/mai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050"/>
            <a:ext cx="8229600" cy="857250"/>
          </a:xfrm>
        </p:spPr>
        <p:txBody>
          <a:bodyPr/>
          <a:lstStyle/>
          <a:p>
            <a:pPr algn="ctr"/>
            <a:r>
              <a:rPr lang="en-US" sz="2800" b="1" dirty="0" smtClean="0"/>
              <a:t>What research says about effective professional development</a:t>
            </a:r>
            <a:endParaRPr lang="en-US" sz="2800" b="1" dirty="0"/>
          </a:p>
        </p:txBody>
      </p:sp>
      <p:sp>
        <p:nvSpPr>
          <p:cNvPr id="3" name="Content Placeholder 2"/>
          <p:cNvSpPr>
            <a:spLocks noGrp="1"/>
          </p:cNvSpPr>
          <p:nvPr>
            <p:ph idx="1"/>
          </p:nvPr>
        </p:nvSpPr>
        <p:spPr>
          <a:xfrm>
            <a:off x="789118" y="1517092"/>
            <a:ext cx="8229600" cy="2653996"/>
          </a:xfrm>
        </p:spPr>
        <p:txBody>
          <a:bodyPr numCol="2"/>
          <a:lstStyle/>
          <a:p>
            <a:pPr marL="228600" indent="-228600">
              <a:buAutoNum type="arabicPeriod"/>
            </a:pPr>
            <a:r>
              <a:rPr lang="en-US" sz="2000" dirty="0"/>
              <a:t>Content area focus</a:t>
            </a:r>
          </a:p>
          <a:p>
            <a:pPr marL="228600" indent="-228600">
              <a:buAutoNum type="arabicPeriod"/>
            </a:pPr>
            <a:r>
              <a:rPr lang="en-US" sz="2000" dirty="0"/>
              <a:t>Incorporates active learning </a:t>
            </a:r>
            <a:r>
              <a:rPr lang="en-US" sz="2000" dirty="0" smtClean="0"/>
              <a:t/>
            </a:r>
            <a:br>
              <a:rPr lang="en-US" sz="2000" dirty="0" smtClean="0"/>
            </a:br>
            <a:r>
              <a:rPr lang="en-US" sz="2000" dirty="0" smtClean="0"/>
              <a:t>using </a:t>
            </a:r>
            <a:r>
              <a:rPr lang="en-US" sz="2000" dirty="0"/>
              <a:t>adult learning theory</a:t>
            </a:r>
          </a:p>
          <a:p>
            <a:pPr marL="228600" indent="-228600">
              <a:buAutoNum type="arabicPeriod"/>
            </a:pPr>
            <a:r>
              <a:rPr lang="en-US" sz="2000" dirty="0"/>
              <a:t>Supports </a:t>
            </a:r>
            <a:r>
              <a:rPr lang="en-US" sz="2000" dirty="0" smtClean="0"/>
              <a:t>collaboration </a:t>
            </a:r>
          </a:p>
          <a:p>
            <a:pPr marL="228600" indent="-228600">
              <a:buAutoNum type="arabicPeriod"/>
            </a:pPr>
            <a:r>
              <a:rPr lang="en-US" sz="2000" dirty="0" smtClean="0"/>
              <a:t>Uses </a:t>
            </a:r>
            <a:r>
              <a:rPr lang="en-US" sz="2000" dirty="0"/>
              <a:t>models </a:t>
            </a:r>
            <a:r>
              <a:rPr lang="en-US" sz="2000" dirty="0" smtClean="0"/>
              <a:t>&amp; </a:t>
            </a:r>
            <a:r>
              <a:rPr lang="en-US" sz="2000" dirty="0"/>
              <a:t>modeling </a:t>
            </a:r>
            <a:r>
              <a:rPr lang="en-US" sz="2000" dirty="0" smtClean="0"/>
              <a:t/>
            </a:r>
            <a:br>
              <a:rPr lang="en-US" sz="2000" dirty="0" smtClean="0"/>
            </a:br>
            <a:r>
              <a:rPr lang="en-US" sz="2000" dirty="0" smtClean="0"/>
              <a:t>of </a:t>
            </a:r>
            <a:r>
              <a:rPr lang="en-US" sz="2000" dirty="0"/>
              <a:t>effective practice</a:t>
            </a:r>
          </a:p>
          <a:p>
            <a:pPr marL="228600" indent="-228600">
              <a:buAutoNum type="arabicPeriod"/>
            </a:pPr>
            <a:r>
              <a:rPr lang="en-US" sz="2000" dirty="0"/>
              <a:t>Provides coaching &amp;</a:t>
            </a:r>
            <a:r>
              <a:rPr lang="en-US" sz="2000" dirty="0" smtClean="0"/>
              <a:t> </a:t>
            </a:r>
            <a:r>
              <a:rPr lang="en-US" sz="2000" dirty="0" smtClean="0"/>
              <a:t/>
            </a:r>
            <a:br>
              <a:rPr lang="en-US" sz="2000" dirty="0" smtClean="0"/>
            </a:br>
            <a:r>
              <a:rPr lang="en-US" sz="2000" dirty="0" smtClean="0"/>
              <a:t>expert </a:t>
            </a:r>
            <a:r>
              <a:rPr lang="en-US" sz="2000" dirty="0"/>
              <a:t>support</a:t>
            </a:r>
          </a:p>
          <a:p>
            <a:pPr marL="228600" indent="-228600">
              <a:buAutoNum type="arabicPeriod"/>
            </a:pPr>
            <a:r>
              <a:rPr lang="en-US" sz="2000" dirty="0"/>
              <a:t>Offers opportunities for </a:t>
            </a:r>
            <a:r>
              <a:rPr lang="en-US" sz="2000" dirty="0" smtClean="0"/>
              <a:t/>
            </a:r>
            <a:br>
              <a:rPr lang="en-US" sz="2000" dirty="0" smtClean="0"/>
            </a:br>
            <a:r>
              <a:rPr lang="en-US" sz="2000" dirty="0" smtClean="0"/>
              <a:t>feedback </a:t>
            </a:r>
            <a:r>
              <a:rPr lang="en-US" sz="2000" dirty="0" smtClean="0"/>
              <a:t>&amp; </a:t>
            </a:r>
            <a:r>
              <a:rPr lang="en-US" sz="2000" dirty="0"/>
              <a:t>reflection</a:t>
            </a:r>
          </a:p>
          <a:p>
            <a:pPr marL="228600" indent="-228600">
              <a:buAutoNum type="arabicPeriod"/>
            </a:pPr>
            <a:r>
              <a:rPr lang="en-US" sz="2000" dirty="0" smtClean="0"/>
              <a:t>Sustained </a:t>
            </a:r>
            <a:r>
              <a:rPr lang="en-US" sz="2000" dirty="0"/>
              <a:t>over </a:t>
            </a:r>
            <a:r>
              <a:rPr lang="en-US" sz="2000" dirty="0" smtClean="0"/>
              <a:t>time</a:t>
            </a:r>
            <a:endParaRPr lang="en-US" sz="2000"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14</a:t>
            </a:fld>
            <a:endParaRPr lang="en-US" dirty="0"/>
          </a:p>
        </p:txBody>
      </p:sp>
    </p:spTree>
    <p:extLst>
      <p:ext uri="{BB962C8B-B14F-4D97-AF65-F5344CB8AC3E}">
        <p14:creationId xmlns:p14="http://schemas.microsoft.com/office/powerpoint/2010/main" val="91655208"/>
      </p:ext>
    </p:extLst>
  </p:cSld>
  <p:clrMapOvr>
    <a:masterClrMapping/>
  </p:clrMapOvr>
  <p:transition xmlns:p14="http://schemas.microsoft.com/office/powerpoint/2010/mai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Arial"/>
              </a:rPr>
              <a:t>Plan</a:t>
            </a:r>
            <a:r>
              <a:rPr lang="en-US" b="1" dirty="0" smtClean="0"/>
              <a:t> for leadership transitions</a:t>
            </a:r>
            <a:endParaRPr lang="en-US" b="1" dirty="0"/>
          </a:p>
        </p:txBody>
      </p:sp>
      <p:sp>
        <p:nvSpPr>
          <p:cNvPr id="3" name="Content Placeholder 2"/>
          <p:cNvSpPr>
            <a:spLocks noGrp="1"/>
          </p:cNvSpPr>
          <p:nvPr>
            <p:ph idx="1"/>
          </p:nvPr>
        </p:nvSpPr>
        <p:spPr>
          <a:xfrm>
            <a:off x="1121039" y="1318498"/>
            <a:ext cx="8229600" cy="3036094"/>
          </a:xfrm>
        </p:spPr>
        <p:txBody>
          <a:bodyPr/>
          <a:lstStyle/>
          <a:p>
            <a:r>
              <a:rPr lang="en-US" dirty="0" smtClean="0">
                <a:cs typeface="Arial"/>
              </a:rPr>
              <a:t>Turnover is inevitable</a:t>
            </a:r>
          </a:p>
          <a:p>
            <a:r>
              <a:rPr lang="en-US" dirty="0" smtClean="0">
                <a:cs typeface="Arial"/>
              </a:rPr>
              <a:t>Successful launch &amp; sustainability of </a:t>
            </a:r>
            <a:r>
              <a:rPr lang="en-US" dirty="0" smtClean="0">
                <a:cs typeface="Arial"/>
              </a:rPr>
              <a:t/>
            </a:r>
            <a:br>
              <a:rPr lang="en-US" dirty="0" smtClean="0">
                <a:cs typeface="Arial"/>
              </a:rPr>
            </a:br>
            <a:r>
              <a:rPr lang="en-US" dirty="0" smtClean="0">
                <a:cs typeface="Arial"/>
              </a:rPr>
              <a:t>ambitious </a:t>
            </a:r>
            <a:r>
              <a:rPr lang="en-US" dirty="0" smtClean="0">
                <a:cs typeface="Arial"/>
              </a:rPr>
              <a:t>reforms require:</a:t>
            </a:r>
          </a:p>
          <a:p>
            <a:pPr lvl="1">
              <a:buFont typeface="Arial"/>
              <a:buChar char="•"/>
            </a:pPr>
            <a:r>
              <a:rPr lang="en-US" i="1" dirty="0" smtClean="0">
                <a:cs typeface="Arial"/>
              </a:rPr>
              <a:t>Intentional</a:t>
            </a:r>
            <a:r>
              <a:rPr lang="en-US" dirty="0" smtClean="0">
                <a:cs typeface="Arial"/>
              </a:rPr>
              <a:t> onboarding plans</a:t>
            </a:r>
          </a:p>
          <a:p>
            <a:pPr lvl="1">
              <a:buFont typeface="Arial"/>
              <a:buChar char="•"/>
            </a:pPr>
            <a:r>
              <a:rPr lang="en-US" dirty="0" smtClean="0">
                <a:cs typeface="Arial"/>
              </a:rPr>
              <a:t>Hiring practices that set expectations </a:t>
            </a:r>
            <a:r>
              <a:rPr lang="en-US" i="1" dirty="0" smtClean="0">
                <a:cs typeface="Arial"/>
              </a:rPr>
              <a:t>at outset</a:t>
            </a:r>
          </a:p>
          <a:p>
            <a:r>
              <a:rPr lang="en-US" dirty="0" smtClean="0">
                <a:cs typeface="Arial"/>
              </a:rPr>
              <a:t>Understand superintendent turnover</a:t>
            </a:r>
            <a:endParaRPr lang="en-US" dirty="0">
              <a:cs typeface="Arial"/>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15</a:t>
            </a:fld>
            <a:endParaRPr lang="en-US" dirty="0"/>
          </a:p>
        </p:txBody>
      </p:sp>
    </p:spTree>
    <p:extLst>
      <p:ext uri="{BB962C8B-B14F-4D97-AF65-F5344CB8AC3E}">
        <p14:creationId xmlns:p14="http://schemas.microsoft.com/office/powerpoint/2010/main" val="2118183061"/>
      </p:ext>
    </p:extLst>
  </p:cSld>
  <p:clrMapOvr>
    <a:masterClrMapping/>
  </p:clrMapOvr>
  <p:transition xmlns:p14="http://schemas.microsoft.com/office/powerpoint/2010/mai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52" y="243615"/>
            <a:ext cx="8229600" cy="857250"/>
          </a:xfrm>
        </p:spPr>
        <p:txBody>
          <a:bodyPr/>
          <a:lstStyle/>
          <a:p>
            <a:pPr algn="ctr"/>
            <a:r>
              <a:rPr lang="en-US" b="1" dirty="0" smtClean="0">
                <a:cs typeface="Arial"/>
              </a:rPr>
              <a:t>Superintendent </a:t>
            </a:r>
            <a:r>
              <a:rPr lang="en-US" b="1" dirty="0">
                <a:cs typeface="Arial"/>
              </a:rPr>
              <a:t>t</a:t>
            </a:r>
            <a:r>
              <a:rPr lang="en-US" b="1" dirty="0" smtClean="0">
                <a:cs typeface="Arial"/>
              </a:rPr>
              <a:t>urnover</a:t>
            </a:r>
            <a:endParaRPr lang="en-US" b="1" dirty="0">
              <a:cs typeface="Arial"/>
            </a:endParaRPr>
          </a:p>
        </p:txBody>
      </p:sp>
      <p:sp>
        <p:nvSpPr>
          <p:cNvPr id="3" name="Content Placeholder 2"/>
          <p:cNvSpPr>
            <a:spLocks noGrp="1"/>
          </p:cNvSpPr>
          <p:nvPr>
            <p:ph idx="1"/>
          </p:nvPr>
        </p:nvSpPr>
        <p:spPr>
          <a:xfrm>
            <a:off x="471631" y="1230762"/>
            <a:ext cx="8229600" cy="3036094"/>
          </a:xfrm>
        </p:spPr>
        <p:txBody>
          <a:bodyPr/>
          <a:lstStyle/>
          <a:p>
            <a:r>
              <a:rPr lang="en-US" dirty="0" smtClean="0">
                <a:cs typeface="Arial"/>
              </a:rPr>
              <a:t>Usually motivated by retirement or career advancement</a:t>
            </a:r>
          </a:p>
          <a:p>
            <a:r>
              <a:rPr lang="en-US" dirty="0" smtClean="0">
                <a:cs typeface="Arial"/>
              </a:rPr>
              <a:t>Other factors associated with turnover:</a:t>
            </a:r>
          </a:p>
          <a:p>
            <a:pPr lvl="1">
              <a:spcBef>
                <a:spcPts val="1050"/>
              </a:spcBef>
              <a:buFont typeface="Arial"/>
              <a:buChar char="•"/>
            </a:pPr>
            <a:r>
              <a:rPr lang="en-US" dirty="0" smtClean="0">
                <a:cs typeface="Arial"/>
              </a:rPr>
              <a:t>Student poverty (</a:t>
            </a:r>
            <a:r>
              <a:rPr lang="en-US" i="1" dirty="0" smtClean="0">
                <a:cs typeface="Arial"/>
              </a:rPr>
              <a:t>accountability pressures?</a:t>
            </a:r>
            <a:r>
              <a:rPr lang="en-US" dirty="0" smtClean="0">
                <a:cs typeface="Arial"/>
              </a:rPr>
              <a:t>)</a:t>
            </a:r>
          </a:p>
          <a:p>
            <a:pPr lvl="1">
              <a:spcBef>
                <a:spcPts val="1050"/>
              </a:spcBef>
              <a:buFont typeface="Arial"/>
              <a:buChar char="•"/>
            </a:pPr>
            <a:r>
              <a:rPr lang="en-US" dirty="0" smtClean="0">
                <a:cs typeface="Arial"/>
              </a:rPr>
              <a:t>Poor superintendent/board relations</a:t>
            </a:r>
          </a:p>
          <a:p>
            <a:pPr lvl="2">
              <a:spcBef>
                <a:spcPts val="1050"/>
              </a:spcBef>
            </a:pPr>
            <a:r>
              <a:rPr lang="en-US" i="1" dirty="0" smtClean="0">
                <a:solidFill>
                  <a:srgbClr val="06557E"/>
                </a:solidFill>
                <a:cs typeface="Arial"/>
              </a:rPr>
              <a:t>BUT most boards/superintendents report having positive relationships &amp; high sense of efficacy</a:t>
            </a:r>
            <a:endParaRPr lang="en-US" i="1" dirty="0">
              <a:solidFill>
                <a:srgbClr val="06557E"/>
              </a:solidFill>
              <a:cs typeface="Arial"/>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16</a:t>
            </a:fld>
            <a:endParaRPr lang="en-US" dirty="0"/>
          </a:p>
        </p:txBody>
      </p:sp>
    </p:spTree>
    <p:extLst>
      <p:ext uri="{BB962C8B-B14F-4D97-AF65-F5344CB8AC3E}">
        <p14:creationId xmlns:p14="http://schemas.microsoft.com/office/powerpoint/2010/main" val="1727645177"/>
      </p:ext>
    </p:extLst>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Arial"/>
              </a:rPr>
              <a:t>Board relationships &amp; roles</a:t>
            </a:r>
            <a:endParaRPr lang="en-US" b="1" dirty="0">
              <a:cs typeface="Arial"/>
            </a:endParaRPr>
          </a:p>
        </p:txBody>
      </p:sp>
      <p:sp>
        <p:nvSpPr>
          <p:cNvPr id="3" name="Content Placeholder 2"/>
          <p:cNvSpPr>
            <a:spLocks noGrp="1"/>
          </p:cNvSpPr>
          <p:nvPr>
            <p:ph idx="1"/>
          </p:nvPr>
        </p:nvSpPr>
        <p:spPr>
          <a:xfrm>
            <a:off x="837012" y="1208921"/>
            <a:ext cx="7849787" cy="3127772"/>
          </a:xfrm>
        </p:spPr>
        <p:txBody>
          <a:bodyPr/>
          <a:lstStyle/>
          <a:p>
            <a:r>
              <a:rPr lang="en-US" dirty="0" smtClean="0">
                <a:cs typeface="Arial"/>
              </a:rPr>
              <a:t>Important to understand </a:t>
            </a:r>
            <a:r>
              <a:rPr lang="en-US" dirty="0" smtClean="0">
                <a:cs typeface="Arial"/>
              </a:rPr>
              <a:t>board superintendent</a:t>
            </a:r>
            <a:r>
              <a:rPr lang="en-US" dirty="0" smtClean="0">
                <a:cs typeface="Arial"/>
              </a:rPr>
              <a:t>, and central office roles</a:t>
            </a:r>
          </a:p>
          <a:p>
            <a:r>
              <a:rPr lang="en-US" dirty="0" smtClean="0">
                <a:cs typeface="Arial"/>
              </a:rPr>
              <a:t>Each play vital roles in:</a:t>
            </a:r>
            <a:endParaRPr lang="en-US" dirty="0">
              <a:cs typeface="Arial"/>
            </a:endParaRPr>
          </a:p>
          <a:p>
            <a:pPr lvl="1">
              <a:spcBef>
                <a:spcPts val="1050"/>
              </a:spcBef>
              <a:buFont typeface="Arial"/>
              <a:buChar char="•"/>
            </a:pPr>
            <a:r>
              <a:rPr lang="en-US" dirty="0" smtClean="0">
                <a:cs typeface="Arial"/>
              </a:rPr>
              <a:t>Establishing vision &amp; goals </a:t>
            </a:r>
          </a:p>
          <a:p>
            <a:pPr lvl="1">
              <a:buFont typeface="Arial"/>
              <a:buChar char="•"/>
            </a:pPr>
            <a:r>
              <a:rPr lang="en-US" dirty="0" smtClean="0">
                <a:cs typeface="Arial"/>
              </a:rPr>
              <a:t>Resource allocation</a:t>
            </a:r>
          </a:p>
          <a:p>
            <a:pPr lvl="1">
              <a:buFont typeface="Arial"/>
              <a:buChar char="•"/>
            </a:pPr>
            <a:r>
              <a:rPr lang="en-US" dirty="0" smtClean="0">
                <a:cs typeface="Arial"/>
              </a:rPr>
              <a:t>Community engagement</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17</a:t>
            </a:fld>
            <a:endParaRPr lang="en-US" dirty="0"/>
          </a:p>
        </p:txBody>
      </p:sp>
    </p:spTree>
    <p:extLst>
      <p:ext uri="{BB962C8B-B14F-4D97-AF65-F5344CB8AC3E}">
        <p14:creationId xmlns:p14="http://schemas.microsoft.com/office/powerpoint/2010/main" val="2773378858"/>
      </p:ext>
    </p:extLst>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614" y="337238"/>
            <a:ext cx="8229600" cy="857250"/>
          </a:xfrm>
        </p:spPr>
        <p:txBody>
          <a:bodyPr/>
          <a:lstStyle/>
          <a:p>
            <a:pPr algn="ctr"/>
            <a:r>
              <a:rPr lang="en-US" b="1" dirty="0" smtClean="0">
                <a:cs typeface="Arial"/>
              </a:rPr>
              <a:t>Role clarity</a:t>
            </a:r>
            <a:endParaRPr lang="en-US" b="1" dirty="0">
              <a:cs typeface="Arial"/>
            </a:endParaRPr>
          </a:p>
        </p:txBody>
      </p:sp>
      <p:sp>
        <p:nvSpPr>
          <p:cNvPr id="3" name="Content Placeholder 2"/>
          <p:cNvSpPr>
            <a:spLocks noGrp="1"/>
          </p:cNvSpPr>
          <p:nvPr>
            <p:ph idx="1"/>
          </p:nvPr>
        </p:nvSpPr>
        <p:spPr>
          <a:xfrm>
            <a:off x="558217" y="1419297"/>
            <a:ext cx="8229600" cy="3036094"/>
          </a:xfrm>
        </p:spPr>
        <p:txBody>
          <a:bodyPr/>
          <a:lstStyle/>
          <a:p>
            <a:r>
              <a:rPr lang="en-US" dirty="0" smtClean="0">
                <a:cs typeface="Arial"/>
              </a:rPr>
              <a:t>Role confusion                   conflict</a:t>
            </a:r>
            <a:endParaRPr lang="en-US" sz="200" dirty="0" smtClean="0">
              <a:cs typeface="Arial"/>
            </a:endParaRPr>
          </a:p>
          <a:p>
            <a:r>
              <a:rPr lang="en-US" dirty="0" smtClean="0">
                <a:cs typeface="Arial"/>
              </a:rPr>
              <a:t>Effective boards spend the bulk of their time discussing policy rather than administrative details</a:t>
            </a:r>
          </a:p>
          <a:p>
            <a:r>
              <a:rPr lang="en-US" dirty="0" smtClean="0">
                <a:cs typeface="Arial"/>
              </a:rPr>
              <a:t>Hiring &amp; evaluating superintendents</a:t>
            </a:r>
          </a:p>
          <a:p>
            <a:r>
              <a:rPr lang="en-US" dirty="0" smtClean="0">
                <a:cs typeface="Arial"/>
              </a:rPr>
              <a:t>The power of questions…</a:t>
            </a:r>
            <a:endParaRPr lang="en-US" dirty="0">
              <a:cs typeface="Arial"/>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18</a:t>
            </a:fld>
            <a:endParaRPr lang="en-US" dirty="0"/>
          </a:p>
        </p:txBody>
      </p:sp>
      <p:sp>
        <p:nvSpPr>
          <p:cNvPr id="5" name="Right Arrow 4"/>
          <p:cNvSpPr/>
          <p:nvPr/>
        </p:nvSpPr>
        <p:spPr>
          <a:xfrm>
            <a:off x="3155775" y="1419297"/>
            <a:ext cx="1233715" cy="484632"/>
          </a:xfrm>
          <a:prstGeom prst="rightArrow">
            <a:avLst/>
          </a:prstGeom>
          <a:solidFill>
            <a:schemeClr val="bg2">
              <a:lumMod val="50000"/>
            </a:schemeClr>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890518"/>
      </p:ext>
    </p:extLst>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812"/>
            <a:ext cx="9144000" cy="857250"/>
          </a:xfrm>
        </p:spPr>
        <p:txBody>
          <a:bodyPr/>
          <a:lstStyle/>
          <a:p>
            <a:pPr algn="ctr"/>
            <a:r>
              <a:rPr lang="en-US" b="1" dirty="0" smtClean="0">
                <a:cs typeface="Arial"/>
              </a:rPr>
              <a:t>Professional learning for boards</a:t>
            </a:r>
            <a:endParaRPr lang="en-US" b="1" dirty="0">
              <a:cs typeface="Arial"/>
            </a:endParaRPr>
          </a:p>
        </p:txBody>
      </p:sp>
      <p:sp>
        <p:nvSpPr>
          <p:cNvPr id="3" name="Content Placeholder 2"/>
          <p:cNvSpPr>
            <a:spLocks noGrp="1"/>
          </p:cNvSpPr>
          <p:nvPr>
            <p:ph idx="1"/>
          </p:nvPr>
        </p:nvSpPr>
        <p:spPr>
          <a:xfrm>
            <a:off x="817975" y="1592579"/>
            <a:ext cx="8229600" cy="3036094"/>
          </a:xfrm>
        </p:spPr>
        <p:txBody>
          <a:bodyPr/>
          <a:lstStyle/>
          <a:p>
            <a:r>
              <a:rPr lang="en-US" dirty="0" smtClean="0">
                <a:cs typeface="Arial"/>
              </a:rPr>
              <a:t>Associated with improved </a:t>
            </a:r>
            <a:r>
              <a:rPr lang="en-US" dirty="0">
                <a:cs typeface="Arial"/>
              </a:rPr>
              <a:t>student </a:t>
            </a:r>
            <a:r>
              <a:rPr lang="en-US" dirty="0" smtClean="0">
                <a:cs typeface="Arial"/>
              </a:rPr>
              <a:t>outcomes</a:t>
            </a:r>
          </a:p>
          <a:p>
            <a:r>
              <a:rPr lang="en-US" dirty="0" smtClean="0">
                <a:cs typeface="Arial"/>
              </a:rPr>
              <a:t>Individual &amp; whole board professional development </a:t>
            </a:r>
            <a:r>
              <a:rPr lang="en-US" dirty="0" smtClean="0">
                <a:cs typeface="Arial"/>
              </a:rPr>
              <a:t/>
            </a:r>
            <a:br>
              <a:rPr lang="en-US" dirty="0" smtClean="0">
                <a:cs typeface="Arial"/>
              </a:rPr>
            </a:br>
            <a:r>
              <a:rPr lang="en-US" dirty="0" smtClean="0">
                <a:cs typeface="Arial"/>
              </a:rPr>
              <a:t>are </a:t>
            </a:r>
            <a:r>
              <a:rPr lang="en-US" i="1" dirty="0" smtClean="0">
                <a:cs typeface="Arial"/>
              </a:rPr>
              <a:t>both</a:t>
            </a:r>
            <a:r>
              <a:rPr lang="en-US" dirty="0" smtClean="0">
                <a:cs typeface="Arial"/>
              </a:rPr>
              <a:t> important for supporting the conditions </a:t>
            </a:r>
            <a:r>
              <a:rPr lang="en-US" dirty="0" smtClean="0">
                <a:cs typeface="Arial"/>
              </a:rPr>
              <a:t/>
            </a:r>
            <a:br>
              <a:rPr lang="en-US" dirty="0" smtClean="0">
                <a:cs typeface="Arial"/>
              </a:rPr>
            </a:br>
            <a:r>
              <a:rPr lang="en-US" dirty="0" smtClean="0">
                <a:cs typeface="Arial"/>
              </a:rPr>
              <a:t>of </a:t>
            </a:r>
            <a:r>
              <a:rPr lang="en-US" dirty="0" smtClean="0">
                <a:cs typeface="Arial"/>
              </a:rPr>
              <a:t>improvement</a:t>
            </a:r>
            <a:endParaRPr lang="en-US" dirty="0">
              <a:cs typeface="Arial"/>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19</a:t>
            </a:fld>
            <a:endParaRPr lang="en-US" dirty="0"/>
          </a:p>
        </p:txBody>
      </p:sp>
    </p:spTree>
    <p:extLst>
      <p:ext uri="{BB962C8B-B14F-4D97-AF65-F5344CB8AC3E}">
        <p14:creationId xmlns:p14="http://schemas.microsoft.com/office/powerpoint/2010/main" val="668397090"/>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323470"/>
            <a:ext cx="8229600" cy="944478"/>
          </a:xfrm>
        </p:spPr>
        <p:txBody>
          <a:bodyPr/>
          <a:lstStyle/>
          <a:p>
            <a:pPr algn="ctr"/>
            <a:r>
              <a:rPr lang="en-US" sz="3300" b="1" dirty="0" smtClean="0">
                <a:cs typeface="Arial"/>
              </a:rPr>
              <a:t>Understanding board impact</a:t>
            </a:r>
            <a:endParaRPr lang="en-US" sz="3300" b="1" dirty="0">
              <a:cs typeface="Arial"/>
            </a:endParaRPr>
          </a:p>
        </p:txBody>
      </p:sp>
      <p:sp>
        <p:nvSpPr>
          <p:cNvPr id="16386" name="Content Placeholder 2"/>
          <p:cNvSpPr>
            <a:spLocks noGrp="1"/>
          </p:cNvSpPr>
          <p:nvPr>
            <p:ph idx="1"/>
          </p:nvPr>
        </p:nvSpPr>
        <p:spPr>
          <a:xfrm>
            <a:off x="2094741" y="1478015"/>
            <a:ext cx="4954518" cy="622754"/>
          </a:xfrm>
          <a:solidFill>
            <a:srgbClr val="7DB0CC"/>
          </a:solidFill>
        </p:spPr>
        <p:txBody>
          <a:bodyPr/>
          <a:lstStyle/>
          <a:p>
            <a:pPr marL="0" indent="0" algn="ctr">
              <a:buNone/>
            </a:pPr>
            <a:r>
              <a:rPr lang="en-US" sz="3600" dirty="0" smtClean="0">
                <a:solidFill>
                  <a:schemeClr val="bg1"/>
                </a:solidFill>
                <a:cs typeface="Arial"/>
              </a:rPr>
              <a:t>Correlation ≠ </a:t>
            </a:r>
            <a:r>
              <a:rPr lang="en-US" sz="3600" dirty="0" smtClean="0">
                <a:solidFill>
                  <a:schemeClr val="bg1"/>
                </a:solidFill>
                <a:cs typeface="Arial"/>
              </a:rPr>
              <a:t>causation</a:t>
            </a:r>
            <a:endParaRPr lang="en-US" dirty="0" smtClean="0">
              <a:solidFill>
                <a:schemeClr val="bg1"/>
              </a:solidFill>
              <a:cs typeface="Arial"/>
            </a:endParaRP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557213" indent="-214313">
              <a:defRPr>
                <a:solidFill>
                  <a:schemeClr val="tx1"/>
                </a:solidFill>
                <a:latin typeface="Arial" charset="0"/>
                <a:ea typeface="ＭＳ Ｐゴシック" charset="0"/>
              </a:defRPr>
            </a:lvl2pPr>
            <a:lvl3pPr marL="857250" indent="-171450">
              <a:defRPr>
                <a:solidFill>
                  <a:schemeClr val="tx1"/>
                </a:solidFill>
                <a:latin typeface="Arial" charset="0"/>
                <a:ea typeface="ＭＳ Ｐゴシック" charset="0"/>
              </a:defRPr>
            </a:lvl3pPr>
            <a:lvl4pPr marL="1200150" indent="-171450">
              <a:defRPr>
                <a:solidFill>
                  <a:schemeClr val="tx1"/>
                </a:solidFill>
                <a:latin typeface="Arial" charset="0"/>
                <a:ea typeface="ＭＳ Ｐゴシック" charset="0"/>
              </a:defRPr>
            </a:lvl4pPr>
            <a:lvl5pPr marL="1543050" indent="-171450">
              <a:defRPr>
                <a:solidFill>
                  <a:schemeClr val="tx1"/>
                </a:solidFill>
                <a:latin typeface="Arial" charset="0"/>
                <a:ea typeface="ＭＳ Ｐゴシック" charset="0"/>
              </a:defRPr>
            </a:lvl5pPr>
            <a:lvl6pPr marL="1885950" indent="-171450" fontAlgn="base">
              <a:spcBef>
                <a:spcPct val="0"/>
              </a:spcBef>
              <a:spcAft>
                <a:spcPct val="0"/>
              </a:spcAft>
              <a:defRPr>
                <a:solidFill>
                  <a:schemeClr val="tx1"/>
                </a:solidFill>
                <a:latin typeface="Arial" charset="0"/>
                <a:ea typeface="ＭＳ Ｐゴシック" charset="0"/>
              </a:defRPr>
            </a:lvl6pPr>
            <a:lvl7pPr marL="2228850" indent="-171450" fontAlgn="base">
              <a:spcBef>
                <a:spcPct val="0"/>
              </a:spcBef>
              <a:spcAft>
                <a:spcPct val="0"/>
              </a:spcAft>
              <a:defRPr>
                <a:solidFill>
                  <a:schemeClr val="tx1"/>
                </a:solidFill>
                <a:latin typeface="Arial" charset="0"/>
                <a:ea typeface="ＭＳ Ｐゴシック" charset="0"/>
              </a:defRPr>
            </a:lvl7pPr>
            <a:lvl8pPr marL="2571750" indent="-171450" fontAlgn="base">
              <a:spcBef>
                <a:spcPct val="0"/>
              </a:spcBef>
              <a:spcAft>
                <a:spcPct val="0"/>
              </a:spcAft>
              <a:defRPr>
                <a:solidFill>
                  <a:schemeClr val="tx1"/>
                </a:solidFill>
                <a:latin typeface="Arial" charset="0"/>
                <a:ea typeface="ＭＳ Ｐゴシック" charset="0"/>
              </a:defRPr>
            </a:lvl8pPr>
            <a:lvl9pPr marL="2914650" indent="-17145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2</a:t>
            </a:fld>
            <a:endParaRPr lang="en-US">
              <a:solidFill>
                <a:schemeClr val="bg1"/>
              </a:solidFill>
            </a:endParaRPr>
          </a:p>
        </p:txBody>
      </p:sp>
      <p:sp>
        <p:nvSpPr>
          <p:cNvPr id="2" name="TextBox 1"/>
          <p:cNvSpPr txBox="1"/>
          <p:nvPr/>
        </p:nvSpPr>
        <p:spPr>
          <a:xfrm>
            <a:off x="964593" y="2439148"/>
            <a:ext cx="7214813" cy="1846659"/>
          </a:xfrm>
          <a:prstGeom prst="rect">
            <a:avLst/>
          </a:prstGeom>
          <a:noFill/>
        </p:spPr>
        <p:txBody>
          <a:bodyPr wrap="square" rtlCol="0">
            <a:spAutoFit/>
          </a:bodyPr>
          <a:lstStyle/>
          <a:p>
            <a:pPr marL="0" indent="0" algn="ctr">
              <a:buNone/>
            </a:pPr>
            <a:r>
              <a:rPr lang="en-US" sz="2400" dirty="0">
                <a:solidFill>
                  <a:schemeClr val="tx1">
                    <a:lumMod val="75000"/>
                    <a:lumOff val="25000"/>
                  </a:schemeClr>
                </a:solidFill>
                <a:cs typeface="Arial"/>
              </a:rPr>
              <a:t>Reliable research cannot make claims about how governance directly </a:t>
            </a:r>
            <a:r>
              <a:rPr lang="en-US" sz="2400" i="1" dirty="0">
                <a:solidFill>
                  <a:schemeClr val="tx1">
                    <a:lumMod val="75000"/>
                    <a:lumOff val="25000"/>
                  </a:schemeClr>
                </a:solidFill>
                <a:cs typeface="Arial"/>
              </a:rPr>
              <a:t>causes</a:t>
            </a:r>
            <a:r>
              <a:rPr lang="en-US" sz="2400" dirty="0">
                <a:solidFill>
                  <a:schemeClr val="tx1">
                    <a:lumMod val="75000"/>
                    <a:lumOff val="25000"/>
                  </a:schemeClr>
                </a:solidFill>
                <a:cs typeface="Arial"/>
              </a:rPr>
              <a:t> student outcomes…</a:t>
            </a:r>
          </a:p>
          <a:p>
            <a:pPr marL="0" indent="0" algn="r">
              <a:buNone/>
            </a:pPr>
            <a:endParaRPr lang="en-US" sz="2400" dirty="0">
              <a:solidFill>
                <a:schemeClr val="tx1">
                  <a:lumMod val="75000"/>
                  <a:lumOff val="25000"/>
                </a:schemeClr>
              </a:solidFill>
              <a:cs typeface="Arial"/>
            </a:endParaRPr>
          </a:p>
          <a:p>
            <a:pPr marL="0" indent="0" algn="r">
              <a:buNone/>
            </a:pPr>
            <a:r>
              <a:rPr lang="en-US" sz="2400" dirty="0">
                <a:solidFill>
                  <a:schemeClr val="tx1">
                    <a:lumMod val="75000"/>
                    <a:lumOff val="25000"/>
                  </a:schemeClr>
                </a:solidFill>
                <a:cs typeface="Arial"/>
              </a:rPr>
              <a:t>…but we know that school boards matter.</a:t>
            </a:r>
          </a:p>
          <a:p>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Arial"/>
              </a:rPr>
              <a:t>Professional learning topics</a:t>
            </a:r>
            <a:endParaRPr lang="en-US" b="1" dirty="0">
              <a:cs typeface="Arial"/>
            </a:endParaRPr>
          </a:p>
        </p:txBody>
      </p:sp>
      <p:sp>
        <p:nvSpPr>
          <p:cNvPr id="3" name="Content Placeholder 2"/>
          <p:cNvSpPr>
            <a:spLocks noGrp="1"/>
          </p:cNvSpPr>
          <p:nvPr>
            <p:ph idx="1"/>
          </p:nvPr>
        </p:nvSpPr>
        <p:spPr>
          <a:xfrm>
            <a:off x="457200" y="1372195"/>
            <a:ext cx="8229600" cy="3036094"/>
          </a:xfrm>
        </p:spPr>
        <p:txBody>
          <a:bodyPr/>
          <a:lstStyle/>
          <a:p>
            <a:pPr marL="0" indent="0" algn="ctr">
              <a:buNone/>
            </a:pPr>
            <a:r>
              <a:rPr lang="en-US" dirty="0">
                <a:cs typeface="Arial"/>
              </a:rPr>
              <a:t>Important areas include</a:t>
            </a:r>
          </a:p>
          <a:p>
            <a:pPr lvl="4">
              <a:spcBef>
                <a:spcPts val="1050"/>
              </a:spcBef>
            </a:pPr>
            <a:r>
              <a:rPr lang="en-US" dirty="0">
                <a:cs typeface="Arial"/>
              </a:rPr>
              <a:t>Basic responsibilities</a:t>
            </a:r>
          </a:p>
          <a:p>
            <a:pPr lvl="4"/>
            <a:r>
              <a:rPr lang="en-US" dirty="0">
                <a:cs typeface="Arial"/>
              </a:rPr>
              <a:t>Governance practices</a:t>
            </a:r>
          </a:p>
          <a:p>
            <a:pPr lvl="4"/>
            <a:r>
              <a:rPr lang="en-US" dirty="0">
                <a:cs typeface="Arial"/>
              </a:rPr>
              <a:t>Understanding board </a:t>
            </a:r>
            <a:r>
              <a:rPr lang="en-US" dirty="0" smtClean="0">
                <a:cs typeface="Arial"/>
              </a:rPr>
              <a:t>vs. </a:t>
            </a:r>
            <a:r>
              <a:rPr lang="en-US" dirty="0">
                <a:cs typeface="Arial"/>
              </a:rPr>
              <a:t>superintendent roles</a:t>
            </a:r>
          </a:p>
          <a:p>
            <a:pPr lvl="4"/>
            <a:r>
              <a:rPr lang="en-US" dirty="0">
                <a:cs typeface="Arial"/>
              </a:rPr>
              <a:t>Improving student outcomes and closing gaps</a:t>
            </a:r>
          </a:p>
          <a:p>
            <a:pPr lvl="4"/>
            <a:r>
              <a:rPr lang="en-US" dirty="0">
                <a:cs typeface="Arial"/>
              </a:rPr>
              <a:t>Community engagement and public leadership</a:t>
            </a:r>
          </a:p>
          <a:p>
            <a:pPr marL="261937" lvl="1" indent="0">
              <a:buNone/>
            </a:pPr>
            <a:endParaRPr lang="en-US" sz="1500"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20</a:t>
            </a:fld>
            <a:endParaRPr lang="en-US" dirty="0"/>
          </a:p>
        </p:txBody>
      </p:sp>
    </p:spTree>
    <p:extLst>
      <p:ext uri="{BB962C8B-B14F-4D97-AF65-F5344CB8AC3E}">
        <p14:creationId xmlns:p14="http://schemas.microsoft.com/office/powerpoint/2010/main" val="2200790889"/>
      </p:ext>
    </p:extLst>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cs typeface="Arial"/>
              </a:rPr>
              <a:t>Professional learning opportunities</a:t>
            </a:r>
            <a:endParaRPr lang="en-US" sz="3200" b="1" dirty="0">
              <a:cs typeface="Arial"/>
            </a:endParaRPr>
          </a:p>
        </p:txBody>
      </p:sp>
      <p:sp>
        <p:nvSpPr>
          <p:cNvPr id="3" name="Content Placeholder 2"/>
          <p:cNvSpPr>
            <a:spLocks noGrp="1"/>
          </p:cNvSpPr>
          <p:nvPr>
            <p:ph idx="1"/>
          </p:nvPr>
        </p:nvSpPr>
        <p:spPr>
          <a:xfrm>
            <a:off x="457200" y="1386999"/>
            <a:ext cx="8229600" cy="2732223"/>
          </a:xfrm>
        </p:spPr>
        <p:txBody>
          <a:bodyPr/>
          <a:lstStyle/>
          <a:p>
            <a:pPr marL="0" indent="0" algn="ctr">
              <a:buNone/>
            </a:pPr>
            <a:r>
              <a:rPr lang="en-US" dirty="0" smtClean="0"/>
              <a:t>Hyperlinks in the electronic version of the report</a:t>
            </a:r>
          </a:p>
          <a:p>
            <a:pPr lvl="2">
              <a:spcBef>
                <a:spcPts val="1050"/>
              </a:spcBef>
            </a:pPr>
            <a:r>
              <a:rPr lang="en-US" dirty="0" smtClean="0"/>
              <a:t>Access on CSBA website using “Governance &amp; Policy Resources” tab </a:t>
            </a:r>
          </a:p>
          <a:p>
            <a:pPr lvl="2"/>
            <a:r>
              <a:rPr lang="en-US" dirty="0" smtClean="0"/>
              <a:t>Click on “Research and Policy Briefs”</a:t>
            </a:r>
          </a:p>
          <a:p>
            <a:pPr lvl="2"/>
            <a:endParaRPr lang="en-US" dirty="0">
              <a:solidFill>
                <a:srgbClr val="06557E"/>
              </a:solidFill>
            </a:endParaRPr>
          </a:p>
          <a:p>
            <a:pPr marL="261937" lvl="1" indent="0" algn="ctr">
              <a:buNone/>
            </a:pPr>
            <a:r>
              <a:rPr lang="en-US" u="sng" dirty="0">
                <a:solidFill>
                  <a:srgbClr val="06557E"/>
                </a:solidFill>
                <a:hlinkClick r:id="rId3"/>
              </a:rPr>
              <a:t>www.csba.org/SchoolBoardResearch2017</a:t>
            </a:r>
            <a:endParaRPr lang="en-US" dirty="0" smtClean="0">
              <a:solidFill>
                <a:srgbClr val="06557E"/>
              </a:solidFill>
            </a:endParaRP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21</a:t>
            </a:fld>
            <a:endParaRPr lang="en-US" dirty="0"/>
          </a:p>
        </p:txBody>
      </p:sp>
    </p:spTree>
    <p:extLst>
      <p:ext uri="{BB962C8B-B14F-4D97-AF65-F5344CB8AC3E}">
        <p14:creationId xmlns:p14="http://schemas.microsoft.com/office/powerpoint/2010/main" val="147796257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cs typeface="Arial"/>
              </a:rPr>
              <a:t>Annotated bibliography</a:t>
            </a:r>
            <a:endParaRPr lang="en-US" b="1" dirty="0">
              <a:cs typeface="Arial"/>
            </a:endParaRPr>
          </a:p>
        </p:txBody>
      </p:sp>
      <p:sp>
        <p:nvSpPr>
          <p:cNvPr id="3" name="Content Placeholder 2"/>
          <p:cNvSpPr>
            <a:spLocks noGrp="1"/>
          </p:cNvSpPr>
          <p:nvPr>
            <p:ph idx="1"/>
          </p:nvPr>
        </p:nvSpPr>
        <p:spPr>
          <a:xfrm>
            <a:off x="865874" y="1257300"/>
            <a:ext cx="7936375" cy="3036094"/>
          </a:xfrm>
        </p:spPr>
        <p:txBody>
          <a:bodyPr/>
          <a:lstStyle/>
          <a:p>
            <a:r>
              <a:rPr lang="en-US" dirty="0" smtClean="0">
                <a:cs typeface="Arial"/>
              </a:rPr>
              <a:t>10 key studies that focus on school boards</a:t>
            </a:r>
          </a:p>
          <a:p>
            <a:r>
              <a:rPr lang="en-US" dirty="0" smtClean="0">
                <a:cs typeface="Arial"/>
              </a:rPr>
              <a:t>1 study that focuses on superintendent turnover </a:t>
            </a:r>
            <a:r>
              <a:rPr lang="en-US" dirty="0" smtClean="0">
                <a:cs typeface="Arial"/>
              </a:rPr>
              <a:t/>
            </a:r>
            <a:br>
              <a:rPr lang="en-US" dirty="0" smtClean="0">
                <a:cs typeface="Arial"/>
              </a:rPr>
            </a:br>
            <a:r>
              <a:rPr lang="en-US" dirty="0" smtClean="0">
                <a:cs typeface="Arial"/>
              </a:rPr>
              <a:t>and </a:t>
            </a:r>
            <a:r>
              <a:rPr lang="en-US" dirty="0" smtClean="0">
                <a:cs typeface="Arial"/>
              </a:rPr>
              <a:t>its association with school boards</a:t>
            </a:r>
          </a:p>
          <a:p>
            <a:r>
              <a:rPr lang="en-US" dirty="0" smtClean="0">
                <a:cs typeface="Arial"/>
              </a:rPr>
              <a:t>Each entry includes: reference, research question(s), methods, and findings</a:t>
            </a:r>
            <a:endParaRPr lang="en-US" dirty="0">
              <a:cs typeface="Arial"/>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22</a:t>
            </a:fld>
            <a:endParaRPr lang="en-US" dirty="0"/>
          </a:p>
        </p:txBody>
      </p:sp>
    </p:spTree>
    <p:extLst>
      <p:ext uri="{BB962C8B-B14F-4D97-AF65-F5344CB8AC3E}">
        <p14:creationId xmlns:p14="http://schemas.microsoft.com/office/powerpoint/2010/main" val="314607886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353256"/>
            <a:ext cx="8229600" cy="642938"/>
          </a:xfrm>
        </p:spPr>
        <p:txBody>
          <a:bodyPr/>
          <a:lstStyle/>
          <a:p>
            <a:pPr algn="ctr"/>
            <a:r>
              <a:rPr lang="en-US" sz="3200" b="1" dirty="0">
                <a:cs typeface="Arial"/>
              </a:rPr>
              <a:t>How </a:t>
            </a:r>
            <a:r>
              <a:rPr lang="en-US" sz="3200" b="1" dirty="0" smtClean="0">
                <a:cs typeface="Arial"/>
              </a:rPr>
              <a:t>boards </a:t>
            </a:r>
            <a:r>
              <a:rPr lang="en-US" sz="3200" b="1" dirty="0">
                <a:cs typeface="Arial"/>
              </a:rPr>
              <a:t>c</a:t>
            </a:r>
            <a:r>
              <a:rPr lang="en-US" sz="3200" b="1" dirty="0" smtClean="0">
                <a:cs typeface="Arial"/>
              </a:rPr>
              <a:t>an </a:t>
            </a:r>
            <a:r>
              <a:rPr lang="en-US" sz="3200" b="1" dirty="0">
                <a:cs typeface="Arial"/>
              </a:rPr>
              <a:t>u</a:t>
            </a:r>
            <a:r>
              <a:rPr lang="en-US" sz="3200" b="1" dirty="0" smtClean="0">
                <a:cs typeface="Arial"/>
              </a:rPr>
              <a:t>se this </a:t>
            </a:r>
            <a:r>
              <a:rPr lang="en-US" sz="3200" b="1" dirty="0">
                <a:cs typeface="Arial"/>
              </a:rPr>
              <a:t>r</a:t>
            </a:r>
            <a:r>
              <a:rPr lang="en-US" sz="3200" b="1" dirty="0" smtClean="0">
                <a:cs typeface="Arial"/>
              </a:rPr>
              <a:t>eport</a:t>
            </a:r>
            <a:endParaRPr lang="en-US" sz="3200" b="1" dirty="0">
              <a:cs typeface="Arial"/>
            </a:endParaRP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557213" indent="-214313">
              <a:defRPr>
                <a:solidFill>
                  <a:schemeClr val="tx1"/>
                </a:solidFill>
                <a:latin typeface="Arial" charset="0"/>
                <a:ea typeface="ＭＳ Ｐゴシック" charset="0"/>
              </a:defRPr>
            </a:lvl2pPr>
            <a:lvl3pPr marL="857250" indent="-171450">
              <a:defRPr>
                <a:solidFill>
                  <a:schemeClr val="tx1"/>
                </a:solidFill>
                <a:latin typeface="Arial" charset="0"/>
                <a:ea typeface="ＭＳ Ｐゴシック" charset="0"/>
              </a:defRPr>
            </a:lvl3pPr>
            <a:lvl4pPr marL="1200150" indent="-171450">
              <a:defRPr>
                <a:solidFill>
                  <a:schemeClr val="tx1"/>
                </a:solidFill>
                <a:latin typeface="Arial" charset="0"/>
                <a:ea typeface="ＭＳ Ｐゴシック" charset="0"/>
              </a:defRPr>
            </a:lvl4pPr>
            <a:lvl5pPr marL="1543050" indent="-171450">
              <a:defRPr>
                <a:solidFill>
                  <a:schemeClr val="tx1"/>
                </a:solidFill>
                <a:latin typeface="Arial" charset="0"/>
                <a:ea typeface="ＭＳ Ｐゴシック" charset="0"/>
              </a:defRPr>
            </a:lvl5pPr>
            <a:lvl6pPr marL="1885950" indent="-171450" fontAlgn="base">
              <a:spcBef>
                <a:spcPct val="0"/>
              </a:spcBef>
              <a:spcAft>
                <a:spcPct val="0"/>
              </a:spcAft>
              <a:defRPr>
                <a:solidFill>
                  <a:schemeClr val="tx1"/>
                </a:solidFill>
                <a:latin typeface="Arial" charset="0"/>
                <a:ea typeface="ＭＳ Ｐゴシック" charset="0"/>
              </a:defRPr>
            </a:lvl6pPr>
            <a:lvl7pPr marL="2228850" indent="-171450" fontAlgn="base">
              <a:spcBef>
                <a:spcPct val="0"/>
              </a:spcBef>
              <a:spcAft>
                <a:spcPct val="0"/>
              </a:spcAft>
              <a:defRPr>
                <a:solidFill>
                  <a:schemeClr val="tx1"/>
                </a:solidFill>
                <a:latin typeface="Arial" charset="0"/>
                <a:ea typeface="ＭＳ Ｐゴシック" charset="0"/>
              </a:defRPr>
            </a:lvl7pPr>
            <a:lvl8pPr marL="2571750" indent="-171450" fontAlgn="base">
              <a:spcBef>
                <a:spcPct val="0"/>
              </a:spcBef>
              <a:spcAft>
                <a:spcPct val="0"/>
              </a:spcAft>
              <a:defRPr>
                <a:solidFill>
                  <a:schemeClr val="tx1"/>
                </a:solidFill>
                <a:latin typeface="Arial" charset="0"/>
                <a:ea typeface="ＭＳ Ｐゴシック" charset="0"/>
              </a:defRPr>
            </a:lvl8pPr>
            <a:lvl9pPr marL="2914650" indent="-17145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23</a:t>
            </a:fld>
            <a:endParaRPr lang="en-US">
              <a:solidFill>
                <a:schemeClr val="bg1"/>
              </a:solidFill>
            </a:endParaRPr>
          </a:p>
        </p:txBody>
      </p:sp>
      <p:sp>
        <p:nvSpPr>
          <p:cNvPr id="2" name="Content Placeholder 1"/>
          <p:cNvSpPr>
            <a:spLocks noGrp="1"/>
          </p:cNvSpPr>
          <p:nvPr>
            <p:ph idx="1"/>
          </p:nvPr>
        </p:nvSpPr>
        <p:spPr>
          <a:xfrm>
            <a:off x="718697" y="1363067"/>
            <a:ext cx="8229600" cy="2277071"/>
          </a:xfrm>
        </p:spPr>
        <p:txBody>
          <a:bodyPr/>
          <a:lstStyle/>
          <a:p>
            <a:r>
              <a:rPr lang="en-US" dirty="0" smtClean="0">
                <a:cs typeface="Arial"/>
              </a:rPr>
              <a:t>Highlight school board role in shaping the conditions </a:t>
            </a:r>
            <a:r>
              <a:rPr lang="en-US" dirty="0" smtClean="0">
                <a:cs typeface="Arial"/>
              </a:rPr>
              <a:t/>
            </a:r>
            <a:br>
              <a:rPr lang="en-US" dirty="0" smtClean="0">
                <a:cs typeface="Arial"/>
              </a:rPr>
            </a:br>
            <a:r>
              <a:rPr lang="en-US" dirty="0" smtClean="0">
                <a:cs typeface="Arial"/>
              </a:rPr>
              <a:t>for </a:t>
            </a:r>
            <a:r>
              <a:rPr lang="en-US" dirty="0" smtClean="0">
                <a:cs typeface="Arial"/>
              </a:rPr>
              <a:t>sustainable, systemic improvement </a:t>
            </a:r>
          </a:p>
          <a:p>
            <a:r>
              <a:rPr lang="en-US" dirty="0">
                <a:cs typeface="Arial"/>
              </a:rPr>
              <a:t>Inform practice </a:t>
            </a:r>
            <a:r>
              <a:rPr lang="en-US" dirty="0" smtClean="0">
                <a:cs typeface="Arial"/>
              </a:rPr>
              <a:t>using research</a:t>
            </a:r>
            <a:endParaRPr lang="en-US" dirty="0">
              <a:cs typeface="Arial"/>
            </a:endParaRPr>
          </a:p>
          <a:p>
            <a:r>
              <a:rPr lang="en-US" dirty="0">
                <a:cs typeface="Arial"/>
              </a:rPr>
              <a:t>Further support board professional development</a:t>
            </a:r>
          </a:p>
          <a:p>
            <a:endParaRPr lang="en-US" b="1" dirty="0" smtClean="0"/>
          </a:p>
        </p:txBody>
      </p:sp>
    </p:spTree>
    <p:extLst>
      <p:ext uri="{BB962C8B-B14F-4D97-AF65-F5344CB8AC3E}">
        <p14:creationId xmlns:p14="http://schemas.microsoft.com/office/powerpoint/2010/main" val="19663644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712200" y="4767264"/>
            <a:ext cx="431800" cy="274637"/>
          </a:xfrm>
        </p:spPr>
        <p:txBody>
          <a:bodyPr/>
          <a:lstStyle/>
          <a:p>
            <a:pPr>
              <a:defRPr/>
            </a:pPr>
            <a:fld id="{791C189C-E18C-4948-8D06-2D980FAE8253}" type="slidenum">
              <a:rPr lang="en-US" smtClean="0"/>
              <a:pPr>
                <a:defRPr/>
              </a:pPr>
              <a:t>24</a:t>
            </a:fld>
            <a:endParaRPr lang="en-US" dirty="0"/>
          </a:p>
        </p:txBody>
      </p:sp>
      <p:pic>
        <p:nvPicPr>
          <p:cNvPr id="2" name="Picture 1"/>
          <p:cNvPicPr>
            <a:picLocks noChangeAspect="1"/>
          </p:cNvPicPr>
          <p:nvPr/>
        </p:nvPicPr>
        <p:blipFill>
          <a:blip r:embed="rId3"/>
          <a:stretch>
            <a:fillRect/>
          </a:stretch>
        </p:blipFill>
        <p:spPr>
          <a:xfrm>
            <a:off x="-386779" y="-288667"/>
            <a:ext cx="9657207" cy="6453251"/>
          </a:xfrm>
          <a:prstGeom prst="rect">
            <a:avLst/>
          </a:prstGeom>
        </p:spPr>
      </p:pic>
      <p:pic>
        <p:nvPicPr>
          <p:cNvPr id="3" name="Picture 2"/>
          <p:cNvPicPr>
            <a:picLocks noChangeAspect="1"/>
          </p:cNvPicPr>
          <p:nvPr/>
        </p:nvPicPr>
        <p:blipFill>
          <a:blip r:embed="rId4"/>
          <a:stretch>
            <a:fillRect/>
          </a:stretch>
        </p:blipFill>
        <p:spPr>
          <a:xfrm>
            <a:off x="-386780" y="1515447"/>
            <a:ext cx="4891739" cy="2598235"/>
          </a:xfrm>
          <a:prstGeom prst="rect">
            <a:avLst/>
          </a:prstGeom>
        </p:spPr>
      </p:pic>
    </p:spTree>
    <p:extLst>
      <p:ext uri="{BB962C8B-B14F-4D97-AF65-F5344CB8AC3E}">
        <p14:creationId xmlns:p14="http://schemas.microsoft.com/office/powerpoint/2010/main" val="1478921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8150" y="630394"/>
            <a:ext cx="7446524" cy="3354765"/>
          </a:xfrm>
          <a:prstGeom prst="rect">
            <a:avLst/>
          </a:prstGeom>
          <a:noFill/>
        </p:spPr>
        <p:txBody>
          <a:bodyPr wrap="square" rtlCol="0">
            <a:spAutoFit/>
          </a:bodyPr>
          <a:lstStyle/>
          <a:p>
            <a:r>
              <a:rPr lang="en-US" sz="2200" dirty="0" smtClean="0">
                <a:solidFill>
                  <a:srgbClr val="404040"/>
                </a:solidFill>
                <a:latin typeface="Arial"/>
                <a:cs typeface="Arial"/>
              </a:rPr>
              <a:t>The linkages between school boards and teaching and learning are often misunderstood</a:t>
            </a:r>
            <a:r>
              <a:rPr lang="en-US" sz="2200" dirty="0" smtClean="0">
                <a:solidFill>
                  <a:schemeClr val="tx1">
                    <a:lumMod val="75000"/>
                    <a:lumOff val="25000"/>
                  </a:schemeClr>
                </a:solidFill>
                <a:latin typeface="Arial"/>
                <a:cs typeface="Arial"/>
              </a:rPr>
              <a:t>.</a:t>
            </a:r>
            <a:r>
              <a:rPr lang="en-US" sz="2200" dirty="0" smtClean="0">
                <a:solidFill>
                  <a:srgbClr val="7DB0CC"/>
                </a:solidFill>
                <a:latin typeface="Arial"/>
                <a:cs typeface="Arial"/>
              </a:rPr>
              <a:t> </a:t>
            </a:r>
            <a:r>
              <a:rPr lang="en-US" sz="2200" b="1" dirty="0" smtClean="0">
                <a:solidFill>
                  <a:srgbClr val="06557E"/>
                </a:solidFill>
                <a:latin typeface="Arial"/>
                <a:cs typeface="Arial"/>
              </a:rPr>
              <a:t>School boards do not directly cause student learning. </a:t>
            </a:r>
            <a:r>
              <a:rPr lang="en-US" sz="2200" dirty="0" smtClean="0">
                <a:solidFill>
                  <a:srgbClr val="404040"/>
                </a:solidFill>
                <a:latin typeface="Arial"/>
                <a:cs typeface="Arial"/>
              </a:rPr>
              <a:t>However, it would appear from finding of the Lighthouse research, as well as the work of others…that the</a:t>
            </a:r>
            <a:r>
              <a:rPr lang="en-US" sz="2200" dirty="0" smtClean="0">
                <a:latin typeface="Arial"/>
                <a:cs typeface="Arial"/>
              </a:rPr>
              <a:t> </a:t>
            </a:r>
            <a:r>
              <a:rPr lang="en-US" sz="2200" b="1" dirty="0" smtClean="0">
                <a:solidFill>
                  <a:srgbClr val="06557E"/>
                </a:solidFill>
                <a:latin typeface="Arial"/>
                <a:cs typeface="Arial"/>
              </a:rPr>
              <a:t>beliefs, decisions, and actions of school boards directly impact the conditions within schools </a:t>
            </a:r>
            <a:r>
              <a:rPr lang="en-US" sz="2200" dirty="0" smtClean="0">
                <a:solidFill>
                  <a:schemeClr val="tx1">
                    <a:lumMod val="75000"/>
                    <a:lumOff val="25000"/>
                  </a:schemeClr>
                </a:solidFill>
                <a:latin typeface="Arial"/>
                <a:cs typeface="Arial"/>
              </a:rPr>
              <a:t>that enable district efforts to improve achievement to either succeed or fail.</a:t>
            </a:r>
          </a:p>
          <a:p>
            <a:endParaRPr lang="en-US" dirty="0" smtClean="0">
              <a:solidFill>
                <a:schemeClr val="tx1">
                  <a:lumMod val="75000"/>
                  <a:lumOff val="25000"/>
                </a:schemeClr>
              </a:solidFill>
              <a:latin typeface="Arial"/>
              <a:cs typeface="Arial"/>
            </a:endParaRPr>
          </a:p>
          <a:p>
            <a:pPr algn="r"/>
            <a:r>
              <a:rPr lang="en-US" dirty="0" smtClean="0">
                <a:solidFill>
                  <a:schemeClr val="tx1">
                    <a:lumMod val="75000"/>
                    <a:lumOff val="25000"/>
                  </a:schemeClr>
                </a:solidFill>
                <a:latin typeface="Arial"/>
                <a:cs typeface="Arial"/>
              </a:rPr>
              <a:t>—Mary </a:t>
            </a:r>
            <a:r>
              <a:rPr lang="en-US" dirty="0" err="1" smtClean="0">
                <a:solidFill>
                  <a:schemeClr val="tx1">
                    <a:lumMod val="75000"/>
                    <a:lumOff val="25000"/>
                  </a:schemeClr>
                </a:solidFill>
                <a:latin typeface="Arial"/>
                <a:cs typeface="Arial"/>
              </a:rPr>
              <a:t>Delagardelle</a:t>
            </a:r>
            <a:r>
              <a:rPr lang="en-US" dirty="0" smtClean="0">
                <a:solidFill>
                  <a:schemeClr val="tx1">
                    <a:lumMod val="75000"/>
                    <a:lumOff val="25000"/>
                  </a:schemeClr>
                </a:solidFill>
                <a:latin typeface="Arial"/>
                <a:cs typeface="Arial"/>
              </a:rPr>
              <a:t>, 2008, p. 240</a:t>
            </a:r>
            <a:endParaRPr lang="en-US"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3548395703"/>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CSBA report</a:t>
            </a:r>
            <a:endParaRPr lang="en-US" b="1" dirty="0"/>
          </a:p>
        </p:txBody>
      </p:sp>
      <p:sp>
        <p:nvSpPr>
          <p:cNvPr id="3" name="Content Placeholder 2"/>
          <p:cNvSpPr>
            <a:spLocks noGrp="1"/>
          </p:cNvSpPr>
          <p:nvPr>
            <p:ph idx="1"/>
          </p:nvPr>
        </p:nvSpPr>
        <p:spPr>
          <a:xfrm>
            <a:off x="457200" y="1196131"/>
            <a:ext cx="8229600" cy="3036094"/>
          </a:xfrm>
        </p:spPr>
        <p:txBody>
          <a:bodyPr/>
          <a:lstStyle/>
          <a:p>
            <a:pPr marL="0" indent="0" algn="ctr">
              <a:buNone/>
            </a:pPr>
            <a:r>
              <a:rPr lang="en-US" dirty="0">
                <a:cs typeface="Arial"/>
              </a:rPr>
              <a:t>Our approach:</a:t>
            </a:r>
          </a:p>
          <a:p>
            <a:pPr marL="694944" lvl="1">
              <a:spcBef>
                <a:spcPts val="1050"/>
              </a:spcBef>
            </a:pPr>
            <a:r>
              <a:rPr lang="en-US" dirty="0">
                <a:cs typeface="Arial"/>
              </a:rPr>
              <a:t>Review what research says about key factors of </a:t>
            </a:r>
            <a:r>
              <a:rPr lang="en-US" dirty="0" smtClean="0">
                <a:cs typeface="Arial"/>
              </a:rPr>
              <a:t/>
            </a:r>
            <a:br>
              <a:rPr lang="en-US" dirty="0" smtClean="0">
                <a:cs typeface="Arial"/>
              </a:rPr>
            </a:br>
            <a:r>
              <a:rPr lang="en-US" dirty="0" smtClean="0">
                <a:cs typeface="Arial"/>
              </a:rPr>
              <a:t>district</a:t>
            </a:r>
            <a:r>
              <a:rPr lang="en-US" dirty="0">
                <a:cs typeface="Arial"/>
              </a:rPr>
              <a:t>-wide improvement</a:t>
            </a:r>
          </a:p>
          <a:p>
            <a:pPr marL="694944" lvl="1">
              <a:spcBef>
                <a:spcPts val="1050"/>
              </a:spcBef>
            </a:pPr>
            <a:r>
              <a:rPr lang="en-US" dirty="0">
                <a:cs typeface="Arial"/>
              </a:rPr>
              <a:t>Review existing research on school boards</a:t>
            </a:r>
          </a:p>
          <a:p>
            <a:pPr marL="694944" lvl="1">
              <a:spcBef>
                <a:spcPts val="1050"/>
              </a:spcBef>
            </a:pPr>
            <a:r>
              <a:rPr lang="en-US" b="1" dirty="0">
                <a:cs typeface="Arial"/>
              </a:rPr>
              <a:t>Connect </a:t>
            </a:r>
            <a:r>
              <a:rPr lang="en-US" dirty="0">
                <a:cs typeface="Arial"/>
              </a:rPr>
              <a:t>district improvement research to school boards by examining the ways boards impact </a:t>
            </a:r>
            <a:r>
              <a:rPr lang="en-US" b="1" i="1" dirty="0">
                <a:cs typeface="Arial"/>
              </a:rPr>
              <a:t>conditions</a:t>
            </a:r>
            <a:r>
              <a:rPr lang="en-US" dirty="0">
                <a:cs typeface="Arial"/>
              </a:rPr>
              <a:t> supporting these factors </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4</a:t>
            </a:fld>
            <a:endParaRPr lang="en-US" dirty="0"/>
          </a:p>
        </p:txBody>
      </p:sp>
    </p:spTree>
    <p:extLst>
      <p:ext uri="{BB962C8B-B14F-4D97-AF65-F5344CB8AC3E}">
        <p14:creationId xmlns:p14="http://schemas.microsoft.com/office/powerpoint/2010/main" val="1051632133"/>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Six conditions: Overview</a:t>
            </a:r>
            <a:endParaRPr lang="en-US" b="1" dirty="0"/>
          </a:p>
        </p:txBody>
      </p:sp>
      <p:sp>
        <p:nvSpPr>
          <p:cNvPr id="5" name="Content Placeholder 4"/>
          <p:cNvSpPr>
            <a:spLocks noGrp="1"/>
          </p:cNvSpPr>
          <p:nvPr>
            <p:ph sz="half" idx="1"/>
          </p:nvPr>
        </p:nvSpPr>
        <p:spPr>
          <a:xfrm>
            <a:off x="890130" y="1321284"/>
            <a:ext cx="4047669" cy="3091513"/>
          </a:xfrm>
        </p:spPr>
        <p:txBody>
          <a:bodyPr/>
          <a:lstStyle/>
          <a:p>
            <a:r>
              <a:rPr lang="en-US" sz="2200" dirty="0" smtClean="0"/>
              <a:t>System-wide vision </a:t>
            </a:r>
            <a:r>
              <a:rPr lang="en-US" sz="2200" dirty="0" smtClean="0"/>
              <a:t/>
            </a:r>
            <a:br>
              <a:rPr lang="en-US" sz="2200" dirty="0" smtClean="0"/>
            </a:br>
            <a:r>
              <a:rPr lang="en-US" sz="2200" dirty="0" smtClean="0"/>
              <a:t>and </a:t>
            </a:r>
            <a:r>
              <a:rPr lang="en-US" sz="2200" dirty="0" smtClean="0"/>
              <a:t>goals </a:t>
            </a:r>
          </a:p>
          <a:p>
            <a:r>
              <a:rPr lang="en-US" sz="2200" dirty="0" smtClean="0"/>
              <a:t>Balance between district goals &amp; site-level autonomy</a:t>
            </a:r>
          </a:p>
          <a:p>
            <a:r>
              <a:rPr lang="en-US" sz="2200" dirty="0" smtClean="0"/>
              <a:t>Data use</a:t>
            </a:r>
          </a:p>
          <a:p>
            <a:endParaRPr lang="en-US" dirty="0"/>
          </a:p>
        </p:txBody>
      </p:sp>
      <p:sp>
        <p:nvSpPr>
          <p:cNvPr id="6" name="Content Placeholder 5"/>
          <p:cNvSpPr>
            <a:spLocks noGrp="1"/>
          </p:cNvSpPr>
          <p:nvPr>
            <p:ph sz="half" idx="2"/>
          </p:nvPr>
        </p:nvSpPr>
        <p:spPr>
          <a:xfrm>
            <a:off x="5080821" y="1321282"/>
            <a:ext cx="4038911" cy="3091514"/>
          </a:xfrm>
        </p:spPr>
        <p:txBody>
          <a:bodyPr/>
          <a:lstStyle/>
          <a:p>
            <a:r>
              <a:rPr lang="en-US" sz="2200" dirty="0"/>
              <a:t>Plan for leadership transitions</a:t>
            </a:r>
          </a:p>
          <a:p>
            <a:r>
              <a:rPr lang="en-US" sz="2200" dirty="0" smtClean="0"/>
              <a:t>Invest in professional capacity</a:t>
            </a:r>
          </a:p>
          <a:p>
            <a:r>
              <a:rPr lang="en-US" sz="2200" dirty="0"/>
              <a:t>District culture</a:t>
            </a:r>
          </a:p>
          <a:p>
            <a:endParaRPr lang="en-US" sz="2200" dirty="0" smtClean="0"/>
          </a:p>
        </p:txBody>
      </p:sp>
      <p:sp>
        <p:nvSpPr>
          <p:cNvPr id="4" name="Slide Number Placeholder 3"/>
          <p:cNvSpPr>
            <a:spLocks noGrp="1"/>
          </p:cNvSpPr>
          <p:nvPr>
            <p:ph type="sldNum" sz="quarter" idx="4294967295"/>
          </p:nvPr>
        </p:nvSpPr>
        <p:spPr>
          <a:xfrm>
            <a:off x="8712200" y="4767264"/>
            <a:ext cx="431800" cy="274637"/>
          </a:xfrm>
        </p:spPr>
        <p:txBody>
          <a:bodyPr/>
          <a:lstStyle/>
          <a:p>
            <a:pPr>
              <a:defRPr/>
            </a:pPr>
            <a:fld id="{AB65B17F-19AD-F64B-AD44-182E9AB2F7FF}" type="slidenum">
              <a:rPr lang="en-US" smtClean="0"/>
              <a:pPr>
                <a:defRPr/>
              </a:pPr>
              <a:t>5</a:t>
            </a:fld>
            <a:endParaRPr lang="en-US" dirty="0"/>
          </a:p>
        </p:txBody>
      </p:sp>
    </p:spTree>
    <p:extLst>
      <p:ext uri="{BB962C8B-B14F-4D97-AF65-F5344CB8AC3E}">
        <p14:creationId xmlns:p14="http://schemas.microsoft.com/office/powerpoint/2010/main" val="1508315463"/>
      </p:ext>
    </p:extLst>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334537"/>
            <a:ext cx="8229600" cy="737719"/>
          </a:xfrm>
        </p:spPr>
        <p:txBody>
          <a:bodyPr/>
          <a:lstStyle/>
          <a:p>
            <a:pPr algn="ctr"/>
            <a:r>
              <a:rPr lang="en-US" sz="3200" b="1" dirty="0" smtClean="0">
                <a:cs typeface="Arial"/>
              </a:rPr>
              <a:t>Set system-wide </a:t>
            </a:r>
            <a:r>
              <a:rPr lang="en-US" sz="3200" b="1" dirty="0">
                <a:cs typeface="Arial"/>
              </a:rPr>
              <a:t>vision and goals</a:t>
            </a:r>
            <a:endParaRPr lang="en-US" sz="3000" b="1" dirty="0">
              <a:cs typeface="Arial"/>
            </a:endParaRPr>
          </a:p>
        </p:txBody>
      </p:sp>
      <p:sp>
        <p:nvSpPr>
          <p:cNvPr id="1638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557213" indent="-214313">
              <a:defRPr>
                <a:solidFill>
                  <a:schemeClr val="tx1"/>
                </a:solidFill>
                <a:latin typeface="Arial" charset="0"/>
                <a:ea typeface="ＭＳ Ｐゴシック" charset="0"/>
              </a:defRPr>
            </a:lvl2pPr>
            <a:lvl3pPr marL="857250" indent="-171450">
              <a:defRPr>
                <a:solidFill>
                  <a:schemeClr val="tx1"/>
                </a:solidFill>
                <a:latin typeface="Arial" charset="0"/>
                <a:ea typeface="ＭＳ Ｐゴシック" charset="0"/>
              </a:defRPr>
            </a:lvl3pPr>
            <a:lvl4pPr marL="1200150" indent="-171450">
              <a:defRPr>
                <a:solidFill>
                  <a:schemeClr val="tx1"/>
                </a:solidFill>
                <a:latin typeface="Arial" charset="0"/>
                <a:ea typeface="ＭＳ Ｐゴシック" charset="0"/>
              </a:defRPr>
            </a:lvl4pPr>
            <a:lvl5pPr marL="1543050" indent="-171450">
              <a:defRPr>
                <a:solidFill>
                  <a:schemeClr val="tx1"/>
                </a:solidFill>
                <a:latin typeface="Arial" charset="0"/>
                <a:ea typeface="ＭＳ Ｐゴシック" charset="0"/>
              </a:defRPr>
            </a:lvl5pPr>
            <a:lvl6pPr marL="1885950" indent="-171450" fontAlgn="base">
              <a:spcBef>
                <a:spcPct val="0"/>
              </a:spcBef>
              <a:spcAft>
                <a:spcPct val="0"/>
              </a:spcAft>
              <a:defRPr>
                <a:solidFill>
                  <a:schemeClr val="tx1"/>
                </a:solidFill>
                <a:latin typeface="Arial" charset="0"/>
                <a:ea typeface="ＭＳ Ｐゴシック" charset="0"/>
              </a:defRPr>
            </a:lvl6pPr>
            <a:lvl7pPr marL="2228850" indent="-171450" fontAlgn="base">
              <a:spcBef>
                <a:spcPct val="0"/>
              </a:spcBef>
              <a:spcAft>
                <a:spcPct val="0"/>
              </a:spcAft>
              <a:defRPr>
                <a:solidFill>
                  <a:schemeClr val="tx1"/>
                </a:solidFill>
                <a:latin typeface="Arial" charset="0"/>
                <a:ea typeface="ＭＳ Ｐゴシック" charset="0"/>
              </a:defRPr>
            </a:lvl7pPr>
            <a:lvl8pPr marL="2571750" indent="-171450" fontAlgn="base">
              <a:spcBef>
                <a:spcPct val="0"/>
              </a:spcBef>
              <a:spcAft>
                <a:spcPct val="0"/>
              </a:spcAft>
              <a:defRPr>
                <a:solidFill>
                  <a:schemeClr val="tx1"/>
                </a:solidFill>
                <a:latin typeface="Arial" charset="0"/>
                <a:ea typeface="ＭＳ Ｐゴシック" charset="0"/>
              </a:defRPr>
            </a:lvl8pPr>
            <a:lvl9pPr marL="2914650" indent="-17145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D5F922-6FA8-EA45-80D4-6DFF06D5E755}" type="slidenum">
              <a:rPr lang="en-US">
                <a:solidFill>
                  <a:schemeClr val="bg1"/>
                </a:solidFill>
              </a:rPr>
              <a:pPr fontAlgn="base">
                <a:spcBef>
                  <a:spcPct val="0"/>
                </a:spcBef>
                <a:spcAft>
                  <a:spcPct val="0"/>
                </a:spcAft>
              </a:pPr>
              <a:t>6</a:t>
            </a:fld>
            <a:endParaRPr lang="en-US">
              <a:solidFill>
                <a:schemeClr val="bg1"/>
              </a:solidFill>
            </a:endParaRPr>
          </a:p>
        </p:txBody>
      </p:sp>
      <p:sp>
        <p:nvSpPr>
          <p:cNvPr id="2" name="Content Placeholder 1"/>
          <p:cNvSpPr>
            <a:spLocks noGrp="1"/>
          </p:cNvSpPr>
          <p:nvPr>
            <p:ph idx="1"/>
          </p:nvPr>
        </p:nvSpPr>
        <p:spPr>
          <a:xfrm>
            <a:off x="557939" y="1207518"/>
            <a:ext cx="8229600" cy="2895665"/>
          </a:xfrm>
        </p:spPr>
        <p:txBody>
          <a:bodyPr/>
          <a:lstStyle/>
          <a:p>
            <a:r>
              <a:rPr lang="en-US" dirty="0"/>
              <a:t>Develop vision &amp; goals in partnership with stakeholders</a:t>
            </a:r>
          </a:p>
          <a:p>
            <a:r>
              <a:rPr lang="en-US" dirty="0" smtClean="0"/>
              <a:t>Focus on student </a:t>
            </a:r>
            <a:r>
              <a:rPr lang="en-US" dirty="0"/>
              <a:t>achievement </a:t>
            </a:r>
            <a:r>
              <a:rPr lang="en-US" dirty="0" smtClean="0"/>
              <a:t>&amp; equity</a:t>
            </a:r>
          </a:p>
          <a:p>
            <a:r>
              <a:rPr lang="en-US" dirty="0" smtClean="0"/>
              <a:t>Align resources with goals</a:t>
            </a:r>
          </a:p>
          <a:p>
            <a:r>
              <a:rPr lang="en-US" dirty="0" smtClean="0"/>
              <a:t>Intentional communication to ensure the district vision is shared at all levels</a:t>
            </a:r>
          </a:p>
          <a:p>
            <a:pPr marL="261937" lvl="1" indent="0">
              <a:buNone/>
            </a:pPr>
            <a:endParaRPr lang="en-US" sz="1800" dirty="0"/>
          </a:p>
        </p:txBody>
      </p:sp>
    </p:spTree>
    <p:extLst>
      <p:ext uri="{BB962C8B-B14F-4D97-AF65-F5344CB8AC3E}">
        <p14:creationId xmlns:p14="http://schemas.microsoft.com/office/powerpoint/2010/main" val="291100841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700"/>
            <a:ext cx="8229600" cy="857250"/>
          </a:xfrm>
        </p:spPr>
        <p:txBody>
          <a:bodyPr/>
          <a:lstStyle/>
          <a:p>
            <a:pPr algn="ctr"/>
            <a:r>
              <a:rPr lang="en-US" sz="3600" b="1" dirty="0">
                <a:cs typeface="Arial"/>
              </a:rPr>
              <a:t>Balance </a:t>
            </a:r>
            <a:r>
              <a:rPr lang="en-US" sz="3600" b="1" dirty="0" smtClean="0">
                <a:cs typeface="Arial"/>
              </a:rPr>
              <a:t>system-wide </a:t>
            </a:r>
            <a:r>
              <a:rPr lang="en-US" sz="3600" b="1" dirty="0">
                <a:cs typeface="Arial"/>
              </a:rPr>
              <a:t>focus </a:t>
            </a:r>
            <a:r>
              <a:rPr lang="en-US" sz="3600" b="1" dirty="0" smtClean="0">
                <a:cs typeface="Arial"/>
              </a:rPr>
              <a:t/>
            </a:r>
            <a:br>
              <a:rPr lang="en-US" sz="3600" b="1" dirty="0" smtClean="0">
                <a:cs typeface="Arial"/>
              </a:rPr>
            </a:br>
            <a:r>
              <a:rPr lang="en-US" sz="3600" b="1" dirty="0" smtClean="0">
                <a:cs typeface="Arial"/>
              </a:rPr>
              <a:t>&amp; </a:t>
            </a:r>
            <a:r>
              <a:rPr lang="en-US" sz="3600" b="1" dirty="0" smtClean="0">
                <a:cs typeface="Arial"/>
              </a:rPr>
              <a:t>site-level flexibility</a:t>
            </a:r>
            <a:endParaRPr lang="en-US" b="1" dirty="0">
              <a:cs typeface="Arial"/>
            </a:endParaRPr>
          </a:p>
        </p:txBody>
      </p:sp>
      <p:sp>
        <p:nvSpPr>
          <p:cNvPr id="3" name="Content Placeholder 2"/>
          <p:cNvSpPr>
            <a:spLocks noGrp="1"/>
          </p:cNvSpPr>
          <p:nvPr>
            <p:ph idx="1"/>
          </p:nvPr>
        </p:nvSpPr>
        <p:spPr>
          <a:xfrm>
            <a:off x="226303" y="1659004"/>
            <a:ext cx="8686801" cy="3036094"/>
          </a:xfrm>
        </p:spPr>
        <p:txBody>
          <a:bodyPr/>
          <a:lstStyle/>
          <a:p>
            <a:r>
              <a:rPr lang="en-US" dirty="0">
                <a:cs typeface="Arial"/>
              </a:rPr>
              <a:t>“Goldilocks Effect</a:t>
            </a:r>
            <a:r>
              <a:rPr lang="en-US" dirty="0" smtClean="0">
                <a:cs typeface="Arial"/>
              </a:rPr>
              <a:t>” </a:t>
            </a:r>
          </a:p>
          <a:p>
            <a:pPr lvl="1">
              <a:buFont typeface="Arial"/>
              <a:buChar char="•"/>
            </a:pPr>
            <a:r>
              <a:rPr lang="en-US" dirty="0" smtClean="0">
                <a:cs typeface="Arial"/>
              </a:rPr>
              <a:t>A “just right” balance between</a:t>
            </a:r>
            <a:r>
              <a:rPr lang="en-US" dirty="0">
                <a:cs typeface="Arial"/>
              </a:rPr>
              <a:t> </a:t>
            </a:r>
            <a:r>
              <a:rPr lang="en-US" dirty="0" smtClean="0">
                <a:cs typeface="Arial"/>
              </a:rPr>
              <a:t>non-negotiable </a:t>
            </a:r>
            <a:r>
              <a:rPr lang="en-US" dirty="0">
                <a:cs typeface="Arial"/>
              </a:rPr>
              <a:t>goals </a:t>
            </a:r>
            <a:r>
              <a:rPr lang="en-US" dirty="0" smtClean="0">
                <a:cs typeface="Arial"/>
              </a:rPr>
              <a:t>and flexibility for site-level decision making</a:t>
            </a:r>
            <a:endParaRPr lang="en-US" i="1" dirty="0">
              <a:cs typeface="Arial"/>
            </a:endParaRPr>
          </a:p>
          <a:p>
            <a:r>
              <a:rPr lang="en-US" dirty="0" smtClean="0">
                <a:cs typeface="Arial"/>
              </a:rPr>
              <a:t>Systems coherence</a:t>
            </a:r>
          </a:p>
          <a:p>
            <a:pPr lvl="1">
              <a:buFont typeface="Arial"/>
              <a:buChar char="•"/>
            </a:pPr>
            <a:r>
              <a:rPr lang="en-US" dirty="0" smtClean="0">
                <a:cs typeface="Arial"/>
              </a:rPr>
              <a:t>Parts of the system interact to support the district’s vision and goals</a:t>
            </a:r>
          </a:p>
          <a:p>
            <a:pPr lvl="1">
              <a:buFont typeface="Arial"/>
              <a:buChar char="•"/>
            </a:pPr>
            <a:r>
              <a:rPr lang="en-US" dirty="0" smtClean="0">
                <a:cs typeface="Arial"/>
              </a:rPr>
              <a:t>Reduces fragmentation (aka “silos”)</a:t>
            </a: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7</a:t>
            </a:fld>
            <a:endParaRPr lang="en-US" dirty="0"/>
          </a:p>
        </p:txBody>
      </p:sp>
    </p:spTree>
    <p:extLst>
      <p:ext uri="{BB962C8B-B14F-4D97-AF65-F5344CB8AC3E}">
        <p14:creationId xmlns:p14="http://schemas.microsoft.com/office/powerpoint/2010/main" val="3817969035"/>
      </p:ext>
    </p:extLst>
  </p:cSld>
  <p:clrMapOvr>
    <a:masterClrMapping/>
  </p:clrMapOvr>
  <p:transition xmlns:p14="http://schemas.microsoft.com/office/powerpoint/2010/mai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835"/>
            <a:ext cx="8229600" cy="857250"/>
          </a:xfrm>
        </p:spPr>
        <p:txBody>
          <a:bodyPr/>
          <a:lstStyle/>
          <a:p>
            <a:pPr algn="ctr"/>
            <a:r>
              <a:rPr lang="en-US" b="1" dirty="0" smtClean="0">
                <a:cs typeface="Arial"/>
              </a:rPr>
              <a:t>Support data use for </a:t>
            </a:r>
            <a:r>
              <a:rPr lang="en-US" b="1" dirty="0" smtClean="0">
                <a:cs typeface="Arial"/>
              </a:rPr>
              <a:t/>
            </a:r>
            <a:br>
              <a:rPr lang="en-US" b="1" dirty="0" smtClean="0">
                <a:cs typeface="Arial"/>
              </a:rPr>
            </a:br>
            <a:r>
              <a:rPr lang="en-US" b="1" dirty="0" smtClean="0">
                <a:cs typeface="Arial"/>
              </a:rPr>
              <a:t>continuous </a:t>
            </a:r>
            <a:r>
              <a:rPr lang="en-US" b="1" dirty="0" smtClean="0">
                <a:cs typeface="Arial"/>
              </a:rPr>
              <a:t>improvement</a:t>
            </a:r>
            <a:endParaRPr lang="en-US" b="1" dirty="0">
              <a:cs typeface="Arial"/>
            </a:endParaRPr>
          </a:p>
        </p:txBody>
      </p:sp>
      <p:sp>
        <p:nvSpPr>
          <p:cNvPr id="3" name="Content Placeholder 2"/>
          <p:cNvSpPr>
            <a:spLocks noGrp="1"/>
          </p:cNvSpPr>
          <p:nvPr>
            <p:ph idx="1"/>
          </p:nvPr>
        </p:nvSpPr>
        <p:spPr>
          <a:xfrm>
            <a:off x="457200" y="1524851"/>
            <a:ext cx="8229600" cy="3127772"/>
          </a:xfrm>
        </p:spPr>
        <p:txBody>
          <a:bodyPr/>
          <a:lstStyle/>
          <a:p>
            <a:pPr marL="0" indent="0" algn="ctr">
              <a:buNone/>
            </a:pPr>
            <a:r>
              <a:rPr lang="en-US" dirty="0" smtClean="0">
                <a:cs typeface="Arial"/>
              </a:rPr>
              <a:t>Data can help: </a:t>
            </a:r>
          </a:p>
          <a:p>
            <a:pPr lvl="4">
              <a:spcBef>
                <a:spcPts val="1650"/>
              </a:spcBef>
            </a:pPr>
            <a:r>
              <a:rPr lang="en-US" dirty="0">
                <a:cs typeface="Arial"/>
              </a:rPr>
              <a:t>U</a:t>
            </a:r>
            <a:r>
              <a:rPr lang="en-US" dirty="0" smtClean="0">
                <a:cs typeface="Arial"/>
              </a:rPr>
              <a:t>nderstand achievement &amp; opportunity gaps </a:t>
            </a:r>
          </a:p>
          <a:p>
            <a:pPr lvl="4"/>
            <a:r>
              <a:rPr lang="en-US" dirty="0" smtClean="0">
                <a:cs typeface="Arial"/>
              </a:rPr>
              <a:t>Inform resource allocation</a:t>
            </a:r>
          </a:p>
          <a:p>
            <a:pPr lvl="4"/>
            <a:r>
              <a:rPr lang="en-US" dirty="0" smtClean="0">
                <a:cs typeface="Arial"/>
              </a:rPr>
              <a:t>Measure progress towards goals</a:t>
            </a:r>
          </a:p>
          <a:p>
            <a:pPr lvl="4"/>
            <a:r>
              <a:rPr lang="en-US" dirty="0" smtClean="0">
                <a:cs typeface="Arial"/>
              </a:rPr>
              <a:t>Communicate with stakeholders</a:t>
            </a:r>
          </a:p>
          <a:p>
            <a:pPr lvl="4"/>
            <a:r>
              <a:rPr lang="en-US" dirty="0" smtClean="0">
                <a:cs typeface="Arial"/>
              </a:rPr>
              <a:t>Identify useful areas for professional learning</a:t>
            </a:r>
          </a:p>
          <a:p>
            <a:pPr lvl="1"/>
            <a:endParaRPr lang="en-US" dirty="0">
              <a:cs typeface="Arial"/>
            </a:endParaRPr>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8</a:t>
            </a:fld>
            <a:endParaRPr lang="en-US" dirty="0"/>
          </a:p>
        </p:txBody>
      </p:sp>
    </p:spTree>
    <p:extLst>
      <p:ext uri="{BB962C8B-B14F-4D97-AF65-F5344CB8AC3E}">
        <p14:creationId xmlns:p14="http://schemas.microsoft.com/office/powerpoint/2010/main" val="525750755"/>
      </p:ext>
    </p:extLst>
  </p:cSld>
  <p:clrMapOvr>
    <a:masterClrMapping/>
  </p:clrMapOvr>
  <p:transition xmlns:p14="http://schemas.microsoft.com/office/powerpoint/2010/mai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Supporting data use</a:t>
            </a:r>
            <a:endParaRPr lang="en-US" sz="3200" b="1" dirty="0"/>
          </a:p>
        </p:txBody>
      </p:sp>
      <p:sp>
        <p:nvSpPr>
          <p:cNvPr id="3" name="Content Placeholder 2"/>
          <p:cNvSpPr>
            <a:spLocks noGrp="1"/>
          </p:cNvSpPr>
          <p:nvPr>
            <p:ph idx="1"/>
          </p:nvPr>
        </p:nvSpPr>
        <p:spPr>
          <a:xfrm>
            <a:off x="457200" y="1300599"/>
            <a:ext cx="8229600" cy="3036094"/>
          </a:xfrm>
        </p:spPr>
        <p:txBody>
          <a:bodyPr/>
          <a:lstStyle/>
          <a:p>
            <a:pPr marL="0" indent="0" algn="ctr">
              <a:buNone/>
            </a:pPr>
            <a:r>
              <a:rPr lang="en-US" dirty="0" smtClean="0"/>
              <a:t>Leaders set </a:t>
            </a:r>
            <a:r>
              <a:rPr lang="en-US" dirty="0"/>
              <a:t>the tone &amp; support </a:t>
            </a:r>
            <a:r>
              <a:rPr lang="en-US" dirty="0" smtClean="0"/>
              <a:t>the ability of staff at all levels to use data effectively</a:t>
            </a:r>
          </a:p>
          <a:p>
            <a:pPr lvl="4">
              <a:spcBef>
                <a:spcPts val="1650"/>
              </a:spcBef>
            </a:pPr>
            <a:r>
              <a:rPr lang="en-US" dirty="0" smtClean="0"/>
              <a:t>Professional learning</a:t>
            </a:r>
          </a:p>
          <a:p>
            <a:pPr lvl="4"/>
            <a:r>
              <a:rPr lang="en-US" dirty="0" smtClean="0"/>
              <a:t>Adequate time, multiple measures &amp; timeliness</a:t>
            </a:r>
          </a:p>
          <a:p>
            <a:pPr lvl="4"/>
            <a:r>
              <a:rPr lang="en-US" dirty="0" smtClean="0"/>
              <a:t>Data management systems</a:t>
            </a:r>
          </a:p>
          <a:p>
            <a:pPr lvl="4"/>
            <a:r>
              <a:rPr lang="en-US" dirty="0"/>
              <a:t>Culture of continuous improvement </a:t>
            </a:r>
            <a:r>
              <a:rPr lang="en-US" dirty="0" smtClean="0"/>
              <a:t>&amp; </a:t>
            </a:r>
            <a:r>
              <a:rPr lang="en-US" dirty="0"/>
              <a:t>inquiry</a:t>
            </a:r>
          </a:p>
          <a:p>
            <a:endParaRPr lang="en-US" dirty="0"/>
          </a:p>
        </p:txBody>
      </p:sp>
      <p:sp>
        <p:nvSpPr>
          <p:cNvPr id="4" name="Slide Number Placeholder 3"/>
          <p:cNvSpPr>
            <a:spLocks noGrp="1"/>
          </p:cNvSpPr>
          <p:nvPr>
            <p:ph type="sldNum" sz="quarter" idx="10"/>
          </p:nvPr>
        </p:nvSpPr>
        <p:spPr/>
        <p:txBody>
          <a:bodyPr/>
          <a:lstStyle/>
          <a:p>
            <a:pPr>
              <a:defRPr/>
            </a:pPr>
            <a:fld id="{AB65B17F-19AD-F64B-AD44-182E9AB2F7FF}" type="slidenum">
              <a:rPr lang="en-US" smtClean="0"/>
              <a:pPr>
                <a:defRPr/>
              </a:pPr>
              <a:t>9</a:t>
            </a:fld>
            <a:endParaRPr lang="en-US" dirty="0"/>
          </a:p>
        </p:txBody>
      </p:sp>
    </p:spTree>
    <p:extLst>
      <p:ext uri="{BB962C8B-B14F-4D97-AF65-F5344CB8AC3E}">
        <p14:creationId xmlns:p14="http://schemas.microsoft.com/office/powerpoint/2010/main" val="3199966315"/>
      </p:ext>
    </p:extLst>
  </p:cSld>
  <p:clrMapOvr>
    <a:masterClrMapping/>
  </p:clrMapOvr>
  <p:transition xmlns:p14="http://schemas.microsoft.com/office/powerpoint/2010/mai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Official CSBA Template 16-9">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CSBA_PPT_Widescreen_Modern</Template>
  <TotalTime>2405</TotalTime>
  <Words>3781</Words>
  <Application>Microsoft Macintosh PowerPoint</Application>
  <PresentationFormat>On-screen Show (16:9)</PresentationFormat>
  <Paragraphs>311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Official CSBA Template 16-9</vt:lpstr>
      <vt:lpstr>The School Board Role in Creating the Conditions for Student Achievement:</vt:lpstr>
      <vt:lpstr>Understanding board impact</vt:lpstr>
      <vt:lpstr>PowerPoint Presentation</vt:lpstr>
      <vt:lpstr>CSBA report</vt:lpstr>
      <vt:lpstr>Six conditions: Overview</vt:lpstr>
      <vt:lpstr>Set system-wide vision and goals</vt:lpstr>
      <vt:lpstr>Balance system-wide focus  &amp; site-level flexibility</vt:lpstr>
      <vt:lpstr>Support data use for  continuous improvement</vt:lpstr>
      <vt:lpstr>Supporting data use</vt:lpstr>
      <vt:lpstr>Focus on district culture</vt:lpstr>
      <vt:lpstr>Aspects of a Positive Culture</vt:lpstr>
      <vt:lpstr>Invest in professional capacity</vt:lpstr>
      <vt:lpstr>Supporting capacity</vt:lpstr>
      <vt:lpstr>What research says about effective professional development</vt:lpstr>
      <vt:lpstr>Plan for leadership transitions</vt:lpstr>
      <vt:lpstr>Superintendent turnover</vt:lpstr>
      <vt:lpstr>Board relationships &amp; roles</vt:lpstr>
      <vt:lpstr>Role clarity</vt:lpstr>
      <vt:lpstr>Professional learning for boards</vt:lpstr>
      <vt:lpstr>Professional learning topics</vt:lpstr>
      <vt:lpstr>Professional learning opportunities</vt:lpstr>
      <vt:lpstr>Annotated bibliography</vt:lpstr>
      <vt:lpstr>How boards can use this report</vt:lpstr>
      <vt:lpstr>PowerPoint Presentation</vt:lpstr>
    </vt:vector>
  </TitlesOfParts>
  <Company>California School Boards Assocation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Tara Towne</dc:creator>
  <cp:lastModifiedBy>Kerry Macklin</cp:lastModifiedBy>
  <cp:revision>149</cp:revision>
  <cp:lastPrinted>2017-08-29T18:40:22Z</cp:lastPrinted>
  <dcterms:created xsi:type="dcterms:W3CDTF">2016-12-14T18:23:47Z</dcterms:created>
  <dcterms:modified xsi:type="dcterms:W3CDTF">2017-09-13T18:35:58Z</dcterms:modified>
</cp:coreProperties>
</file>