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894" r:id="rId2"/>
    <p:sldMasterId id="2147483904" r:id="rId3"/>
    <p:sldMasterId id="2147483913" r:id="rId4"/>
    <p:sldMasterId id="2147483965" r:id="rId5"/>
  </p:sldMasterIdLst>
  <p:notesMasterIdLst>
    <p:notesMasterId r:id="rId30"/>
  </p:notesMasterIdLst>
  <p:handoutMasterIdLst>
    <p:handoutMasterId r:id="rId31"/>
  </p:handoutMasterIdLst>
  <p:sldIdLst>
    <p:sldId id="271" r:id="rId6"/>
    <p:sldId id="530" r:id="rId7"/>
    <p:sldId id="547" r:id="rId8"/>
    <p:sldId id="360" r:id="rId9"/>
    <p:sldId id="421" r:id="rId10"/>
    <p:sldId id="417" r:id="rId11"/>
    <p:sldId id="315" r:id="rId12"/>
    <p:sldId id="280" r:id="rId13"/>
    <p:sldId id="536" r:id="rId14"/>
    <p:sldId id="543" r:id="rId15"/>
    <p:sldId id="332" r:id="rId16"/>
    <p:sldId id="400" r:id="rId17"/>
    <p:sldId id="538" r:id="rId18"/>
    <p:sldId id="539" r:id="rId19"/>
    <p:sldId id="469" r:id="rId20"/>
    <p:sldId id="541" r:id="rId21"/>
    <p:sldId id="487" r:id="rId22"/>
    <p:sldId id="542" r:id="rId23"/>
    <p:sldId id="540" r:id="rId24"/>
    <p:sldId id="544" r:id="rId25"/>
    <p:sldId id="508" r:id="rId26"/>
    <p:sldId id="546" r:id="rId27"/>
    <p:sldId id="545" r:id="rId28"/>
    <p:sldId id="548" r:id="rId2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AC3C4839-A41C-4D16-ADD8-29D0A67B6EA9}">
          <p14:sldIdLst>
            <p14:sldId id="271"/>
            <p14:sldId id="523"/>
            <p14:sldId id="530"/>
            <p14:sldId id="360"/>
            <p14:sldId id="421"/>
            <p14:sldId id="532"/>
            <p14:sldId id="533"/>
            <p14:sldId id="506"/>
            <p14:sldId id="417"/>
            <p14:sldId id="315"/>
            <p14:sldId id="280"/>
            <p14:sldId id="381"/>
            <p14:sldId id="515"/>
            <p14:sldId id="329"/>
            <p14:sldId id="508"/>
            <p14:sldId id="375"/>
            <p14:sldId id="407"/>
            <p14:sldId id="505"/>
            <p14:sldId id="332"/>
            <p14:sldId id="534"/>
            <p14:sldId id="400"/>
            <p14:sldId id="401"/>
            <p14:sldId id="402"/>
            <p14:sldId id="403"/>
            <p14:sldId id="404"/>
            <p14:sldId id="405"/>
            <p14:sldId id="382"/>
            <p14:sldId id="482"/>
            <p14:sldId id="483"/>
            <p14:sldId id="484"/>
            <p14:sldId id="485"/>
            <p14:sldId id="487"/>
            <p14:sldId id="488"/>
            <p14:sldId id="489"/>
            <p14:sldId id="490"/>
            <p14:sldId id="491"/>
            <p14:sldId id="492"/>
            <p14:sldId id="493"/>
            <p14:sldId id="494"/>
            <p14:sldId id="495"/>
            <p14:sldId id="496"/>
            <p14:sldId id="497"/>
            <p14:sldId id="498"/>
            <p14:sldId id="514"/>
            <p14:sldId id="513"/>
            <p14:sldId id="388"/>
            <p14:sldId id="387"/>
            <p14:sldId id="531"/>
            <p14:sldId id="389"/>
            <p14:sldId id="423"/>
            <p14:sldId id="390"/>
            <p14:sldId id="391"/>
            <p14:sldId id="424"/>
            <p14:sldId id="503"/>
          </p14:sldIdLst>
        </p14:section>
        <p14:section name="Negotiating Change in the Workplace" id="{0695D690-F110-4D82-91FA-862F6CD11EEE}">
          <p14:sldIdLst>
            <p14:sldId id="392"/>
            <p14:sldId id="393"/>
            <p14:sldId id="439"/>
            <p14:sldId id="394"/>
            <p14:sldId id="425"/>
            <p14:sldId id="502"/>
          </p14:sldIdLst>
        </p14:section>
        <p14:section name="What Now?" id="{1BE18043-6932-47A8-B155-3F3713C7F2D7}">
          <p14:sldIdLst>
            <p14:sldId id="468"/>
            <p14:sldId id="469"/>
            <p14:sldId id="470"/>
          </p14:sldIdLst>
        </p14:section>
        <p14:section name="CSBA Resources" id="{D6203BA2-1B47-41DA-A523-84179AC77B15}">
          <p14:sldIdLst>
            <p14:sldId id="418"/>
            <p14:sldId id="419"/>
            <p14:sldId id="42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FF"/>
    <a:srgbClr val="ADABB9"/>
    <a:srgbClr val="D02E9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68750" autoAdjust="0"/>
  </p:normalViewPr>
  <p:slideViewPr>
    <p:cSldViewPr>
      <p:cViewPr>
        <p:scale>
          <a:sx n="60" d="100"/>
          <a:sy n="60" d="100"/>
        </p:scale>
        <p:origin x="-1068" y="876"/>
      </p:cViewPr>
      <p:guideLst>
        <p:guide orient="horz" pos="2160"/>
        <p:guide pos="2880"/>
      </p:guideLst>
    </p:cSldViewPr>
  </p:slideViewPr>
  <p:outlineViewPr>
    <p:cViewPr>
      <p:scale>
        <a:sx n="33" d="100"/>
        <a:sy n="33" d="100"/>
      </p:scale>
      <p:origin x="0" y="372"/>
    </p:cViewPr>
  </p:outlineViewPr>
  <p:notesTextViewPr>
    <p:cViewPr>
      <p:scale>
        <a:sx n="1" d="1"/>
        <a:sy n="1" d="1"/>
      </p:scale>
      <p:origin x="0" y="0"/>
    </p:cViewPr>
  </p:notesTextViewPr>
  <p:sorterViewPr>
    <p:cViewPr>
      <p:scale>
        <a:sx n="70" d="100"/>
        <a:sy n="70" d="100"/>
      </p:scale>
      <p:origin x="0" y="1038"/>
    </p:cViewPr>
  </p:sorterViewPr>
  <p:notesViewPr>
    <p:cSldViewPr>
      <p:cViewPr varScale="1">
        <p:scale>
          <a:sx n="68" d="100"/>
          <a:sy n="68" d="100"/>
        </p:scale>
        <p:origin x="-3288" y="-120"/>
      </p:cViewPr>
      <p:guideLst>
        <p:guide orient="horz" pos="2924"/>
        <p:guide pos="220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Base</c:v>
                </c:pt>
              </c:strCache>
            </c:strRef>
          </c:tx>
          <c:dLbls>
            <c:dLbl>
              <c:idx val="0"/>
              <c:layout>
                <c:manualLayout>
                  <c:x val="1.5842839036755425E-3"/>
                  <c:y val="-6.2543746899309721E-2"/>
                </c:manualLayout>
              </c:layout>
              <c:tx>
                <c:rich>
                  <a:bodyPr/>
                  <a:lstStyle/>
                  <a:p>
                    <a:r>
                      <a:rPr lang="en-US" sz="1400" b="1" dirty="0" smtClean="0"/>
                      <a:t>$ 6,845 </a:t>
                    </a:r>
                    <a:endParaRPr lang="en-US" dirty="0"/>
                  </a:p>
                </c:rich>
              </c:tx>
              <c:showVal val="1"/>
            </c:dLbl>
            <c:dLbl>
              <c:idx val="1"/>
              <c:layout>
                <c:manualLayout>
                  <c:x val="3.1685678073510846E-3"/>
                  <c:y val="-4.3508693495171974E-2"/>
                </c:manualLayout>
              </c:layout>
              <c:tx>
                <c:rich>
                  <a:bodyPr/>
                  <a:lstStyle/>
                  <a:p>
                    <a:r>
                      <a:rPr lang="en-US" sz="1400" b="1" dirty="0"/>
                      <a:t> $7,557 </a:t>
                    </a:r>
                    <a:endParaRPr lang="en-US" dirty="0"/>
                  </a:p>
                </c:rich>
              </c:tx>
              <c:showVal val="1"/>
            </c:dLbl>
            <c:dLbl>
              <c:idx val="2"/>
              <c:layout>
                <c:manualLayout>
                  <c:x val="-1.5842839036755425E-3"/>
                  <c:y val="-5.9824453555861523E-2"/>
                </c:manualLayout>
              </c:layout>
              <c:tx>
                <c:rich>
                  <a:bodyPr/>
                  <a:lstStyle/>
                  <a:p>
                    <a:r>
                      <a:rPr lang="en-US" sz="1400" b="1" dirty="0"/>
                      <a:t> $6,947 </a:t>
                    </a:r>
                    <a:endParaRPr lang="en-US" dirty="0"/>
                  </a:p>
                </c:rich>
              </c:tx>
              <c:showVal val="1"/>
            </c:dLbl>
            <c:dLbl>
              <c:idx val="3"/>
              <c:layout>
                <c:manualLayout>
                  <c:x val="0"/>
                  <c:y val="-5.438586686896496E-2"/>
                </c:manualLayout>
              </c:layout>
              <c:tx>
                <c:rich>
                  <a:bodyPr/>
                  <a:lstStyle/>
                  <a:p>
                    <a:r>
                      <a:rPr lang="en-US" sz="1400" b="1" dirty="0"/>
                      <a:t> $7,154 </a:t>
                    </a:r>
                    <a:endParaRPr lang="en-US" dirty="0"/>
                  </a:p>
                </c:rich>
              </c:tx>
              <c:showVal val="1"/>
            </c:dLbl>
            <c:dLbl>
              <c:idx val="4"/>
              <c:layout>
                <c:manualLayout>
                  <c:x val="1.5842839036755425E-3"/>
                  <c:y val="-2.719293343448248E-2"/>
                </c:manualLayout>
              </c:layout>
              <c:tx>
                <c:rich>
                  <a:bodyPr/>
                  <a:lstStyle/>
                  <a:p>
                    <a:r>
                      <a:rPr lang="en-US" sz="1400" b="1" dirty="0"/>
                      <a:t> $8,289 </a:t>
                    </a:r>
                    <a:endParaRPr lang="en-US" dirty="0"/>
                  </a:p>
                </c:rich>
              </c:tx>
              <c:showVal val="1"/>
            </c:dLbl>
            <c:dLbl>
              <c:idx val="5"/>
              <c:layout>
                <c:manualLayout>
                  <c:x val="-3.1685678073510846E-3"/>
                  <c:y val="-2.175434674758599E-2"/>
                </c:manualLayout>
              </c:layout>
              <c:tx>
                <c:rich>
                  <a:bodyPr/>
                  <a:lstStyle/>
                  <a:p>
                    <a:r>
                      <a:rPr lang="en-US" sz="1400" b="1" dirty="0"/>
                      <a:t> $8,505 </a:t>
                    </a:r>
                    <a:endParaRPr lang="en-US" dirty="0"/>
                  </a:p>
                </c:rich>
              </c:tx>
              <c:showVal val="1"/>
            </c:dLbl>
            <c:txPr>
              <a:bodyPr anchor="t"/>
              <a:lstStyle/>
              <a:p>
                <a:pPr>
                  <a:defRPr sz="1400" b="1"/>
                </a:pPr>
                <a:endParaRPr lang="en-US"/>
              </a:p>
            </c:txPr>
            <c:showVal val="1"/>
            <c:extLst>
              <c:ext xmlns:c15="http://schemas.microsoft.com/office/drawing/2012/chart" uri="{CE6537A1-D6FC-4f65-9D91-7224C49458BB}">
                <c15:showLeaderLines val="0"/>
              </c:ext>
            </c:extLst>
          </c:dLbls>
          <c:cat>
            <c:strRef>
              <c:f>Sheet1!$A$2:$A$7</c:f>
              <c:strCache>
                <c:ptCount val="6"/>
                <c:pt idx="0">
                  <c:v>K-3</c:v>
                </c:pt>
                <c:pt idx="1">
                  <c:v>K-3 w/ CSR</c:v>
                </c:pt>
                <c:pt idx="2">
                  <c:v>4th -6th</c:v>
                </c:pt>
                <c:pt idx="3">
                  <c:v>7th-8th</c:v>
                </c:pt>
                <c:pt idx="4">
                  <c:v>9th-12th</c:v>
                </c:pt>
                <c:pt idx="5">
                  <c:v>9-12 w/ CTE</c:v>
                </c:pt>
              </c:strCache>
            </c:strRef>
          </c:cat>
          <c:val>
            <c:numRef>
              <c:f>Sheet1!$B$2:$B$7</c:f>
              <c:numCache>
                <c:formatCode>_("$"* #,##0_);_("$"* \(#,##0\);_("$"* "-"??_);_(@_)</c:formatCode>
                <c:ptCount val="6"/>
                <c:pt idx="0">
                  <c:v>6845</c:v>
                </c:pt>
                <c:pt idx="1">
                  <c:v>7557</c:v>
                </c:pt>
                <c:pt idx="2">
                  <c:v>6947</c:v>
                </c:pt>
                <c:pt idx="3">
                  <c:v>7154</c:v>
                </c:pt>
                <c:pt idx="4">
                  <c:v>8289</c:v>
                </c:pt>
                <c:pt idx="5">
                  <c:v>8505</c:v>
                </c:pt>
              </c:numCache>
            </c:numRef>
          </c:val>
        </c:ser>
        <c:dLbls>
          <c:showVal val="1"/>
        </c:dLbls>
        <c:gapWidth val="121"/>
        <c:overlap val="100"/>
        <c:axId val="119281152"/>
        <c:axId val="119282688"/>
      </c:barChart>
      <c:catAx>
        <c:axId val="119281152"/>
        <c:scaling>
          <c:orientation val="minMax"/>
        </c:scaling>
        <c:axPos val="b"/>
        <c:numFmt formatCode="General" sourceLinked="0"/>
        <c:tickLblPos val="nextTo"/>
        <c:crossAx val="119282688"/>
        <c:crosses val="autoZero"/>
        <c:auto val="1"/>
        <c:lblAlgn val="ctr"/>
        <c:lblOffset val="100"/>
      </c:catAx>
      <c:valAx>
        <c:axId val="119282688"/>
        <c:scaling>
          <c:orientation val="minMax"/>
          <c:max val="15000"/>
          <c:min val="0"/>
        </c:scaling>
        <c:axPos val="l"/>
        <c:majorGridlines/>
        <c:numFmt formatCode="_(&quot;$&quot;* #,##0_);_(&quot;$&quot;* \(#,##0\);_(&quot;$&quot;* &quot;-&quot;??_);_(@_)" sourceLinked="1"/>
        <c:tickLblPos val="nextTo"/>
        <c:crossAx val="119281152"/>
        <c:crosses val="autoZero"/>
        <c:crossBetween val="between"/>
        <c:majorUnit val="2000"/>
        <c:minorUnit val="500"/>
      </c:valAx>
    </c:plotArea>
    <c:legend>
      <c:legendPos val="b"/>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033748989551234"/>
          <c:y val="3.2597475425189405E-2"/>
          <c:w val="0.83906681935670591"/>
          <c:h val="0.7562307682260635"/>
        </c:manualLayout>
      </c:layout>
      <c:barChart>
        <c:barDir val="col"/>
        <c:grouping val="stacked"/>
        <c:ser>
          <c:idx val="0"/>
          <c:order val="0"/>
          <c:tx>
            <c:strRef>
              <c:f>Sheet1!$B$1</c:f>
              <c:strCache>
                <c:ptCount val="1"/>
                <c:pt idx="0">
                  <c:v>Base</c:v>
                </c:pt>
              </c:strCache>
            </c:strRef>
          </c:tx>
          <c:dLbls>
            <c:dLbl>
              <c:idx val="0"/>
              <c:layout>
                <c:manualLayout>
                  <c:x val="4.7348484848484919E-3"/>
                  <c:y val="-5.5493410703673932E-2"/>
                </c:manualLayout>
              </c:layout>
              <c:tx>
                <c:rich>
                  <a:bodyPr/>
                  <a:lstStyle/>
                  <a:p>
                    <a:r>
                      <a:rPr lang="en-US" sz="1400" b="1" dirty="0"/>
                      <a:t> $6,845 </a:t>
                    </a:r>
                    <a:endParaRPr lang="en-US" sz="1800" dirty="0"/>
                  </a:p>
                </c:rich>
              </c:tx>
              <c:showVal val="1"/>
            </c:dLbl>
            <c:dLbl>
              <c:idx val="1"/>
              <c:layout>
                <c:manualLayout>
                  <c:x val="-7.8914141414141523E-3"/>
                  <c:y val="-3.6070716957388053E-2"/>
                </c:manualLayout>
              </c:layout>
              <c:tx>
                <c:rich>
                  <a:bodyPr/>
                  <a:lstStyle/>
                  <a:p>
                    <a:r>
                      <a:rPr lang="en-US" sz="1400" b="1" dirty="0"/>
                      <a:t> $7,557 </a:t>
                    </a:r>
                    <a:endParaRPr lang="en-US" dirty="0"/>
                  </a:p>
                </c:rich>
              </c:tx>
              <c:showVal val="1"/>
            </c:dLbl>
            <c:dLbl>
              <c:idx val="2"/>
              <c:layout>
                <c:manualLayout>
                  <c:x val="0"/>
                  <c:y val="-4.9944069633306526E-2"/>
                </c:manualLayout>
              </c:layout>
              <c:tx>
                <c:rich>
                  <a:bodyPr/>
                  <a:lstStyle/>
                  <a:p>
                    <a:r>
                      <a:rPr lang="en-US" sz="1400" b="1" dirty="0"/>
                      <a:t> $6,947 </a:t>
                    </a:r>
                    <a:endParaRPr lang="en-US" dirty="0"/>
                  </a:p>
                </c:rich>
              </c:tx>
              <c:showVal val="1"/>
            </c:dLbl>
            <c:dLbl>
              <c:idx val="3"/>
              <c:layout>
                <c:manualLayout>
                  <c:x val="0"/>
                  <c:y val="-4.4394728562939183E-2"/>
                </c:manualLayout>
              </c:layout>
              <c:tx>
                <c:rich>
                  <a:bodyPr/>
                  <a:lstStyle/>
                  <a:p>
                    <a:r>
                      <a:rPr lang="en-US" sz="1400" b="1" dirty="0"/>
                      <a:t> $7,154 </a:t>
                    </a:r>
                    <a:endParaRPr lang="en-US" dirty="0"/>
                  </a:p>
                </c:rich>
              </c:tx>
              <c:showVal val="1"/>
            </c:dLbl>
            <c:dLbl>
              <c:idx val="4"/>
              <c:layout>
                <c:manualLayout>
                  <c:x val="0"/>
                  <c:y val="-1.6648023211102217E-2"/>
                </c:manualLayout>
              </c:layout>
              <c:tx>
                <c:rich>
                  <a:bodyPr/>
                  <a:lstStyle/>
                  <a:p>
                    <a:r>
                      <a:rPr lang="en-US" sz="1400" b="1" dirty="0"/>
                      <a:t> $8,289 </a:t>
                    </a:r>
                    <a:endParaRPr lang="en-US" dirty="0"/>
                  </a:p>
                </c:rich>
              </c:tx>
              <c:showVal val="1"/>
            </c:dLbl>
            <c:dLbl>
              <c:idx val="5"/>
              <c:layout>
                <c:manualLayout>
                  <c:x val="4.7348484848484919E-3"/>
                  <c:y val="-1.1098682140734778E-2"/>
                </c:manualLayout>
              </c:layout>
              <c:tx>
                <c:rich>
                  <a:bodyPr/>
                  <a:lstStyle/>
                  <a:p>
                    <a:r>
                      <a:rPr lang="en-US" sz="1400" b="1" dirty="0"/>
                      <a:t> $8,505 </a:t>
                    </a:r>
                    <a:endParaRPr lang="en-US" sz="1800" dirty="0"/>
                  </a:p>
                </c:rich>
              </c:tx>
              <c:showVal val="1"/>
            </c:dLbl>
            <c:txPr>
              <a:bodyPr/>
              <a:lstStyle/>
              <a:p>
                <a:pPr>
                  <a:defRPr sz="1400" b="1"/>
                </a:pPr>
                <a:endParaRPr lang="en-US"/>
              </a:p>
            </c:txPr>
            <c:showVal val="1"/>
            <c:extLst>
              <c:ext xmlns:c15="http://schemas.microsoft.com/office/drawing/2012/chart" uri="{CE6537A1-D6FC-4f65-9D91-7224C49458BB}">
                <c15:showLeaderLines val="0"/>
              </c:ext>
            </c:extLst>
          </c:dLbls>
          <c:cat>
            <c:strRef>
              <c:f>Sheet1!$A$2:$A$7</c:f>
              <c:strCache>
                <c:ptCount val="6"/>
                <c:pt idx="0">
                  <c:v>K-3</c:v>
                </c:pt>
                <c:pt idx="1">
                  <c:v>K-3 w/ CSR</c:v>
                </c:pt>
                <c:pt idx="2">
                  <c:v>4th -6th</c:v>
                </c:pt>
                <c:pt idx="3">
                  <c:v>7th-8th</c:v>
                </c:pt>
                <c:pt idx="4">
                  <c:v>9th-12th</c:v>
                </c:pt>
                <c:pt idx="5">
                  <c:v>9-12 w/ CTE</c:v>
                </c:pt>
              </c:strCache>
            </c:strRef>
          </c:cat>
          <c:val>
            <c:numRef>
              <c:f>Sheet1!$B$2:$B$7</c:f>
              <c:numCache>
                <c:formatCode>_("$"* #,##0_);_("$"* \(#,##0\);_("$"* "-"??_);_(@_)</c:formatCode>
                <c:ptCount val="6"/>
                <c:pt idx="0">
                  <c:v>6845</c:v>
                </c:pt>
                <c:pt idx="1">
                  <c:v>7557</c:v>
                </c:pt>
                <c:pt idx="2">
                  <c:v>6947</c:v>
                </c:pt>
                <c:pt idx="3">
                  <c:v>7154</c:v>
                </c:pt>
                <c:pt idx="4">
                  <c:v>8289</c:v>
                </c:pt>
                <c:pt idx="5">
                  <c:v>8505</c:v>
                </c:pt>
              </c:numCache>
            </c:numRef>
          </c:val>
        </c:ser>
        <c:ser>
          <c:idx val="1"/>
          <c:order val="1"/>
          <c:tx>
            <c:strRef>
              <c:f>Sheet1!$C$1</c:f>
              <c:strCache>
                <c:ptCount val="1"/>
                <c:pt idx="0">
                  <c:v>Supplemental</c:v>
                </c:pt>
              </c:strCache>
            </c:strRef>
          </c:tx>
          <c:dLbls>
            <c:dLbl>
              <c:idx val="0"/>
              <c:layout/>
              <c:tx>
                <c:rich>
                  <a:bodyPr/>
                  <a:lstStyle/>
                  <a:p>
                    <a:r>
                      <a:rPr lang="en-US" sz="1400" b="1" dirty="0"/>
                      <a:t> </a:t>
                    </a:r>
                    <a:r>
                      <a:rPr lang="en-US" sz="1400" b="1" dirty="0">
                        <a:solidFill>
                          <a:srgbClr val="000000"/>
                        </a:solidFill>
                      </a:rPr>
                      <a:t>$1,369 </a:t>
                    </a:r>
                    <a:endParaRPr lang="en-US" b="1" dirty="0">
                      <a:solidFill>
                        <a:srgbClr val="000000"/>
                      </a:solidFill>
                    </a:endParaRPr>
                  </a:p>
                </c:rich>
              </c:tx>
              <c:showVal val="1"/>
            </c:dLbl>
            <c:dLbl>
              <c:idx val="1"/>
              <c:layout/>
              <c:tx>
                <c:rich>
                  <a:bodyPr/>
                  <a:lstStyle/>
                  <a:p>
                    <a:r>
                      <a:rPr lang="en-US" sz="1400" b="1" dirty="0"/>
                      <a:t> </a:t>
                    </a:r>
                    <a:r>
                      <a:rPr lang="en-US" sz="1400" b="1" i="0" dirty="0">
                        <a:solidFill>
                          <a:srgbClr val="000000"/>
                        </a:solidFill>
                      </a:rPr>
                      <a:t>$1,511 </a:t>
                    </a:r>
                    <a:endParaRPr lang="en-US" sz="1800" b="1" i="0" dirty="0">
                      <a:solidFill>
                        <a:srgbClr val="000000"/>
                      </a:solidFill>
                    </a:endParaRPr>
                  </a:p>
                </c:rich>
              </c:tx>
              <c:showVal val="1"/>
            </c:dLbl>
            <c:dLbl>
              <c:idx val="2"/>
              <c:layout>
                <c:manualLayout>
                  <c:x val="-3.1685678073510846E-3"/>
                  <c:y val="-2.7192933434482479E-3"/>
                </c:manualLayout>
              </c:layout>
              <c:tx>
                <c:rich>
                  <a:bodyPr/>
                  <a:lstStyle/>
                  <a:p>
                    <a:r>
                      <a:rPr lang="en-US" sz="1400" b="1" dirty="0"/>
                      <a:t> </a:t>
                    </a:r>
                    <a:r>
                      <a:rPr lang="en-US" sz="1400" b="1" dirty="0">
                        <a:solidFill>
                          <a:srgbClr val="000000"/>
                        </a:solidFill>
                      </a:rPr>
                      <a:t>$1,389 </a:t>
                    </a:r>
                    <a:endParaRPr lang="en-US" b="1" dirty="0">
                      <a:solidFill>
                        <a:srgbClr val="000000"/>
                      </a:solidFill>
                    </a:endParaRPr>
                  </a:p>
                </c:rich>
              </c:tx>
              <c:showVal val="1"/>
            </c:dLbl>
            <c:dLbl>
              <c:idx val="3"/>
              <c:layout/>
              <c:tx>
                <c:rich>
                  <a:bodyPr/>
                  <a:lstStyle/>
                  <a:p>
                    <a:r>
                      <a:rPr lang="en-US" sz="1400" b="1" dirty="0">
                        <a:solidFill>
                          <a:srgbClr val="000000"/>
                        </a:solidFill>
                      </a:rPr>
                      <a:t> $1,431 </a:t>
                    </a:r>
                    <a:endParaRPr lang="en-US" sz="1800" b="1" dirty="0">
                      <a:solidFill>
                        <a:srgbClr val="000000"/>
                      </a:solidFill>
                    </a:endParaRPr>
                  </a:p>
                </c:rich>
              </c:tx>
              <c:showVal val="1"/>
            </c:dLbl>
            <c:dLbl>
              <c:idx val="4"/>
              <c:layout/>
              <c:tx>
                <c:rich>
                  <a:bodyPr/>
                  <a:lstStyle/>
                  <a:p>
                    <a:r>
                      <a:rPr lang="en-US" sz="1400" b="1" dirty="0"/>
                      <a:t> </a:t>
                    </a:r>
                    <a:r>
                      <a:rPr lang="en-US" sz="1400" b="1" dirty="0">
                        <a:solidFill>
                          <a:srgbClr val="000000"/>
                        </a:solidFill>
                      </a:rPr>
                      <a:t>$1,658 </a:t>
                    </a:r>
                    <a:endParaRPr lang="en-US" b="1" dirty="0">
                      <a:solidFill>
                        <a:srgbClr val="000000"/>
                      </a:solidFill>
                    </a:endParaRPr>
                  </a:p>
                </c:rich>
              </c:tx>
              <c:showVal val="1"/>
            </c:dLbl>
            <c:dLbl>
              <c:idx val="5"/>
              <c:layout/>
              <c:tx>
                <c:rich>
                  <a:bodyPr/>
                  <a:lstStyle/>
                  <a:p>
                    <a:r>
                      <a:rPr lang="en-US" sz="1400" b="1" dirty="0"/>
                      <a:t> </a:t>
                    </a:r>
                    <a:r>
                      <a:rPr lang="en-US" sz="1400" b="1" dirty="0">
                        <a:solidFill>
                          <a:srgbClr val="000000"/>
                        </a:solidFill>
                      </a:rPr>
                      <a:t>$1,701 </a:t>
                    </a:r>
                    <a:endParaRPr lang="en-US" b="1" dirty="0">
                      <a:solidFill>
                        <a:srgbClr val="000000"/>
                      </a:solidFill>
                    </a:endParaRPr>
                  </a:p>
                </c:rich>
              </c:tx>
              <c:showVal val="1"/>
            </c:dLbl>
            <c:txPr>
              <a:bodyPr/>
              <a:lstStyle/>
              <a:p>
                <a:pPr>
                  <a:defRPr sz="1400" b="1"/>
                </a:pPr>
                <a:endParaRPr lang="en-US"/>
              </a:p>
            </c:txPr>
            <c:showVal val="1"/>
            <c:extLst>
              <c:ext xmlns:c15="http://schemas.microsoft.com/office/drawing/2012/chart" uri="{CE6537A1-D6FC-4f65-9D91-7224C49458BB}">
                <c15:showLeaderLines val="0"/>
              </c:ext>
            </c:extLst>
          </c:dLbls>
          <c:cat>
            <c:strRef>
              <c:f>Sheet1!$A$2:$A$7</c:f>
              <c:strCache>
                <c:ptCount val="6"/>
                <c:pt idx="0">
                  <c:v>K-3</c:v>
                </c:pt>
                <c:pt idx="1">
                  <c:v>K-3 w/ CSR</c:v>
                </c:pt>
                <c:pt idx="2">
                  <c:v>4th -6th</c:v>
                </c:pt>
                <c:pt idx="3">
                  <c:v>7th-8th</c:v>
                </c:pt>
                <c:pt idx="4">
                  <c:v>9th-12th</c:v>
                </c:pt>
                <c:pt idx="5">
                  <c:v>9-12 w/ CTE</c:v>
                </c:pt>
              </c:strCache>
            </c:strRef>
          </c:cat>
          <c:val>
            <c:numRef>
              <c:f>Sheet1!$C$2:$C$7</c:f>
              <c:numCache>
                <c:formatCode>_("$"* #,##0_);_("$"* \(#,##0\);_("$"* "-"??_);_(@_)</c:formatCode>
                <c:ptCount val="6"/>
                <c:pt idx="0">
                  <c:v>1369</c:v>
                </c:pt>
                <c:pt idx="1">
                  <c:v>1511</c:v>
                </c:pt>
                <c:pt idx="2">
                  <c:v>1389</c:v>
                </c:pt>
                <c:pt idx="3">
                  <c:v>1431</c:v>
                </c:pt>
                <c:pt idx="4">
                  <c:v>1658</c:v>
                </c:pt>
                <c:pt idx="5">
                  <c:v>1701</c:v>
                </c:pt>
              </c:numCache>
            </c:numRef>
          </c:val>
        </c:ser>
        <c:dLbls>
          <c:showVal val="1"/>
        </c:dLbls>
        <c:gapWidth val="121"/>
        <c:overlap val="100"/>
        <c:axId val="118976896"/>
        <c:axId val="118978432"/>
      </c:barChart>
      <c:catAx>
        <c:axId val="118976896"/>
        <c:scaling>
          <c:orientation val="minMax"/>
        </c:scaling>
        <c:axPos val="b"/>
        <c:numFmt formatCode="General" sourceLinked="0"/>
        <c:tickLblPos val="nextTo"/>
        <c:crossAx val="118978432"/>
        <c:crosses val="autoZero"/>
        <c:auto val="1"/>
        <c:lblAlgn val="ctr"/>
        <c:lblOffset val="100"/>
      </c:catAx>
      <c:valAx>
        <c:axId val="118978432"/>
        <c:scaling>
          <c:orientation val="minMax"/>
          <c:max val="15000"/>
          <c:min val="0"/>
        </c:scaling>
        <c:axPos val="l"/>
        <c:majorGridlines/>
        <c:numFmt formatCode="_(&quot;$&quot;* #,##0_);_(&quot;$&quot;* \(#,##0\);_(&quot;$&quot;* &quot;-&quot;??_);_(@_)" sourceLinked="1"/>
        <c:tickLblPos val="nextTo"/>
        <c:crossAx val="118976896"/>
        <c:crosses val="autoZero"/>
        <c:crossBetween val="between"/>
        <c:majorUnit val="2000"/>
        <c:minorUnit val="500"/>
      </c:valAx>
    </c:plotArea>
    <c:legend>
      <c:legendPos val="b"/>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033748989551234"/>
          <c:y val="4.3474648798982281E-2"/>
          <c:w val="0.83906681935670591"/>
          <c:h val="0.7562307682260635"/>
        </c:manualLayout>
      </c:layout>
      <c:barChart>
        <c:barDir val="col"/>
        <c:grouping val="stacked"/>
        <c:ser>
          <c:idx val="0"/>
          <c:order val="0"/>
          <c:tx>
            <c:strRef>
              <c:f>Sheet1!$B$1</c:f>
              <c:strCache>
                <c:ptCount val="1"/>
                <c:pt idx="0">
                  <c:v>Base</c:v>
                </c:pt>
              </c:strCache>
            </c:strRef>
          </c:tx>
          <c:dLbls>
            <c:dLbl>
              <c:idx val="0"/>
              <c:layout>
                <c:manualLayout>
                  <c:x val="-1.5842839036755425E-3"/>
                  <c:y val="-3.5350813464827269E-2"/>
                </c:manualLayout>
              </c:layout>
              <c:tx>
                <c:rich>
                  <a:bodyPr/>
                  <a:lstStyle/>
                  <a:p>
                    <a:r>
                      <a:rPr lang="en-US" sz="1400" b="1" dirty="0"/>
                      <a:t> $6,845 </a:t>
                    </a:r>
                    <a:endParaRPr lang="en-US" sz="1800" b="1" dirty="0"/>
                  </a:p>
                </c:rich>
              </c:tx>
              <c:showVal val="1"/>
            </c:dLbl>
            <c:dLbl>
              <c:idx val="1"/>
              <c:layout>
                <c:manualLayout>
                  <c:x val="-1.5842839036755425E-3"/>
                  <c:y val="-1.6315760060689497E-2"/>
                </c:manualLayout>
              </c:layout>
              <c:tx>
                <c:rich>
                  <a:bodyPr/>
                  <a:lstStyle/>
                  <a:p>
                    <a:r>
                      <a:rPr lang="en-US" sz="1400" b="1" dirty="0"/>
                      <a:t> $7,557</a:t>
                    </a:r>
                    <a:r>
                      <a:rPr lang="en-US" sz="1400" dirty="0"/>
                      <a:t> </a:t>
                    </a:r>
                    <a:endParaRPr lang="en-US" dirty="0"/>
                  </a:p>
                </c:rich>
              </c:tx>
              <c:showVal val="1"/>
            </c:dLbl>
            <c:dLbl>
              <c:idx val="2"/>
              <c:layout>
                <c:manualLayout>
                  <c:x val="1.5842839036755425E-3"/>
                  <c:y val="-3.2631520121379036E-2"/>
                </c:manualLayout>
              </c:layout>
              <c:tx>
                <c:rich>
                  <a:bodyPr/>
                  <a:lstStyle/>
                  <a:p>
                    <a:r>
                      <a:rPr lang="en-US" sz="1400" b="1" dirty="0"/>
                      <a:t> $6,947 </a:t>
                    </a:r>
                    <a:endParaRPr lang="en-US" sz="1800" b="1" dirty="0"/>
                  </a:p>
                </c:rich>
              </c:tx>
              <c:showVal val="1"/>
            </c:dLbl>
            <c:dLbl>
              <c:idx val="3"/>
              <c:layout>
                <c:manualLayout>
                  <c:x val="0"/>
                  <c:y val="-2.719293343448248E-2"/>
                </c:manualLayout>
              </c:layout>
              <c:tx>
                <c:rich>
                  <a:bodyPr/>
                  <a:lstStyle/>
                  <a:p>
                    <a:r>
                      <a:rPr lang="en-US" sz="1400" b="1" dirty="0"/>
                      <a:t> $7,154 </a:t>
                    </a:r>
                    <a:endParaRPr lang="en-US" sz="1800" b="1" dirty="0"/>
                  </a:p>
                </c:rich>
              </c:tx>
              <c:showVal val="1"/>
            </c:dLbl>
            <c:dLbl>
              <c:idx val="4"/>
              <c:layout/>
              <c:tx>
                <c:rich>
                  <a:bodyPr/>
                  <a:lstStyle/>
                  <a:p>
                    <a:r>
                      <a:rPr lang="en-US" sz="1400" b="1" dirty="0"/>
                      <a:t> $8,289 </a:t>
                    </a:r>
                    <a:endParaRPr lang="en-US" sz="1800" b="1" dirty="0"/>
                  </a:p>
                </c:rich>
              </c:tx>
              <c:showVal val="1"/>
            </c:dLbl>
            <c:dLbl>
              <c:idx val="5"/>
              <c:layout/>
              <c:tx>
                <c:rich>
                  <a:bodyPr/>
                  <a:lstStyle/>
                  <a:p>
                    <a:r>
                      <a:rPr lang="en-US" sz="1400" dirty="0"/>
                      <a:t> </a:t>
                    </a:r>
                    <a:r>
                      <a:rPr lang="en-US" sz="1400" b="1" dirty="0"/>
                      <a:t>$8,505 </a:t>
                    </a:r>
                    <a:endParaRPr lang="en-US" b="1" dirty="0"/>
                  </a:p>
                </c:rich>
              </c:tx>
              <c:showVal val="1"/>
            </c:dLbl>
            <c:txPr>
              <a:bodyPr/>
              <a:lstStyle/>
              <a:p>
                <a:pPr>
                  <a:defRPr sz="1400"/>
                </a:pPr>
                <a:endParaRPr lang="en-US"/>
              </a:p>
            </c:txPr>
            <c:showVal val="1"/>
            <c:extLst>
              <c:ext xmlns:c15="http://schemas.microsoft.com/office/drawing/2012/chart" uri="{CE6537A1-D6FC-4f65-9D91-7224C49458BB}">
                <c15:showLeaderLines val="0"/>
              </c:ext>
            </c:extLst>
          </c:dLbls>
          <c:cat>
            <c:strRef>
              <c:f>Sheet1!$A$2:$A$7</c:f>
              <c:strCache>
                <c:ptCount val="6"/>
                <c:pt idx="0">
                  <c:v>K-3</c:v>
                </c:pt>
                <c:pt idx="1">
                  <c:v>K-3 w/ CSR</c:v>
                </c:pt>
                <c:pt idx="2">
                  <c:v>4th -6th</c:v>
                </c:pt>
                <c:pt idx="3">
                  <c:v>7th-8th</c:v>
                </c:pt>
                <c:pt idx="4">
                  <c:v>9th-12th</c:v>
                </c:pt>
                <c:pt idx="5">
                  <c:v>9-12 w/ CTE</c:v>
                </c:pt>
              </c:strCache>
            </c:strRef>
          </c:cat>
          <c:val>
            <c:numRef>
              <c:f>Sheet1!$B$2:$B$7</c:f>
              <c:numCache>
                <c:formatCode>_("$"* #,##0_);_("$"* \(#,##0\);_("$"* "-"??_);_(@_)</c:formatCode>
                <c:ptCount val="6"/>
                <c:pt idx="0">
                  <c:v>6845</c:v>
                </c:pt>
                <c:pt idx="1">
                  <c:v>7557</c:v>
                </c:pt>
                <c:pt idx="2">
                  <c:v>6947</c:v>
                </c:pt>
                <c:pt idx="3">
                  <c:v>7154</c:v>
                </c:pt>
                <c:pt idx="4">
                  <c:v>8289</c:v>
                </c:pt>
                <c:pt idx="5">
                  <c:v>8505</c:v>
                </c:pt>
              </c:numCache>
            </c:numRef>
          </c:val>
        </c:ser>
        <c:ser>
          <c:idx val="1"/>
          <c:order val="1"/>
          <c:tx>
            <c:strRef>
              <c:f>Sheet1!$C$1</c:f>
              <c:strCache>
                <c:ptCount val="1"/>
                <c:pt idx="0">
                  <c:v>Supplemental</c:v>
                </c:pt>
              </c:strCache>
            </c:strRef>
          </c:tx>
          <c:dLbls>
            <c:dLbl>
              <c:idx val="0"/>
              <c:layout>
                <c:manualLayout>
                  <c:x val="-1.1089987325728771E-2"/>
                  <c:y val="2.7192933434482479E-3"/>
                </c:manualLayout>
              </c:layout>
              <c:tx>
                <c:rich>
                  <a:bodyPr/>
                  <a:lstStyle/>
                  <a:p>
                    <a:r>
                      <a:rPr lang="en-US" sz="1400" dirty="0"/>
                      <a:t> </a:t>
                    </a:r>
                    <a:r>
                      <a:rPr lang="en-US" sz="1400" b="1" dirty="0">
                        <a:solidFill>
                          <a:srgbClr val="000000"/>
                        </a:solidFill>
                      </a:rPr>
                      <a:t>$1,369 </a:t>
                    </a:r>
                    <a:endParaRPr lang="en-US" b="1" dirty="0">
                      <a:solidFill>
                        <a:srgbClr val="000000"/>
                      </a:solidFill>
                    </a:endParaRPr>
                  </a:p>
                </c:rich>
              </c:tx>
              <c:showVal val="1"/>
            </c:dLbl>
            <c:dLbl>
              <c:idx val="1"/>
              <c:layout/>
              <c:tx>
                <c:rich>
                  <a:bodyPr/>
                  <a:lstStyle/>
                  <a:p>
                    <a:r>
                      <a:rPr lang="en-US" sz="1400" b="1" dirty="0">
                        <a:solidFill>
                          <a:srgbClr val="000000"/>
                        </a:solidFill>
                      </a:rPr>
                      <a:t> $1,511 </a:t>
                    </a:r>
                    <a:endParaRPr lang="en-US" sz="1800" b="1" dirty="0">
                      <a:solidFill>
                        <a:srgbClr val="000000"/>
                      </a:solidFill>
                    </a:endParaRPr>
                  </a:p>
                </c:rich>
              </c:tx>
              <c:showVal val="1"/>
            </c:dLbl>
            <c:dLbl>
              <c:idx val="2"/>
              <c:layout/>
              <c:tx>
                <c:rich>
                  <a:bodyPr/>
                  <a:lstStyle/>
                  <a:p>
                    <a:r>
                      <a:rPr lang="en-US" sz="1400" b="1" dirty="0">
                        <a:solidFill>
                          <a:srgbClr val="000000"/>
                        </a:solidFill>
                      </a:rPr>
                      <a:t> $1,389 </a:t>
                    </a:r>
                    <a:endParaRPr lang="en-US" sz="1800" b="1" dirty="0">
                      <a:solidFill>
                        <a:srgbClr val="000000"/>
                      </a:solidFill>
                    </a:endParaRPr>
                  </a:p>
                </c:rich>
              </c:tx>
              <c:showVal val="1"/>
            </c:dLbl>
            <c:dLbl>
              <c:idx val="3"/>
              <c:layout/>
              <c:tx>
                <c:rich>
                  <a:bodyPr/>
                  <a:lstStyle/>
                  <a:p>
                    <a:r>
                      <a:rPr lang="en-US" sz="1400" b="1" dirty="0">
                        <a:solidFill>
                          <a:srgbClr val="000000"/>
                        </a:solidFill>
                      </a:rPr>
                      <a:t> $1,431 </a:t>
                    </a:r>
                    <a:endParaRPr lang="en-US" sz="1800" b="1" dirty="0">
                      <a:solidFill>
                        <a:srgbClr val="000000"/>
                      </a:solidFill>
                    </a:endParaRPr>
                  </a:p>
                </c:rich>
              </c:tx>
              <c:showVal val="1"/>
            </c:dLbl>
            <c:dLbl>
              <c:idx val="4"/>
              <c:layout/>
              <c:tx>
                <c:rich>
                  <a:bodyPr/>
                  <a:lstStyle/>
                  <a:p>
                    <a:r>
                      <a:rPr lang="en-US" sz="1400" dirty="0"/>
                      <a:t> </a:t>
                    </a:r>
                    <a:r>
                      <a:rPr lang="en-US" sz="1400" b="1" dirty="0">
                        <a:solidFill>
                          <a:srgbClr val="000000"/>
                        </a:solidFill>
                      </a:rPr>
                      <a:t>$1,658 </a:t>
                    </a:r>
                    <a:endParaRPr lang="en-US" b="1" dirty="0">
                      <a:solidFill>
                        <a:srgbClr val="000000"/>
                      </a:solidFill>
                    </a:endParaRPr>
                  </a:p>
                </c:rich>
              </c:tx>
              <c:showVal val="1"/>
            </c:dLbl>
            <c:dLbl>
              <c:idx val="5"/>
              <c:layout/>
              <c:tx>
                <c:rich>
                  <a:bodyPr/>
                  <a:lstStyle/>
                  <a:p>
                    <a:r>
                      <a:rPr lang="en-US" sz="1400" dirty="0"/>
                      <a:t> </a:t>
                    </a:r>
                    <a:r>
                      <a:rPr lang="en-US" sz="1400" b="1" dirty="0">
                        <a:solidFill>
                          <a:srgbClr val="000000"/>
                        </a:solidFill>
                      </a:rPr>
                      <a:t>$1,701 </a:t>
                    </a:r>
                    <a:endParaRPr lang="en-US" b="1" dirty="0">
                      <a:solidFill>
                        <a:srgbClr val="000000"/>
                      </a:solidFill>
                    </a:endParaRPr>
                  </a:p>
                </c:rich>
              </c:tx>
              <c:showVal val="1"/>
            </c:dLbl>
            <c:txPr>
              <a:bodyPr/>
              <a:lstStyle/>
              <a:p>
                <a:pPr>
                  <a:defRPr sz="1400"/>
                </a:pPr>
                <a:endParaRPr lang="en-US"/>
              </a:p>
            </c:txPr>
            <c:showVal val="1"/>
            <c:extLst>
              <c:ext xmlns:c15="http://schemas.microsoft.com/office/drawing/2012/chart" uri="{CE6537A1-D6FC-4f65-9D91-7224C49458BB}">
                <c15:showLeaderLines val="0"/>
              </c:ext>
            </c:extLst>
          </c:dLbls>
          <c:cat>
            <c:strRef>
              <c:f>Sheet1!$A$2:$A$7</c:f>
              <c:strCache>
                <c:ptCount val="6"/>
                <c:pt idx="0">
                  <c:v>K-3</c:v>
                </c:pt>
                <c:pt idx="1">
                  <c:v>K-3 w/ CSR</c:v>
                </c:pt>
                <c:pt idx="2">
                  <c:v>4th -6th</c:v>
                </c:pt>
                <c:pt idx="3">
                  <c:v>7th-8th</c:v>
                </c:pt>
                <c:pt idx="4">
                  <c:v>9th-12th</c:v>
                </c:pt>
                <c:pt idx="5">
                  <c:v>9-12 w/ CTE</c:v>
                </c:pt>
              </c:strCache>
            </c:strRef>
          </c:cat>
          <c:val>
            <c:numRef>
              <c:f>Sheet1!$C$2:$C$7</c:f>
              <c:numCache>
                <c:formatCode>_("$"* #,##0_);_("$"* \(#,##0\);_("$"* "-"??_);_(@_)</c:formatCode>
                <c:ptCount val="6"/>
                <c:pt idx="0">
                  <c:v>1369</c:v>
                </c:pt>
                <c:pt idx="1">
                  <c:v>1511</c:v>
                </c:pt>
                <c:pt idx="2">
                  <c:v>1389</c:v>
                </c:pt>
                <c:pt idx="3">
                  <c:v>1431</c:v>
                </c:pt>
                <c:pt idx="4">
                  <c:v>1658</c:v>
                </c:pt>
                <c:pt idx="5">
                  <c:v>1701</c:v>
                </c:pt>
              </c:numCache>
            </c:numRef>
          </c:val>
        </c:ser>
        <c:ser>
          <c:idx val="2"/>
          <c:order val="2"/>
          <c:tx>
            <c:strRef>
              <c:f>Sheet1!$D$1</c:f>
              <c:strCache>
                <c:ptCount val="1"/>
                <c:pt idx="0">
                  <c:v>Concentration</c:v>
                </c:pt>
              </c:strCache>
            </c:strRef>
          </c:tx>
          <c:spPr>
            <a:solidFill>
              <a:schemeClr val="accent2">
                <a:lumMod val="50000"/>
              </a:schemeClr>
            </a:solidFill>
          </c:spPr>
          <c:dLbls>
            <c:dLbl>
              <c:idx val="0"/>
              <c:layout>
                <c:manualLayout>
                  <c:x val="-7.9214195183776939E-3"/>
                  <c:y val="-3.2631520121379036E-2"/>
                </c:manualLayout>
              </c:layout>
              <c:tx>
                <c:rich>
                  <a:bodyPr/>
                  <a:lstStyle/>
                  <a:p>
                    <a:r>
                      <a:rPr lang="en-US" sz="1400" b="1" dirty="0">
                        <a:solidFill>
                          <a:srgbClr val="FFFFFF"/>
                        </a:solidFill>
                      </a:rPr>
                      <a:t> $3,423 </a:t>
                    </a:r>
                    <a:endParaRPr lang="en-US" sz="1800" b="1" dirty="0">
                      <a:solidFill>
                        <a:schemeClr val="accent5">
                          <a:lumMod val="50000"/>
                        </a:schemeClr>
                      </a:solidFill>
                    </a:endParaRPr>
                  </a:p>
                </c:rich>
              </c:tx>
              <c:showVal val="1"/>
            </c:dLbl>
            <c:dLbl>
              <c:idx val="1"/>
              <c:layout>
                <c:manualLayout>
                  <c:x val="-7.9214195183776939E-3"/>
                  <c:y val="1.6315760060689497E-2"/>
                </c:manualLayout>
              </c:layout>
              <c:tx>
                <c:rich>
                  <a:bodyPr/>
                  <a:lstStyle/>
                  <a:p>
                    <a:r>
                      <a:rPr lang="en-US" sz="1400" b="1" dirty="0">
                        <a:solidFill>
                          <a:srgbClr val="FFFFFF"/>
                        </a:solidFill>
                      </a:rPr>
                      <a:t> $3,779 </a:t>
                    </a:r>
                    <a:endParaRPr lang="en-US" sz="1800" b="1" dirty="0">
                      <a:solidFill>
                        <a:schemeClr val="accent5">
                          <a:lumMod val="50000"/>
                        </a:schemeClr>
                      </a:solidFill>
                    </a:endParaRPr>
                  </a:p>
                </c:rich>
              </c:tx>
              <c:showVal val="1"/>
            </c:dLbl>
            <c:dLbl>
              <c:idx val="2"/>
              <c:layout>
                <c:manualLayout>
                  <c:x val="-6.3371356147021596E-3"/>
                  <c:y val="-2.4473640091034261E-2"/>
                </c:manualLayout>
              </c:layout>
              <c:tx>
                <c:rich>
                  <a:bodyPr/>
                  <a:lstStyle/>
                  <a:p>
                    <a:r>
                      <a:rPr lang="en-US" sz="1400" b="1" dirty="0">
                        <a:solidFill>
                          <a:srgbClr val="FFFFFF"/>
                        </a:solidFill>
                      </a:rPr>
                      <a:t> $3,474 </a:t>
                    </a:r>
                    <a:endParaRPr lang="en-US" sz="1800" b="1" dirty="0">
                      <a:solidFill>
                        <a:schemeClr val="accent5">
                          <a:lumMod val="50000"/>
                        </a:schemeClr>
                      </a:solidFill>
                    </a:endParaRPr>
                  </a:p>
                </c:rich>
              </c:tx>
              <c:showVal val="1"/>
            </c:dLbl>
            <c:dLbl>
              <c:idx val="3"/>
              <c:layout>
                <c:manualLayout>
                  <c:x val="-9.5057034220532421E-3"/>
                  <c:y val="2.7192933434482479E-3"/>
                </c:manualLayout>
              </c:layout>
              <c:tx>
                <c:rich>
                  <a:bodyPr/>
                  <a:lstStyle/>
                  <a:p>
                    <a:r>
                      <a:rPr lang="en-US" sz="1400" b="1" dirty="0">
                        <a:solidFill>
                          <a:srgbClr val="FFFFFF"/>
                        </a:solidFill>
                      </a:rPr>
                      <a:t> $3,577 </a:t>
                    </a:r>
                    <a:endParaRPr lang="en-US" b="1" dirty="0">
                      <a:solidFill>
                        <a:schemeClr val="accent5">
                          <a:lumMod val="50000"/>
                        </a:schemeClr>
                      </a:solidFill>
                    </a:endParaRPr>
                  </a:p>
                </c:rich>
              </c:tx>
              <c:showVal val="1"/>
            </c:dLbl>
            <c:dLbl>
              <c:idx val="4"/>
              <c:layout>
                <c:manualLayout>
                  <c:x val="-6.3371356147021596E-3"/>
                  <c:y val="8.157880030344759E-3"/>
                </c:manualLayout>
              </c:layout>
              <c:tx>
                <c:rich>
                  <a:bodyPr/>
                  <a:lstStyle/>
                  <a:p>
                    <a:r>
                      <a:rPr lang="en-US" sz="1400" b="1" dirty="0">
                        <a:solidFill>
                          <a:srgbClr val="FFFFFF"/>
                        </a:solidFill>
                      </a:rPr>
                      <a:t> $4,145 </a:t>
                    </a:r>
                    <a:endParaRPr lang="en-US" sz="1800" b="1" dirty="0">
                      <a:solidFill>
                        <a:schemeClr val="accent5">
                          <a:lumMod val="50000"/>
                        </a:schemeClr>
                      </a:solidFill>
                    </a:endParaRPr>
                  </a:p>
                </c:rich>
              </c:tx>
              <c:showVal val="1"/>
            </c:dLbl>
            <c:dLbl>
              <c:idx val="5"/>
              <c:layout>
                <c:manualLayout>
                  <c:x val="-1.5842839036755425E-3"/>
                  <c:y val="5.438586686896494E-2"/>
                </c:manualLayout>
              </c:layout>
              <c:tx>
                <c:rich>
                  <a:bodyPr/>
                  <a:lstStyle/>
                  <a:p>
                    <a:r>
                      <a:rPr lang="en-US" sz="1400" b="1" dirty="0">
                        <a:solidFill>
                          <a:srgbClr val="FFFFFF"/>
                        </a:solidFill>
                      </a:rPr>
                      <a:t> $4,253 </a:t>
                    </a:r>
                    <a:endParaRPr lang="en-US" sz="1800" b="1" dirty="0">
                      <a:solidFill>
                        <a:schemeClr val="accent5">
                          <a:lumMod val="50000"/>
                        </a:schemeClr>
                      </a:solidFill>
                    </a:endParaRPr>
                  </a:p>
                </c:rich>
              </c:tx>
              <c:showVal val="1"/>
            </c:dLbl>
            <c:txPr>
              <a:bodyPr/>
              <a:lstStyle/>
              <a:p>
                <a:pPr>
                  <a:defRPr sz="1400" b="1">
                    <a:solidFill>
                      <a:srgbClr val="FFFFFF"/>
                    </a:solidFill>
                  </a:defRPr>
                </a:pPr>
                <a:endParaRPr lang="en-US"/>
              </a:p>
            </c:txPr>
            <c:showVal val="1"/>
            <c:extLst>
              <c:ext xmlns:c15="http://schemas.microsoft.com/office/drawing/2012/chart" uri="{CE6537A1-D6FC-4f65-9D91-7224C49458BB}">
                <c15:showLeaderLines val="0"/>
              </c:ext>
            </c:extLst>
          </c:dLbls>
          <c:cat>
            <c:strRef>
              <c:f>Sheet1!$A$2:$A$7</c:f>
              <c:strCache>
                <c:ptCount val="6"/>
                <c:pt idx="0">
                  <c:v>K-3</c:v>
                </c:pt>
                <c:pt idx="1">
                  <c:v>K-3 w/ CSR</c:v>
                </c:pt>
                <c:pt idx="2">
                  <c:v>4th -6th</c:v>
                </c:pt>
                <c:pt idx="3">
                  <c:v>7th-8th</c:v>
                </c:pt>
                <c:pt idx="4">
                  <c:v>9th-12th</c:v>
                </c:pt>
                <c:pt idx="5">
                  <c:v>9-12 w/ CTE</c:v>
                </c:pt>
              </c:strCache>
            </c:strRef>
          </c:cat>
          <c:val>
            <c:numRef>
              <c:f>Sheet1!$D$2:$D$7</c:f>
              <c:numCache>
                <c:formatCode>_("$"* #,##0_);_("$"* \(#,##0\);_("$"* "-"??_);_(@_)</c:formatCode>
                <c:ptCount val="6"/>
                <c:pt idx="0">
                  <c:v>3423</c:v>
                </c:pt>
                <c:pt idx="1">
                  <c:v>3779</c:v>
                </c:pt>
                <c:pt idx="2">
                  <c:v>3474</c:v>
                </c:pt>
                <c:pt idx="3">
                  <c:v>3577</c:v>
                </c:pt>
                <c:pt idx="4">
                  <c:v>4145</c:v>
                </c:pt>
                <c:pt idx="5">
                  <c:v>4253</c:v>
                </c:pt>
              </c:numCache>
            </c:numRef>
          </c:val>
        </c:ser>
        <c:dLbls>
          <c:showVal val="1"/>
        </c:dLbls>
        <c:gapWidth val="121"/>
        <c:overlap val="100"/>
        <c:axId val="119681024"/>
        <c:axId val="119682560"/>
      </c:barChart>
      <c:catAx>
        <c:axId val="119681024"/>
        <c:scaling>
          <c:orientation val="minMax"/>
        </c:scaling>
        <c:axPos val="b"/>
        <c:numFmt formatCode="General" sourceLinked="0"/>
        <c:tickLblPos val="nextTo"/>
        <c:crossAx val="119682560"/>
        <c:crosses val="autoZero"/>
        <c:auto val="1"/>
        <c:lblAlgn val="ctr"/>
        <c:lblOffset val="100"/>
      </c:catAx>
      <c:valAx>
        <c:axId val="119682560"/>
        <c:scaling>
          <c:orientation val="minMax"/>
          <c:max val="15000"/>
          <c:min val="0"/>
        </c:scaling>
        <c:axPos val="l"/>
        <c:majorGridlines/>
        <c:numFmt formatCode="_(&quot;$&quot;* #,##0_);_(&quot;$&quot;* \(#,##0\);_(&quot;$&quot;* &quot;-&quot;??_);_(@_)" sourceLinked="1"/>
        <c:tickLblPos val="nextTo"/>
        <c:crossAx val="119681024"/>
        <c:crosses val="autoZero"/>
        <c:crossBetween val="between"/>
        <c:majorUnit val="2000"/>
        <c:minorUnit val="500"/>
      </c:valAx>
    </c:plotArea>
    <c:legend>
      <c:legendPos val="b"/>
      <c:layout/>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7" y="6"/>
            <a:ext cx="3026833" cy="464185"/>
          </a:xfrm>
          <a:prstGeom prst="rect">
            <a:avLst/>
          </a:prstGeom>
        </p:spPr>
        <p:txBody>
          <a:bodyPr vert="horz" lIns="92958" tIns="46479" rIns="92958" bIns="46479" rtlCol="0"/>
          <a:lstStyle>
            <a:lvl1pPr algn="r">
              <a:defRPr sz="1200"/>
            </a:lvl1pPr>
          </a:lstStyle>
          <a:p>
            <a:fld id="{CACF6731-1A66-45FB-801F-2304CBAE110D}" type="datetimeFigureOut">
              <a:rPr lang="en-US" smtClean="0"/>
              <a:pPr/>
              <a:t>10/11/2013</a:t>
            </a:fld>
            <a:endParaRPr lang="en-US"/>
          </a:p>
        </p:txBody>
      </p:sp>
      <p:sp>
        <p:nvSpPr>
          <p:cNvPr id="4" name="Footer Placeholder 3"/>
          <p:cNvSpPr>
            <a:spLocks noGrp="1"/>
          </p:cNvSpPr>
          <p:nvPr>
            <p:ph type="ftr" sz="quarter" idx="2"/>
          </p:nvPr>
        </p:nvSpPr>
        <p:spPr>
          <a:xfrm>
            <a:off x="6"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7" y="8817904"/>
            <a:ext cx="3026833" cy="464185"/>
          </a:xfrm>
          <a:prstGeom prst="rect">
            <a:avLst/>
          </a:prstGeom>
        </p:spPr>
        <p:txBody>
          <a:bodyPr vert="horz" lIns="92958" tIns="46479" rIns="92958" bIns="46479" rtlCol="0" anchor="b"/>
          <a:lstStyle>
            <a:lvl1pPr algn="r">
              <a:defRPr sz="1200"/>
            </a:lvl1pPr>
          </a:lstStyle>
          <a:p>
            <a:fld id="{F309BDA4-14E4-476E-A7CE-AECEC3327092}" type="slidenum">
              <a:rPr lang="en-US" smtClean="0"/>
              <a:pPr/>
              <a:t>‹#›</a:t>
            </a:fld>
            <a:endParaRPr lang="en-US"/>
          </a:p>
        </p:txBody>
      </p:sp>
    </p:spTree>
    <p:extLst>
      <p:ext uri="{BB962C8B-B14F-4D97-AF65-F5344CB8AC3E}">
        <p14:creationId xmlns:p14="http://schemas.microsoft.com/office/powerpoint/2010/main" xmlns="" val="2166746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7" y="6"/>
            <a:ext cx="3026833" cy="464185"/>
          </a:xfrm>
          <a:prstGeom prst="rect">
            <a:avLst/>
          </a:prstGeom>
        </p:spPr>
        <p:txBody>
          <a:bodyPr vert="horz" lIns="92958" tIns="46479" rIns="92958" bIns="46479" rtlCol="0"/>
          <a:lstStyle>
            <a:lvl1pPr algn="r">
              <a:defRPr sz="1200"/>
            </a:lvl1pPr>
          </a:lstStyle>
          <a:p>
            <a:fld id="{1BBDDC77-53BD-426A-B331-FDC536679210}" type="datetimeFigureOut">
              <a:rPr lang="en-US" smtClean="0"/>
              <a:pPr/>
              <a:t>10/11/2013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7" y="8817904"/>
            <a:ext cx="3026833" cy="464185"/>
          </a:xfrm>
          <a:prstGeom prst="rect">
            <a:avLst/>
          </a:prstGeom>
        </p:spPr>
        <p:txBody>
          <a:bodyPr vert="horz" lIns="92958" tIns="46479" rIns="92958" bIns="46479" rtlCol="0" anchor="b"/>
          <a:lstStyle>
            <a:lvl1pPr algn="r">
              <a:defRPr sz="1200"/>
            </a:lvl1pPr>
          </a:lstStyle>
          <a:p>
            <a:fld id="{7A2484AB-8E24-4EE5-89CA-70C68B1ADC63}" type="slidenum">
              <a:rPr lang="en-US" smtClean="0"/>
              <a:pPr/>
              <a:t>‹#›</a:t>
            </a:fld>
            <a:endParaRPr lang="en-US"/>
          </a:p>
        </p:txBody>
      </p:sp>
    </p:spTree>
    <p:extLst>
      <p:ext uri="{BB962C8B-B14F-4D97-AF65-F5344CB8AC3E}">
        <p14:creationId xmlns:p14="http://schemas.microsoft.com/office/powerpoint/2010/main" xmlns="" val="18630654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p>
          <a:p>
            <a:r>
              <a:rPr lang="en-US" dirty="0" smtClean="0"/>
              <a:t>Purpose</a:t>
            </a:r>
          </a:p>
          <a:p>
            <a:r>
              <a:rPr lang="en-US" dirty="0" smtClean="0"/>
              <a:t>Logistics:</a:t>
            </a:r>
            <a:r>
              <a:rPr lang="en-US" baseline="0" dirty="0" smtClean="0"/>
              <a:t> Restrooms, Water/food as appropriate, child care as appropriate</a:t>
            </a:r>
          </a:p>
          <a:p>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99996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10</a:t>
            </a:fld>
            <a:endParaRPr lang="en-US"/>
          </a:p>
        </p:txBody>
      </p:sp>
    </p:spTree>
    <p:extLst>
      <p:ext uri="{BB962C8B-B14F-4D97-AF65-F5344CB8AC3E}">
        <p14:creationId xmlns:p14="http://schemas.microsoft.com/office/powerpoint/2010/main" xmlns="" val="53569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pPr/>
              <a:t>11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56033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EC 52060.</a:t>
            </a:r>
            <a:r>
              <a:rPr lang="en-US" baseline="0" dirty="0" smtClean="0"/>
              <a:t> </a:t>
            </a:r>
            <a:r>
              <a:rPr lang="en-US" dirty="0" smtClean="0"/>
              <a:t>The LCAP</a:t>
            </a:r>
            <a:r>
              <a:rPr lang="en-US" baseline="0" dirty="0" smtClean="0"/>
              <a:t> must adhere to the SBE-adopted template. SBE to adopt the template by March 30, 2014.</a:t>
            </a:r>
            <a:endParaRPr lang="en-US" dirty="0" smtClean="0"/>
          </a:p>
          <a:p>
            <a:r>
              <a:rPr lang="en-US" dirty="0" smtClean="0"/>
              <a:t>The term</a:t>
            </a:r>
            <a:r>
              <a:rPr lang="en-US" baseline="0" dirty="0" smtClean="0"/>
              <a:t> “state priorities” is used in the LCFF statute (new EC 52060). </a:t>
            </a:r>
          </a:p>
          <a:p>
            <a:r>
              <a:rPr lang="en-US" dirty="0" smtClean="0"/>
              <a:t>Course</a:t>
            </a:r>
            <a:r>
              <a:rPr lang="en-US" baseline="0" dirty="0" smtClean="0"/>
              <a:t> of study as described in Ed Code Sections 51210 (grades 1 – 6) and 51220 (grades 7 – 12)</a:t>
            </a:r>
            <a:endParaRPr lang="en-US" dirty="0"/>
          </a:p>
        </p:txBody>
      </p:sp>
      <p:sp>
        <p:nvSpPr>
          <p:cNvPr id="4" name="Slide Number Placeholder 3"/>
          <p:cNvSpPr>
            <a:spLocks noGrp="1"/>
          </p:cNvSpPr>
          <p:nvPr>
            <p:ph type="sldNum" sz="quarter" idx="10"/>
          </p:nvPr>
        </p:nvSpPr>
        <p:spPr/>
        <p:txBody>
          <a:bodyPr/>
          <a:lstStyle/>
          <a:p>
            <a:fld id="{7BBFF920-167E-4919-95B8-477F53193706}" type="slidenum">
              <a:rPr lang="en-US" smtClean="0"/>
              <a:pPr/>
              <a:t>12</a:t>
            </a:fld>
            <a:endParaRPr lang="en-US" dirty="0"/>
          </a:p>
        </p:txBody>
      </p:sp>
    </p:spTree>
    <p:extLst>
      <p:ext uri="{BB962C8B-B14F-4D97-AF65-F5344CB8AC3E}">
        <p14:creationId xmlns:p14="http://schemas.microsoft.com/office/powerpoint/2010/main" xmlns="" val="29260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Source: Legislative Analyst’s Office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Refer to </a:t>
            </a:r>
            <a:r>
              <a:rPr lang="en-US" sz="1200" b="1" kern="1200" dirty="0" smtClean="0">
                <a:solidFill>
                  <a:schemeClr val="tx1"/>
                </a:solidFill>
                <a:latin typeface="+mn-lt"/>
                <a:ea typeface="+mn-ea"/>
                <a:cs typeface="+mn-cs"/>
              </a:rPr>
              <a:t>Local Control Accountability Plans and</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Community Consultation </a:t>
            </a:r>
            <a:r>
              <a:rPr lang="en-US" sz="1200" b="0" kern="1200" dirty="0" smtClean="0">
                <a:solidFill>
                  <a:schemeClr val="tx1"/>
                </a:solidFill>
                <a:latin typeface="+mn-lt"/>
                <a:ea typeface="+mn-ea"/>
                <a:cs typeface="+mn-cs"/>
              </a:rPr>
              <a:t>handout</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14</a:t>
            </a:fld>
            <a:endParaRPr lang="en-US"/>
          </a:p>
        </p:txBody>
      </p:sp>
    </p:spTree>
    <p:extLst>
      <p:ext uri="{BB962C8B-B14F-4D97-AF65-F5344CB8AC3E}">
        <p14:creationId xmlns:p14="http://schemas.microsoft.com/office/powerpoint/2010/main" xmlns="" val="535699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Public Schools</a:t>
            </a:r>
            <a:r>
              <a:rPr lang="en-US" baseline="0" dirty="0" smtClean="0"/>
              <a:t> Accountability &amp; Assessment Advisory Committee to make recommendations to revise the API in accordance with LCFF and SB 1543 Steinberg.</a:t>
            </a:r>
          </a:p>
          <a:p>
            <a:r>
              <a:rPr lang="en-US" baseline="0" dirty="0" smtClean="0"/>
              <a:t>Rubrics to be used by districts, counties and charter schools to evaluate their strengths and weaknesses in meeting LCAP goals. County superintendents, State Superintendent and California Collaborative for Education Excellence to use rubrics to identify areas in need of technical evaluation.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BBFF920-167E-4919-95B8-477F53193706}" type="slidenum">
              <a:rPr lang="en-US" smtClean="0"/>
              <a:pPr/>
              <a:t>15</a:t>
            </a:fld>
            <a:endParaRPr lang="en-US" dirty="0"/>
          </a:p>
        </p:txBody>
      </p:sp>
    </p:spTree>
    <p:extLst>
      <p:ext uri="{BB962C8B-B14F-4D97-AF65-F5344CB8AC3E}">
        <p14:creationId xmlns:p14="http://schemas.microsoft.com/office/powerpoint/2010/main" xmlns="" val="175274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16</a:t>
            </a:fld>
            <a:endParaRPr lang="en-US"/>
          </a:p>
        </p:txBody>
      </p:sp>
    </p:spTree>
    <p:extLst>
      <p:ext uri="{BB962C8B-B14F-4D97-AF65-F5344CB8AC3E}">
        <p14:creationId xmlns:p14="http://schemas.microsoft.com/office/powerpoint/2010/main" xmlns="" val="53569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It helps the community to understand the roles of the board., and how these roles can be in conflict.</a:t>
            </a:r>
          </a:p>
          <a:p>
            <a:endParaRPr lang="en-US" dirty="0" smtClean="0"/>
          </a:p>
          <a:p>
            <a:r>
              <a:rPr lang="en-US" dirty="0" smtClean="0"/>
              <a:t>The four roles describe</a:t>
            </a:r>
            <a:r>
              <a:rPr lang="en-US" baseline="0" dirty="0" smtClean="0"/>
              <a:t> four major factors that influence board decision-making.</a:t>
            </a:r>
          </a:p>
          <a:p>
            <a:endParaRPr lang="en-US" baseline="0" dirty="0" smtClean="0"/>
          </a:p>
          <a:p>
            <a:r>
              <a:rPr lang="en-US" b="1" baseline="0" dirty="0" smtClean="0"/>
              <a:t>Upper right corner of the screen</a:t>
            </a:r>
          </a:p>
          <a:p>
            <a:r>
              <a:rPr lang="en-US" b="1" baseline="0" dirty="0" smtClean="0"/>
              <a:t>WANTS</a:t>
            </a:r>
            <a:r>
              <a:rPr lang="en-US" baseline="0" dirty="0" smtClean="0"/>
              <a:t> – This is the boards REPRESENTATIVE role – to understand what the community </a:t>
            </a:r>
            <a:r>
              <a:rPr lang="en-US" baseline="0" dirty="0" err="1" smtClean="0"/>
              <a:t>whats</a:t>
            </a:r>
            <a:r>
              <a:rPr lang="en-US" baseline="0" dirty="0" smtClean="0"/>
              <a:t> for its schools. </a:t>
            </a:r>
          </a:p>
          <a:p>
            <a:r>
              <a:rPr lang="en-US" baseline="0" dirty="0" smtClean="0"/>
              <a:t>We wanted to start the conversation early with you, so that we have a chance to understand your thoughts, interests and ideas.</a:t>
            </a:r>
          </a:p>
          <a:p>
            <a:r>
              <a:rPr lang="en-US" baseline="0" dirty="0" smtClean="0"/>
              <a:t>Tonight we are focusing on this – </a:t>
            </a:r>
            <a:r>
              <a:rPr lang="en-US" i="1" baseline="0" dirty="0" smtClean="0"/>
              <a:t>what the community wants.</a:t>
            </a:r>
          </a:p>
          <a:p>
            <a:endParaRPr lang="en-US" i="1" baseline="0" dirty="0" smtClean="0"/>
          </a:p>
          <a:p>
            <a:r>
              <a:rPr lang="en-US" sz="1200" b="1" kern="1200" baseline="0" dirty="0" smtClean="0">
                <a:solidFill>
                  <a:schemeClr val="tx1"/>
                </a:solidFill>
                <a:latin typeface="+mn-lt"/>
                <a:ea typeface="+mn-ea"/>
                <a:cs typeface="+mn-cs"/>
              </a:rPr>
              <a:t>Upper left corner </a:t>
            </a:r>
            <a:r>
              <a:rPr lang="en-US" b="1" baseline="0" dirty="0" smtClean="0"/>
              <a:t>of the screen</a:t>
            </a:r>
            <a:endParaRPr lang="en-US" sz="1200" b="1" kern="1200" baseline="0" dirty="0" smtClean="0">
              <a:solidFill>
                <a:schemeClr val="tx1"/>
              </a:solidFill>
              <a:latin typeface="+mn-lt"/>
              <a:ea typeface="+mn-ea"/>
              <a:cs typeface="+mn-cs"/>
            </a:endParaRPr>
          </a:p>
          <a:p>
            <a:r>
              <a:rPr lang="en-US" b="1" baseline="0" dirty="0" smtClean="0"/>
              <a:t>MUST</a:t>
            </a:r>
            <a:r>
              <a:rPr lang="en-US" baseline="0" dirty="0" smtClean="0"/>
              <a:t> – This is the boards INSTRUNMENTAL role. Boards are required by law to do certain things. We know a little bit about what the accountability requirements are, but the regulations are still being developed. </a:t>
            </a:r>
          </a:p>
          <a:p>
            <a:endParaRPr lang="en-US" baseline="0" dirty="0" smtClean="0"/>
          </a:p>
          <a:p>
            <a:pPr marL="0" marR="0" indent="0" algn="l" defTabSz="929560" rtl="0" eaLnBrk="1" fontAlgn="auto" latinLnBrk="0" hangingPunct="1">
              <a:lnSpc>
                <a:spcPct val="100000"/>
              </a:lnSpc>
              <a:spcBef>
                <a:spcPts val="0"/>
              </a:spcBef>
              <a:spcAft>
                <a:spcPts val="0"/>
              </a:spcAft>
              <a:buClrTx/>
              <a:buSzTx/>
              <a:buFontTx/>
              <a:buNone/>
              <a:tabLst/>
              <a:defRPr/>
            </a:pPr>
            <a:r>
              <a:rPr lang="en-US" b="1" baseline="0" dirty="0" smtClean="0"/>
              <a:t>Lower left corner of the screen</a:t>
            </a:r>
          </a:p>
          <a:p>
            <a:pPr marL="0" marR="0" indent="0" algn="l" defTabSz="929560" rtl="0" eaLnBrk="1" fontAlgn="auto" latinLnBrk="0" hangingPunct="1">
              <a:lnSpc>
                <a:spcPct val="100000"/>
              </a:lnSpc>
              <a:spcBef>
                <a:spcPts val="0"/>
              </a:spcBef>
              <a:spcAft>
                <a:spcPts val="0"/>
              </a:spcAft>
              <a:buClrTx/>
              <a:buSzTx/>
              <a:buFontTx/>
              <a:buNone/>
              <a:tabLst/>
              <a:defRPr/>
            </a:pPr>
            <a:r>
              <a:rPr lang="en-US" b="1" baseline="0" dirty="0" smtClean="0"/>
              <a:t>CAPACITY</a:t>
            </a:r>
            <a:r>
              <a:rPr lang="en-US" baseline="0" dirty="0" smtClean="0"/>
              <a:t> – This is the board’s FIDUCIARY role. Board are required to </a:t>
            </a:r>
            <a:r>
              <a:rPr lang="en-US" i="1" baseline="0" dirty="0" smtClean="0"/>
              <a:t>balance budgets </a:t>
            </a:r>
            <a:r>
              <a:rPr lang="en-US" baseline="0" dirty="0" smtClean="0"/>
              <a:t>– and ensure </a:t>
            </a:r>
            <a:r>
              <a:rPr lang="en-US" i="1" baseline="0" dirty="0" smtClean="0"/>
              <a:t>the long term stability </a:t>
            </a:r>
            <a:r>
              <a:rPr lang="en-US" baseline="0" dirty="0" smtClean="0"/>
              <a:t>of the district. When we have more information about how much money is coming, we will have a better sense of what we have the capacity to do.</a:t>
            </a:r>
          </a:p>
          <a:p>
            <a:pPr defTabSz="929560">
              <a:defRPr/>
            </a:pPr>
            <a:endParaRPr lang="en-US" b="1" baseline="0" dirty="0" smtClean="0"/>
          </a:p>
          <a:p>
            <a:pPr defTabSz="929560">
              <a:defRPr/>
            </a:pPr>
            <a:r>
              <a:rPr lang="en-US" b="1" baseline="0" dirty="0" smtClean="0"/>
              <a:t>Lower right corner of the screen</a:t>
            </a:r>
          </a:p>
          <a:p>
            <a:pPr defTabSz="929560">
              <a:defRPr/>
            </a:pPr>
            <a:r>
              <a:rPr lang="en-US" b="1" baseline="0" dirty="0" smtClean="0"/>
              <a:t>OUGHT</a:t>
            </a:r>
            <a:r>
              <a:rPr lang="en-US" baseline="0" dirty="0" smtClean="0"/>
              <a:t> – This is the role of the board that deals with governing an institution that employs professionals. People with special training, knowledge and experience. The board looks to the superintendent and district staff and says, “given the research and our local needs, what </a:t>
            </a:r>
            <a:r>
              <a:rPr lang="en-US" i="1" baseline="0" dirty="0" smtClean="0"/>
              <a:t>should</a:t>
            </a:r>
            <a:r>
              <a:rPr lang="en-US" baseline="0" dirty="0" smtClean="0"/>
              <a:t> we do?”</a:t>
            </a:r>
          </a:p>
          <a:p>
            <a:pPr defTabSz="929560">
              <a:defRPr/>
            </a:pPr>
            <a:endParaRPr lang="en-US" baseline="0" dirty="0" smtClean="0"/>
          </a:p>
          <a:p>
            <a:pPr defTabSz="929560">
              <a:defRPr/>
            </a:pPr>
            <a:endParaRPr lang="en-US" baseline="0" dirty="0" smtClean="0"/>
          </a:p>
          <a:p>
            <a:pPr defTabSz="929560">
              <a:defRPr/>
            </a:pPr>
            <a:r>
              <a:rPr lang="en-US" baseline="0" dirty="0" smtClean="0"/>
              <a:t>Board must balance these roles in making decisions that serve students best.</a:t>
            </a:r>
          </a:p>
          <a:p>
            <a:endParaRPr lang="en-US" baseline="0" dirty="0" smtClean="0"/>
          </a:p>
        </p:txBody>
      </p:sp>
      <p:sp>
        <p:nvSpPr>
          <p:cNvPr id="4" name="Slide Number Placeholder 3"/>
          <p:cNvSpPr>
            <a:spLocks noGrp="1"/>
          </p:cNvSpPr>
          <p:nvPr>
            <p:ph type="sldNum" sz="quarter" idx="10"/>
          </p:nvPr>
        </p:nvSpPr>
        <p:spPr/>
        <p:txBody>
          <a:bodyPr/>
          <a:lstStyle/>
          <a:p>
            <a:fld id="{D8258BE1-8EB2-4BA2-BDA8-C3EBB4D35CF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18</a:t>
            </a:fld>
            <a:endParaRPr lang="en-US"/>
          </a:p>
        </p:txBody>
      </p:sp>
    </p:spTree>
    <p:extLst>
      <p:ext uri="{BB962C8B-B14F-4D97-AF65-F5344CB8AC3E}">
        <p14:creationId xmlns:p14="http://schemas.microsoft.com/office/powerpoint/2010/main" xmlns="" val="53569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graph</a:t>
            </a:r>
            <a:r>
              <a:rPr lang="en-US" baseline="0" dirty="0" smtClean="0"/>
              <a:t> of key demographic data here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2BD2DA0-5CF2-4FB0-B8DA-2595096A75FB}" type="slidenum">
              <a:rPr lang="en-US" smtClean="0"/>
              <a:pPr/>
              <a:t>2</a:t>
            </a:fld>
            <a:endParaRPr lang="en-US" dirty="0"/>
          </a:p>
        </p:txBody>
      </p:sp>
    </p:spTree>
    <p:extLst>
      <p:ext uri="{BB962C8B-B14F-4D97-AF65-F5344CB8AC3E}">
        <p14:creationId xmlns:p14="http://schemas.microsoft.com/office/powerpoint/2010/main" xmlns="" val="617000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graph of key</a:t>
            </a:r>
            <a:r>
              <a:rPr lang="en-US" baseline="0" dirty="0" smtClean="0"/>
              <a:t> academic indicators here</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smtClean="0">
                <a:solidFill>
                  <a:schemeClr val="tx1"/>
                </a:solidFill>
                <a:latin typeface="+mn-lt"/>
                <a:ea typeface="+mn-ea"/>
                <a:cs typeface="+mn-cs"/>
              </a:rPr>
              <a:t>Districts</a:t>
            </a:r>
            <a:r>
              <a:rPr lang="en-US" sz="1200" b="0" i="0" u="none" strike="noStrike" kern="1200" baseline="0" dirty="0" smtClean="0">
                <a:solidFill>
                  <a:schemeClr val="tx1"/>
                </a:solidFill>
                <a:latin typeface="+mn-lt"/>
                <a:ea typeface="+mn-ea"/>
                <a:cs typeface="+mn-cs"/>
              </a:rPr>
              <a:t> may wish to utilize the </a:t>
            </a:r>
            <a:r>
              <a:rPr lang="en-US" sz="1200" b="1" i="0" u="none" strike="noStrike" kern="1200" baseline="0" dirty="0" smtClean="0">
                <a:solidFill>
                  <a:schemeClr val="tx1"/>
                </a:solidFill>
                <a:latin typeface="+mn-lt"/>
                <a:ea typeface="+mn-ea"/>
                <a:cs typeface="+mn-cs"/>
              </a:rPr>
              <a:t>Program Overview </a:t>
            </a:r>
            <a:r>
              <a:rPr lang="en-US" sz="1200" b="0" i="0" u="none" strike="noStrike" kern="1200" baseline="0" dirty="0" smtClean="0">
                <a:solidFill>
                  <a:schemeClr val="tx1"/>
                </a:solidFill>
                <a:latin typeface="+mn-lt"/>
                <a:ea typeface="+mn-ea"/>
                <a:cs typeface="+mn-cs"/>
              </a:rPr>
              <a:t>handout #</a:t>
            </a:r>
            <a:r>
              <a:rPr lang="en-US" sz="1200" b="0" i="0" u="none" strike="noStrike" kern="1200" baseline="0" dirty="0" smtClean="0">
                <a:solidFill>
                  <a:schemeClr val="tx1"/>
                </a:solidFill>
                <a:latin typeface="+mn-lt"/>
                <a:ea typeface="+mn-ea"/>
                <a:cs typeface="+mn-cs"/>
              </a:rPr>
              <a:t>2</a:t>
            </a:r>
            <a:endParaRPr lang="en-US" sz="1200" b="0" i="0" u="none" strike="noStrike" kern="1200" baseline="0" dirty="0" smtClean="0">
              <a:solidFill>
                <a:schemeClr val="tx1"/>
              </a:solidFill>
              <a:latin typeface="+mn-lt"/>
              <a:ea typeface="+mn-ea"/>
              <a:cs typeface="+mn-cs"/>
            </a:endParaRPr>
          </a:p>
          <a:p>
            <a:pPr rtl="0" eaLnBrk="1" fontAlgn="t" latinLnBrk="0" hangingPunct="1"/>
            <a:endParaRPr lang="en-US" sz="1200" b="0" i="0" u="none" strike="noStrike" kern="1200" dirty="0" smtClean="0">
              <a:solidFill>
                <a:schemeClr val="tx1"/>
              </a:solidFill>
              <a:latin typeface="+mn-lt"/>
              <a:ea typeface="+mn-ea"/>
              <a:cs typeface="+mn-cs"/>
            </a:endParaRPr>
          </a:p>
          <a:p>
            <a:pPr defTabSz="919447">
              <a:defRPr/>
            </a:pPr>
            <a:r>
              <a:rPr lang="en-US" dirty="0" smtClean="0"/>
              <a:t>The purpose is to have the community</a:t>
            </a:r>
            <a:r>
              <a:rPr lang="en-US" baseline="0" dirty="0" smtClean="0"/>
              <a:t> understand how the elimination of the restricted funding creates opportunities for creative solutions.</a:t>
            </a:r>
          </a:p>
          <a:p>
            <a:pPr defTabSz="919447">
              <a:defRPr/>
            </a:pPr>
            <a:endParaRPr lang="en-US" baseline="0" dirty="0" smtClean="0"/>
          </a:p>
          <a:p>
            <a:pPr defTabSz="919447">
              <a:defRPr/>
            </a:pPr>
            <a:r>
              <a:rPr lang="en-US" baseline="0" dirty="0" smtClean="0"/>
              <a:t>District will need to add their local data to the handout.</a:t>
            </a:r>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pPr/>
              <a:t>21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81692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22</a:t>
            </a:fld>
            <a:endParaRPr lang="en-US"/>
          </a:p>
        </p:txBody>
      </p:sp>
    </p:spTree>
    <p:extLst>
      <p:ext uri="{BB962C8B-B14F-4D97-AF65-F5344CB8AC3E}">
        <p14:creationId xmlns:p14="http://schemas.microsoft.com/office/powerpoint/2010/main" xmlns="" val="53569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see Forum Plan.</a:t>
            </a:r>
          </a:p>
          <a:p>
            <a:r>
              <a:rPr lang="en-US" baseline="0" dirty="0" smtClean="0"/>
              <a:t>Depending on the number of participants, you may want to have small group discussions.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24</a:t>
            </a:fld>
            <a:endParaRPr lang="en-US"/>
          </a:p>
        </p:txBody>
      </p:sp>
    </p:spTree>
    <p:extLst>
      <p:ext uri="{BB962C8B-B14F-4D97-AF65-F5344CB8AC3E}">
        <p14:creationId xmlns:p14="http://schemas.microsoft.com/office/powerpoint/2010/main" xmlns="" val="53569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District’s need to add the correct answer </a:t>
            </a:r>
            <a:r>
              <a:rPr lang="en-US" b="1" baseline="0" dirty="0" smtClean="0"/>
              <a:t>to #1 C.</a:t>
            </a:r>
            <a:endParaRPr lang="en-US" b="1"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4</a:t>
            </a:fld>
            <a:endParaRPr lang="en-US"/>
          </a:p>
        </p:txBody>
      </p:sp>
    </p:spTree>
    <p:extLst>
      <p:ext uri="{BB962C8B-B14F-4D97-AF65-F5344CB8AC3E}">
        <p14:creationId xmlns:p14="http://schemas.microsoft.com/office/powerpoint/2010/main" xmlns="" val="53569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to understand the principles that are behind the LCFF </a:t>
            </a:r>
            <a:r>
              <a:rPr lang="en-US" baseline="0" dirty="0" err="1" smtClean="0"/>
              <a:t>leglislation</a:t>
            </a:r>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pPr/>
              <a:t>5</a:t>
            </a:fld>
            <a:endParaRPr lang="en-US" dirty="0"/>
          </a:p>
        </p:txBody>
      </p:sp>
    </p:spTree>
    <p:extLst>
      <p:ext uri="{BB962C8B-B14F-4D97-AF65-F5344CB8AC3E}">
        <p14:creationId xmlns:p14="http://schemas.microsoft.com/office/powerpoint/2010/main" xmlns="" val="61700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447">
              <a:defRPr/>
            </a:pPr>
            <a:r>
              <a:rPr lang="en-US" dirty="0" smtClean="0"/>
              <a:t>the </a:t>
            </a:r>
            <a:r>
              <a:rPr lang="en-US" dirty="0"/>
              <a:t>numbers are the </a:t>
            </a:r>
            <a:r>
              <a:rPr lang="en-US" dirty="0" smtClean="0"/>
              <a:t>State's</a:t>
            </a:r>
            <a:endParaRPr lang="en-US" b="1" i="1" dirty="0"/>
          </a:p>
          <a:p>
            <a:pPr defTabSz="919447">
              <a:defRPr/>
            </a:pPr>
            <a:endParaRPr lang="en-US" dirty="0"/>
          </a:p>
          <a:p>
            <a:pPr defTabSz="919447">
              <a:defRPr/>
            </a:pPr>
            <a:r>
              <a:rPr lang="en-US" dirty="0"/>
              <a:t>They </a:t>
            </a:r>
            <a:r>
              <a:rPr lang="en-US" b="1" dirty="0"/>
              <a:t>are subject to </a:t>
            </a:r>
            <a:r>
              <a:rPr lang="en-US" b="1" dirty="0" smtClean="0"/>
              <a:t>change:</a:t>
            </a:r>
            <a:endParaRPr lang="en-US" b="1" dirty="0"/>
          </a:p>
          <a:p>
            <a:pPr defTabSz="919447">
              <a:buFont typeface="Arial" pitchFamily="34" charset="0"/>
              <a:buChar char="•"/>
              <a:defRPr/>
            </a:pPr>
            <a:r>
              <a:rPr lang="en-US" dirty="0"/>
              <a:t>by actual apportionment numbers </a:t>
            </a:r>
          </a:p>
          <a:p>
            <a:pPr defTabSz="919447">
              <a:buFont typeface="Arial" pitchFamily="34" charset="0"/>
              <a:buChar char="•"/>
              <a:defRPr/>
            </a:pPr>
            <a:r>
              <a:rPr lang="en-US" dirty="0"/>
              <a:t>by possible future legislative </a:t>
            </a:r>
            <a:r>
              <a:rPr lang="en-US" dirty="0" smtClean="0"/>
              <a:t>action</a:t>
            </a:r>
          </a:p>
          <a:p>
            <a:pPr defTabSz="919447">
              <a:buFont typeface="Arial" pitchFamily="34" charset="0"/>
              <a:buChar char="•"/>
              <a:defRPr/>
            </a:pPr>
            <a:r>
              <a:rPr lang="en-US" dirty="0" smtClean="0"/>
              <a:t>By changes</a:t>
            </a:r>
            <a:r>
              <a:rPr lang="en-US" baseline="0" dirty="0" smtClean="0"/>
              <a:t> in state revenue</a:t>
            </a:r>
            <a:endParaRPr lang="en-US" dirty="0"/>
          </a:p>
          <a:p>
            <a:endParaRPr lang="en-US" dirty="0" smtClean="0"/>
          </a:p>
          <a:p>
            <a:endParaRPr lang="en-US" dirty="0" smtClean="0"/>
          </a:p>
          <a:p>
            <a:r>
              <a:rPr lang="en-US" i="1" dirty="0" smtClean="0"/>
              <a:t>Every</a:t>
            </a:r>
            <a:r>
              <a:rPr lang="en-US" dirty="0" smtClean="0"/>
              <a:t> student generates</a:t>
            </a:r>
            <a:r>
              <a:rPr lang="en-US" baseline="0" dirty="0" smtClean="0"/>
              <a:t> a base grant.</a:t>
            </a:r>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solidFill>
                  <a:prstClr val="black"/>
                </a:solidFill>
              </a:rPr>
              <a:pPr/>
              <a:t>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92662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447">
              <a:defRPr/>
            </a:pPr>
            <a:r>
              <a:rPr lang="en-US" dirty="0" smtClean="0"/>
              <a:t>the numbers are the State's</a:t>
            </a:r>
            <a:endParaRPr lang="en-US" b="1" i="1" dirty="0" smtClean="0"/>
          </a:p>
          <a:p>
            <a:pPr defTabSz="919447">
              <a:defRPr/>
            </a:pPr>
            <a:endParaRPr lang="en-US" dirty="0" smtClean="0"/>
          </a:p>
          <a:p>
            <a:pPr defTabSz="919447">
              <a:defRPr/>
            </a:pPr>
            <a:r>
              <a:rPr lang="en-US" dirty="0" smtClean="0"/>
              <a:t>They </a:t>
            </a:r>
            <a:r>
              <a:rPr lang="en-US" b="1" dirty="0" smtClean="0"/>
              <a:t>are subject to change:</a:t>
            </a:r>
          </a:p>
          <a:p>
            <a:pPr defTabSz="919447">
              <a:buFont typeface="Arial" pitchFamily="34" charset="0"/>
              <a:buChar char="•"/>
              <a:defRPr/>
            </a:pPr>
            <a:r>
              <a:rPr lang="en-US" dirty="0" smtClean="0"/>
              <a:t>by actual apportionment numbers </a:t>
            </a:r>
          </a:p>
          <a:p>
            <a:pPr defTabSz="919447">
              <a:buFont typeface="Arial" pitchFamily="34" charset="0"/>
              <a:buChar char="•"/>
              <a:defRPr/>
            </a:pPr>
            <a:r>
              <a:rPr lang="en-US" dirty="0" smtClean="0"/>
              <a:t>by possible future legislative action</a:t>
            </a:r>
          </a:p>
          <a:p>
            <a:pPr defTabSz="919447">
              <a:buFont typeface="Arial" pitchFamily="34" charset="0"/>
              <a:buChar char="•"/>
              <a:defRPr/>
            </a:pPr>
            <a:r>
              <a:rPr lang="en-US" dirty="0" smtClean="0"/>
              <a:t>By changes</a:t>
            </a:r>
            <a:r>
              <a:rPr lang="en-US" baseline="0" dirty="0" smtClean="0"/>
              <a:t> in state revenue</a:t>
            </a:r>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 </a:t>
            </a:r>
            <a:r>
              <a:rPr lang="en-US" baseline="0" dirty="0" smtClean="0"/>
              <a:t>Low Income, Foster, or English Language Learner student generates </a:t>
            </a:r>
            <a:r>
              <a:rPr lang="en-US" i="1" baseline="0" dirty="0" smtClean="0"/>
              <a:t>a supplemental grant</a:t>
            </a:r>
            <a:r>
              <a:rPr lang="en-US" baseline="0" dirty="0" smtClean="0"/>
              <a:t>, in addition to the base grant.</a:t>
            </a:r>
            <a:endParaRPr lang="en-US" dirty="0" smtClean="0"/>
          </a:p>
          <a:p>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solidFill>
                  <a:prstClr val="black"/>
                </a:solidFill>
              </a:rPr>
              <a:pPr/>
              <a:t>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1926628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447">
              <a:defRPr/>
            </a:pPr>
            <a:r>
              <a:rPr lang="en-US" dirty="0" smtClean="0"/>
              <a:t>the numbers are the State's</a:t>
            </a:r>
            <a:endParaRPr lang="en-US" b="1" i="1" dirty="0" smtClean="0"/>
          </a:p>
          <a:p>
            <a:pPr defTabSz="919447">
              <a:defRPr/>
            </a:pPr>
            <a:r>
              <a:rPr lang="en-US" dirty="0" smtClean="0"/>
              <a:t> </a:t>
            </a:r>
          </a:p>
          <a:p>
            <a:r>
              <a:rPr lang="en-US" dirty="0" smtClean="0"/>
              <a:t>The</a:t>
            </a:r>
            <a:r>
              <a:rPr lang="en-US" baseline="0" dirty="0" smtClean="0"/>
              <a:t> concentration grant kicks in when Low Income, Foster, or English Language Learner students make up more than 55% of the enrollment.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students generate </a:t>
            </a:r>
            <a:r>
              <a:rPr lang="en-US" i="1" baseline="0" dirty="0" smtClean="0"/>
              <a:t>a concentration grant</a:t>
            </a:r>
            <a:r>
              <a:rPr lang="en-US" baseline="0" dirty="0" smtClean="0"/>
              <a:t>, in addition to the base and supplemental grant.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LI, Foster and EL students make up 75% of the district, the first 55% would generate a base and supplemental grant, the additional 20% would each generate a concentration grant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72BD2DA0-5CF2-4FB0-B8DA-2595096A75FB}"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192662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A2484AB-8E24-4EE5-89CA-70C68B1ADC6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5083"/>
            <a:ext cx="9144000" cy="6858000"/>
          </a:xfrm>
          <a:prstGeom prst="rect">
            <a:avLst/>
          </a:prstGeom>
        </p:spPr>
      </p:pic>
      <p:sp>
        <p:nvSpPr>
          <p:cNvPr id="2" name="Title 1"/>
          <p:cNvSpPr>
            <a:spLocks noGrp="1"/>
          </p:cNvSpPr>
          <p:nvPr>
            <p:ph type="ctrTitle"/>
          </p:nvPr>
        </p:nvSpPr>
        <p:spPr>
          <a:xfrm>
            <a:off x="685800" y="3429000"/>
            <a:ext cx="7772400" cy="1470025"/>
          </a:xfrm>
          <a:prstGeom prst="rect">
            <a:avLst/>
          </a:prstGeom>
        </p:spPr>
        <p:txBody>
          <a:bodyPr anchor="ctr"/>
          <a:lstStyle>
            <a:lvl1pPr>
              <a:defRPr sz="4000" b="1">
                <a:solidFill>
                  <a:schemeClr val="bg1"/>
                </a:solidFill>
                <a:latin typeface="Franklin Gothic Boo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029200"/>
            <a:ext cx="6400800" cy="1219200"/>
          </a:xfrm>
          <a:prstGeom prst="rect">
            <a:avLst/>
          </a:prstGeom>
        </p:spPr>
        <p:txBody>
          <a:bodyPr/>
          <a:lstStyle>
            <a:lvl1pPr marL="0" indent="0" algn="ctr">
              <a:buNone/>
              <a:defRPr>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txBox="1">
            <a:spLocks/>
          </p:cNvSpPr>
          <p:nvPr userDrawn="1"/>
        </p:nvSpPr>
        <p:spPr>
          <a:xfrm>
            <a:off x="609600" y="61118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1">
                  <a:lumMod val="20000"/>
                  <a:lumOff val="80000"/>
                </a:schemeClr>
              </a:solidFill>
              <a:latin typeface="Franklin Gothic Book" pitchFamily="34" charset="0"/>
            </a:endParaRPr>
          </a:p>
        </p:txBody>
      </p:sp>
      <p:sp>
        <p:nvSpPr>
          <p:cNvPr id="9" name="Slide Number Placeholder 5"/>
          <p:cNvSpPr txBox="1">
            <a:spLocks/>
          </p:cNvSpPr>
          <p:nvPr userDrawn="1"/>
        </p:nvSpPr>
        <p:spPr>
          <a:xfrm>
            <a:off x="457200" y="6035675"/>
            <a:ext cx="9144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20000"/>
                    <a:lumOff val="80000"/>
                  </a:schemeClr>
                </a:solidFill>
                <a:latin typeface="Franklin Gothic Book" pitchFamily="34" charset="0"/>
              </a:rPr>
              <a:pPr/>
              <a:t>‹#›</a:t>
            </a:fld>
            <a:endParaRPr lang="en-US" sz="2000"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2068015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1">
                  <a:lumMod val="20000"/>
                  <a:lumOff val="80000"/>
                </a:schemeClr>
              </a:solidFill>
              <a:latin typeface="Franklin Gothic Book" pitchFamily="34" charset="0"/>
            </a:endParaRPr>
          </a:p>
        </p:txBody>
      </p:sp>
      <p:sp>
        <p:nvSpPr>
          <p:cNvPr id="8" name="Title 1"/>
          <p:cNvSpPr>
            <a:spLocks noGrp="1"/>
          </p:cNvSpPr>
          <p:nvPr>
            <p:ph type="ctrTitle"/>
          </p:nvPr>
        </p:nvSpPr>
        <p:spPr>
          <a:xfrm>
            <a:off x="685800" y="3429000"/>
            <a:ext cx="7772400" cy="1470025"/>
          </a:xfrm>
          <a:prstGeom prst="rect">
            <a:avLst/>
          </a:prstGeom>
        </p:spPr>
        <p:txBody>
          <a:bodyPr anchor="ctr"/>
          <a:lstStyle>
            <a:lvl1pPr>
              <a:defRPr sz="4000" b="1">
                <a:solidFill>
                  <a:schemeClr val="bg1"/>
                </a:solidFill>
                <a:latin typeface="Franklin Gothic Book"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371600" y="5029200"/>
            <a:ext cx="6400800" cy="1219200"/>
          </a:xfrm>
          <a:prstGeom prst="rect">
            <a:avLst/>
          </a:prstGeom>
        </p:spPr>
        <p:txBody>
          <a:bodyPr/>
          <a:lstStyle>
            <a:lvl1pPr marL="0" indent="0" algn="ctr">
              <a:buNone/>
              <a:defRPr>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Slide Number Placeholder 5"/>
          <p:cNvSpPr txBox="1">
            <a:spLocks/>
          </p:cNvSpPr>
          <p:nvPr userDrawn="1"/>
        </p:nvSpPr>
        <p:spPr>
          <a:xfrm>
            <a:off x="457200" y="6035675"/>
            <a:ext cx="9144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20000"/>
                    <a:lumOff val="80000"/>
                  </a:schemeClr>
                </a:solidFill>
                <a:latin typeface="Franklin Gothic Book" pitchFamily="34" charset="0"/>
              </a:rPr>
              <a:pPr/>
              <a:t>‹#›</a:t>
            </a:fld>
            <a:endParaRPr lang="en-US" sz="2000"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20411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3800">
                <a:latin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191001"/>
          </a:xfrm>
          <a:prstGeom prst="rect">
            <a:avLst/>
          </a:prstGeo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txBox="1">
            <a:spLocks/>
          </p:cNvSpPr>
          <p:nvPr userDrawn="1"/>
        </p:nvSpPr>
        <p:spPr>
          <a:xfrm>
            <a:off x="457200" y="6035675"/>
            <a:ext cx="9144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20000"/>
                    <a:lumOff val="80000"/>
                  </a:schemeClr>
                </a:solidFill>
                <a:latin typeface="Franklin Gothic Book" pitchFamily="34" charset="0"/>
              </a:rPr>
              <a:pPr/>
              <a:t>‹#›</a:t>
            </a:fld>
            <a:endParaRPr lang="en-US" sz="2000"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163561450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10594610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1362"/>
            <a:ext cx="4040188" cy="3551238"/>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041775" cy="3551238"/>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11539302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5"/>
          <p:cNvSpPr>
            <a:spLocks noGrp="1"/>
          </p:cNvSpPr>
          <p:nvPr>
            <p:ph sz="quarter" idx="4"/>
          </p:nvPr>
        </p:nvSpPr>
        <p:spPr>
          <a:xfrm>
            <a:off x="76200" y="76201"/>
            <a:ext cx="8991600" cy="5486400"/>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10508049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1"/>
            <a:ext cx="5111750" cy="54102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14451"/>
            <a:ext cx="3008313" cy="4248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35510467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343400"/>
            <a:ext cx="5486400" cy="566738"/>
          </a:xfrm>
          <a:prstGeom prst="rect">
            <a:avLst/>
          </a:prstGeom>
        </p:spPr>
        <p:txBody>
          <a:bodyPr anchor="b"/>
          <a:lstStyle>
            <a:lvl1pPr algn="l">
              <a:defRPr sz="2000" b="1">
                <a:latin typeface="Franklin Gothic Book"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28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4953000"/>
            <a:ext cx="5486400" cy="609600"/>
          </a:xfrm>
          <a:prstGeom prst="rect">
            <a:avLst/>
          </a:prstGeom>
        </p:spPr>
        <p:txBody>
          <a:bodyPr/>
          <a:lstStyle>
            <a:lvl1pPr marL="0" indent="0">
              <a:buNone/>
              <a:defRPr sz="1400">
                <a:latin typeface="Franklin Gothic Book"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26553350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pPr/>
              <a:t>‹#›</a:t>
            </a:fld>
            <a:endParaRPr lang="en-US" dirty="0"/>
          </a:p>
        </p:txBody>
      </p:sp>
      <p:sp>
        <p:nvSpPr>
          <p:cNvPr id="6" name="Title 1"/>
          <p:cNvSpPr>
            <a:spLocks noGrp="1"/>
          </p:cNvSpPr>
          <p:nvPr>
            <p:ph type="ctrTitle"/>
          </p:nvPr>
        </p:nvSpPr>
        <p:spPr>
          <a:xfrm>
            <a:off x="685800" y="3429000"/>
            <a:ext cx="7772400" cy="1470025"/>
          </a:xfrm>
          <a:prstGeom prst="rect">
            <a:avLst/>
          </a:prstGeom>
        </p:spPr>
        <p:txBody>
          <a:bodyPr anchor="ctr"/>
          <a:lstStyle>
            <a:lvl1pPr>
              <a:defRPr sz="4000" b="1">
                <a:solidFill>
                  <a:schemeClr val="bg1"/>
                </a:solidFill>
                <a:latin typeface="Franklin Gothic Book"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371600" y="5029200"/>
            <a:ext cx="6400800" cy="1219200"/>
          </a:xfrm>
          <a:prstGeom prst="rect">
            <a:avLst/>
          </a:prstGeom>
        </p:spPr>
        <p:txBody>
          <a:bodyPr/>
          <a:lstStyle>
            <a:lvl1pPr marL="0" indent="0" algn="ctr">
              <a:buNone/>
              <a:defRPr>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txBox="1">
            <a:spLocks/>
          </p:cNvSpPr>
          <p:nvPr userDrawn="1"/>
        </p:nvSpPr>
        <p:spPr>
          <a:xfrm>
            <a:off x="457200" y="6035675"/>
            <a:ext cx="9144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sz="2000"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7837506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3800">
                <a:latin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191001"/>
          </a:xfrm>
          <a:prstGeom prst="rect">
            <a:avLst/>
          </a:prstGeo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txBox="1">
            <a:spLocks/>
          </p:cNvSpPr>
          <p:nvPr userDrawn="1"/>
        </p:nvSpPr>
        <p:spPr>
          <a:xfrm>
            <a:off x="457200" y="6035675"/>
            <a:ext cx="9144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sz="2000"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9266753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8900609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Slide Number Placeholder 5"/>
          <p:cNvSpPr txBox="1">
            <a:spLocks/>
          </p:cNvSpPr>
          <p:nvPr userDrawn="1"/>
        </p:nvSpPr>
        <p:spPr>
          <a:xfrm>
            <a:off x="457200" y="6035675"/>
            <a:ext cx="9144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20000"/>
                    <a:lumOff val="80000"/>
                  </a:schemeClr>
                </a:solidFill>
                <a:latin typeface="Franklin Gothic Book" pitchFamily="34" charset="0"/>
              </a:rPr>
              <a:pPr/>
              <a:t>‹#›</a:t>
            </a:fld>
            <a:endParaRPr lang="en-US" sz="2000"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4214235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1362"/>
            <a:ext cx="4040188" cy="3551238"/>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041775" cy="3551238"/>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14618375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5"/>
          <p:cNvSpPr>
            <a:spLocks noGrp="1"/>
          </p:cNvSpPr>
          <p:nvPr>
            <p:ph sz="quarter" idx="4"/>
          </p:nvPr>
        </p:nvSpPr>
        <p:spPr>
          <a:xfrm>
            <a:off x="76200" y="76201"/>
            <a:ext cx="8991600" cy="5486400"/>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394121367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1"/>
            <a:ext cx="5111750" cy="54102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14451"/>
            <a:ext cx="3008313" cy="4248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27073510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343400"/>
            <a:ext cx="5486400" cy="566738"/>
          </a:xfrm>
          <a:prstGeom prst="rect">
            <a:avLst/>
          </a:prstGeom>
        </p:spPr>
        <p:txBody>
          <a:bodyPr anchor="b"/>
          <a:lstStyle>
            <a:lvl1pPr algn="l">
              <a:defRPr sz="2000" b="1">
                <a:latin typeface="Franklin Gothic Book"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28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4953000"/>
            <a:ext cx="5486400" cy="609600"/>
          </a:xfrm>
          <a:prstGeom prst="rect">
            <a:avLst/>
          </a:prstGeom>
        </p:spPr>
        <p:txBody>
          <a:bodyPr/>
          <a:lstStyle>
            <a:lvl1pPr marL="0" indent="0">
              <a:buNone/>
              <a:defRPr sz="1400">
                <a:latin typeface="Franklin Gothic Book"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31807840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4763"/>
            <a:ext cx="9144000" cy="6858000"/>
          </a:xfrm>
          <a:prstGeom prst="rect">
            <a:avLst/>
          </a:prstGeom>
        </p:spPr>
      </p:pic>
      <p:sp>
        <p:nvSpPr>
          <p:cNvPr id="2" name="Title 1"/>
          <p:cNvSpPr>
            <a:spLocks noGrp="1"/>
          </p:cNvSpPr>
          <p:nvPr>
            <p:ph type="ctrTitle"/>
          </p:nvPr>
        </p:nvSpPr>
        <p:spPr>
          <a:xfrm>
            <a:off x="685800" y="3429000"/>
            <a:ext cx="7772400" cy="1470025"/>
          </a:xfrm>
          <a:prstGeom prst="rect">
            <a:avLst/>
          </a:prstGeom>
        </p:spPr>
        <p:txBody>
          <a:bodyPr anchor="ctr"/>
          <a:lstStyle>
            <a:lvl1pPr>
              <a:defRPr sz="4000" b="1">
                <a:solidFill>
                  <a:schemeClr val="bg1"/>
                </a:solidFill>
                <a:latin typeface="Franklin Gothic Book"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029200"/>
            <a:ext cx="6400800" cy="1219200"/>
          </a:xfrm>
          <a:prstGeom prst="rect">
            <a:avLst/>
          </a:prstGeom>
        </p:spPr>
        <p:txBody>
          <a:bodyPr/>
          <a:lstStyle>
            <a:lvl1pPr marL="0" indent="0" algn="ctr">
              <a:buNone/>
              <a:defRPr>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Slide Number Placeholder 5"/>
          <p:cNvSpPr txBox="1">
            <a:spLocks/>
          </p:cNvSpPr>
          <p:nvPr userDrawn="1"/>
        </p:nvSpPr>
        <p:spPr>
          <a:xfrm>
            <a:off x="609600" y="61118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1">
                  <a:lumMod val="20000"/>
                  <a:lumOff val="80000"/>
                </a:schemeClr>
              </a:solidFill>
              <a:latin typeface="Franklin Gothic Book" pitchFamily="34" charset="0"/>
            </a:endParaRPr>
          </a:p>
        </p:txBody>
      </p:sp>
      <p:sp>
        <p:nvSpPr>
          <p:cNvPr id="11" name="Slide Number Placeholder 5"/>
          <p:cNvSpPr txBox="1">
            <a:spLocks/>
          </p:cNvSpPr>
          <p:nvPr userDrawn="1"/>
        </p:nvSpPr>
        <p:spPr>
          <a:xfrm>
            <a:off x="457200" y="5929312"/>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24411823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
        <p:nvSpPr>
          <p:cNvPr id="5" name="Title 1"/>
          <p:cNvSpPr>
            <a:spLocks noGrp="1"/>
          </p:cNvSpPr>
          <p:nvPr>
            <p:ph type="ctrTitle"/>
          </p:nvPr>
        </p:nvSpPr>
        <p:spPr>
          <a:xfrm>
            <a:off x="685800" y="3429000"/>
            <a:ext cx="7772400" cy="1470025"/>
          </a:xfrm>
          <a:prstGeom prst="rect">
            <a:avLst/>
          </a:prstGeom>
        </p:spPr>
        <p:txBody>
          <a:bodyPr anchor="ctr"/>
          <a:lstStyle>
            <a:lvl1pPr>
              <a:defRPr sz="4000" b="1">
                <a:solidFill>
                  <a:schemeClr val="bg1"/>
                </a:solidFill>
                <a:latin typeface="Franklin Gothic Book" pitchFamily="34" charset="0"/>
              </a:defRPr>
            </a:lvl1pPr>
          </a:lstStyle>
          <a:p>
            <a:r>
              <a:rPr lang="en-US" dirty="0" smtClean="0"/>
              <a:t>Click to edit Master title style</a:t>
            </a:r>
            <a:endParaRPr lang="en-US" dirty="0"/>
          </a:p>
        </p:txBody>
      </p:sp>
      <p:sp>
        <p:nvSpPr>
          <p:cNvPr id="6" name="Subtitle 2"/>
          <p:cNvSpPr>
            <a:spLocks noGrp="1"/>
          </p:cNvSpPr>
          <p:nvPr>
            <p:ph type="subTitle" idx="1"/>
          </p:nvPr>
        </p:nvSpPr>
        <p:spPr>
          <a:xfrm>
            <a:off x="1371600" y="5029200"/>
            <a:ext cx="6400800" cy="1219200"/>
          </a:xfrm>
          <a:prstGeom prst="rect">
            <a:avLst/>
          </a:prstGeom>
        </p:spPr>
        <p:txBody>
          <a:bodyPr/>
          <a:lstStyle>
            <a:lvl1pPr marL="0" indent="0" algn="ctr">
              <a:buNone/>
              <a:defRPr>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03415544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3800">
                <a:latin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191001"/>
          </a:xfrm>
          <a:prstGeom prst="rect">
            <a:avLst/>
          </a:prstGeo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txBox="1">
            <a:spLocks/>
          </p:cNvSpPr>
          <p:nvPr userDrawn="1"/>
        </p:nvSpPr>
        <p:spPr>
          <a:xfrm>
            <a:off x="457200" y="5975350"/>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266523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297615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4040188"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1362"/>
            <a:ext cx="4040188" cy="3551238"/>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041775" cy="3551238"/>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33661531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5"/>
          <p:cNvSpPr>
            <a:spLocks noGrp="1"/>
          </p:cNvSpPr>
          <p:nvPr>
            <p:ph sz="quarter" idx="4"/>
          </p:nvPr>
        </p:nvSpPr>
        <p:spPr>
          <a:xfrm>
            <a:off x="76200" y="76201"/>
            <a:ext cx="8991600" cy="5486400"/>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41839153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3800">
                <a:latin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1"/>
            <a:ext cx="8229600" cy="4191000"/>
          </a:xfrm>
          <a:prstGeom prst="rect">
            <a:avLst/>
          </a:prstGeo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457200" y="5959475"/>
            <a:ext cx="609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accent1">
                  <a:lumMod val="20000"/>
                  <a:lumOff val="80000"/>
                </a:schemeClr>
              </a:solidFill>
              <a:latin typeface="Franklin Gothic Book" pitchFamily="34" charset="0"/>
            </a:endParaRPr>
          </a:p>
        </p:txBody>
      </p:sp>
      <p:sp>
        <p:nvSpPr>
          <p:cNvPr id="5" name="Slide Number Placeholder 5"/>
          <p:cNvSpPr txBox="1">
            <a:spLocks/>
          </p:cNvSpPr>
          <p:nvPr userDrawn="1"/>
        </p:nvSpPr>
        <p:spPr>
          <a:xfrm>
            <a:off x="457200" y="6035675"/>
            <a:ext cx="9144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20000"/>
                    <a:lumOff val="80000"/>
                  </a:schemeClr>
                </a:solidFill>
                <a:latin typeface="Franklin Gothic Book" pitchFamily="34" charset="0"/>
              </a:rPr>
              <a:pPr/>
              <a:t>‹#›</a:t>
            </a:fld>
            <a:endParaRPr lang="en-US" sz="2000"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221439217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2401"/>
            <a:ext cx="5111750" cy="54102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14451"/>
            <a:ext cx="3008313" cy="424814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10866346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343400"/>
            <a:ext cx="5486400" cy="566738"/>
          </a:xfrm>
          <a:prstGeom prst="rect">
            <a:avLst/>
          </a:prstGeom>
        </p:spPr>
        <p:txBody>
          <a:bodyPr anchor="b"/>
          <a:lstStyle>
            <a:lvl1pPr algn="l">
              <a:defRPr sz="2000" b="1">
                <a:latin typeface="Franklin Gothic Book"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28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4953000"/>
            <a:ext cx="5486400" cy="609600"/>
          </a:xfrm>
          <a:prstGeom prst="rect">
            <a:avLst/>
          </a:prstGeom>
        </p:spPr>
        <p:txBody>
          <a:bodyPr/>
          <a:lstStyle>
            <a:lvl1pPr marL="0" indent="0">
              <a:buNone/>
              <a:defRPr sz="1400">
                <a:latin typeface="Franklin Gothic Book"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z="2000" smtClean="0">
                <a:solidFill>
                  <a:schemeClr val="accent1">
                    <a:lumMod val="60000"/>
                    <a:lumOff val="40000"/>
                  </a:schemeClr>
                </a:solidFill>
                <a:latin typeface="Franklin Gothic Book" pitchFamily="34" charset="0"/>
              </a:rPr>
              <a:pPr/>
              <a:t>‹#›</a:t>
            </a:fld>
            <a:endParaRPr lang="en-US" dirty="0">
              <a:solidFill>
                <a:schemeClr val="accent1">
                  <a:lumMod val="60000"/>
                  <a:lumOff val="40000"/>
                </a:schemeClr>
              </a:solidFill>
              <a:latin typeface="Franklin Gothic Book" pitchFamily="34" charset="0"/>
            </a:endParaRPr>
          </a:p>
        </p:txBody>
      </p:sp>
    </p:spTree>
    <p:extLst>
      <p:ext uri="{BB962C8B-B14F-4D97-AF65-F5344CB8AC3E}">
        <p14:creationId xmlns:p14="http://schemas.microsoft.com/office/powerpoint/2010/main" xmlns="" val="278426273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23438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118975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2156742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1834701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1584318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7095384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774657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341017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1"/>
            <a:ext cx="4038600" cy="4191000"/>
          </a:xfrm>
          <a:prstGeom prst="rect">
            <a:avLst/>
          </a:prstGeo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30426059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36797385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6585471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491FDE-720C-4884-8B4A-42EB33A52F21}" type="datetimeFigureOut">
              <a:rPr lang="en-US" smtClean="0"/>
              <a:pPr/>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3491984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Franklin Gothic Book"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12875"/>
            <a:ext cx="4040188"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637"/>
            <a:ext cx="4040188" cy="3509963"/>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12875"/>
            <a:ext cx="4041775" cy="639762"/>
          </a:xfrm>
          <a:prstGeom prst="rect">
            <a:avLst/>
          </a:prstGeom>
        </p:spPr>
        <p:txBody>
          <a:bodyPr anchor="b"/>
          <a:lstStyle>
            <a:lvl1pPr marL="0" indent="0">
              <a:buNone/>
              <a:defRPr sz="2400" b="1">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637"/>
            <a:ext cx="4041775" cy="3509963"/>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11539561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5"/>
          <p:cNvSpPr>
            <a:spLocks noGrp="1"/>
          </p:cNvSpPr>
          <p:nvPr>
            <p:ph sz="quarter" idx="4"/>
          </p:nvPr>
        </p:nvSpPr>
        <p:spPr>
          <a:xfrm>
            <a:off x="76200" y="76201"/>
            <a:ext cx="8991600" cy="5486400"/>
          </a:xfrm>
          <a:prstGeom prst="rect">
            <a:avLst/>
          </a:prstGeom>
        </p:spPr>
        <p:txBody>
          <a:bodyPr/>
          <a:lstStyle>
            <a:lvl1pPr>
              <a:defRPr sz="2400">
                <a:latin typeface="Franklin Gothic Book" pitchFamily="34" charset="0"/>
              </a:defRPr>
            </a:lvl1pPr>
            <a:lvl2pPr>
              <a:defRPr sz="2000">
                <a:latin typeface="Franklin Gothic Book" pitchFamily="34" charset="0"/>
              </a:defRPr>
            </a:lvl2pPr>
            <a:lvl3pPr>
              <a:defRPr sz="1800">
                <a:latin typeface="Franklin Gothic Book" pitchFamily="34" charset="0"/>
              </a:defRPr>
            </a:lvl3pPr>
            <a:lvl4pPr>
              <a:defRPr sz="1600">
                <a:latin typeface="Franklin Gothic Book" pitchFamily="34" charset="0"/>
              </a:defRPr>
            </a:lvl4pPr>
            <a:lvl5pPr>
              <a:defRPr sz="1600">
                <a:latin typeface="Franklin Gothic Book"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26144270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28954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1172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39877513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343400"/>
            <a:ext cx="5486400" cy="566738"/>
          </a:xfrm>
          <a:prstGeom prst="rect">
            <a:avLst/>
          </a:prstGeom>
        </p:spPr>
        <p:txBody>
          <a:bodyPr anchor="b"/>
          <a:lstStyle>
            <a:lvl1pPr algn="l">
              <a:defRPr sz="2000" b="1">
                <a:latin typeface="Franklin Gothic Book"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828800" y="2286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4953000"/>
            <a:ext cx="5486400" cy="609600"/>
          </a:xfrm>
          <a:prstGeom prst="rect">
            <a:avLst/>
          </a:prstGeom>
        </p:spPr>
        <p:txBody>
          <a:bodyPr/>
          <a:lstStyle>
            <a:lvl1pPr marL="0" indent="0">
              <a:buNone/>
              <a:defRPr sz="1400">
                <a:latin typeface="Franklin Gothic Book"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txBox="1">
            <a:spLocks/>
          </p:cNvSpPr>
          <p:nvPr userDrawn="1"/>
        </p:nvSpPr>
        <p:spPr>
          <a:xfrm>
            <a:off x="457200" y="5959475"/>
            <a:ext cx="2133600" cy="365125"/>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8A1F43-85AC-44D3-8116-9C368AFF3BFD}" type="slidenum">
              <a:rPr lang="en-US" smtClean="0">
                <a:solidFill>
                  <a:schemeClr val="accent1">
                    <a:lumMod val="20000"/>
                    <a:lumOff val="80000"/>
                  </a:schemeClr>
                </a:solidFill>
                <a:latin typeface="Franklin Gothic Book" pitchFamily="34" charset="0"/>
              </a:rPr>
              <a:pPr/>
              <a:t>‹#›</a:t>
            </a:fld>
            <a:endParaRPr lang="en-US" dirty="0">
              <a:solidFill>
                <a:schemeClr val="accent1">
                  <a:lumMod val="20000"/>
                  <a:lumOff val="80000"/>
                </a:schemeClr>
              </a:solidFill>
              <a:latin typeface="Franklin Gothic Book" pitchFamily="34" charset="0"/>
            </a:endParaRPr>
          </a:p>
        </p:txBody>
      </p:sp>
    </p:spTree>
    <p:extLst>
      <p:ext uri="{BB962C8B-B14F-4D97-AF65-F5344CB8AC3E}">
        <p14:creationId xmlns:p14="http://schemas.microsoft.com/office/powerpoint/2010/main" xmlns="" val="6013503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6" name="Rectangle 5"/>
          <p:cNvSpPr/>
          <p:nvPr userDrawn="1"/>
        </p:nvSpPr>
        <p:spPr>
          <a:xfrm>
            <a:off x="457200" y="5943600"/>
            <a:ext cx="548548" cy="523220"/>
          </a:xfrm>
          <a:prstGeom prst="rect">
            <a:avLst/>
          </a:prstGeom>
        </p:spPr>
        <p:txBody>
          <a:bodyPr wrap="none">
            <a:spAutoFit/>
          </a:bodyPr>
          <a:lstStyle/>
          <a:p>
            <a:fld id="{0F8A1F43-85AC-44D3-8116-9C368AFF3BFD}" type="slidenum">
              <a:rPr lang="en-US" sz="2800" smtClean="0">
                <a:solidFill>
                  <a:schemeClr val="accent1">
                    <a:lumMod val="20000"/>
                    <a:lumOff val="80000"/>
                  </a:schemeClr>
                </a:solidFill>
                <a:latin typeface="Franklin Gothic Book" pitchFamily="34" charset="0"/>
              </a:rPr>
              <a:pPr/>
              <a:t>‹#›</a:t>
            </a:fld>
            <a:endParaRPr lang="en-US" sz="2800" dirty="0"/>
          </a:p>
        </p:txBody>
      </p:sp>
    </p:spTree>
    <p:extLst>
      <p:ext uri="{BB962C8B-B14F-4D97-AF65-F5344CB8AC3E}">
        <p14:creationId xmlns:p14="http://schemas.microsoft.com/office/powerpoint/2010/main" xmlns="" val="1138180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6.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449567811"/>
      </p:ext>
    </p:extLst>
  </p:cSld>
  <p:clrMap bg1="lt1" tx1="dk1" bg2="lt2" tx2="dk2" accent1="accent1" accent2="accent2" accent3="accent3" accent4="accent4" accent5="accent5" accent6="accent6" hlink="hlink" folHlink="folHlink"/>
  <p:sldLayoutIdLst>
    <p:sldLayoutId id="2147483881" r:id="rId1"/>
    <p:sldLayoutId id="2147483690" r:id="rId2"/>
    <p:sldLayoutId id="2147483691" r:id="rId3"/>
    <p:sldLayoutId id="2147483693" r:id="rId4"/>
    <p:sldLayoutId id="2147483694" r:id="rId5"/>
    <p:sldLayoutId id="2147483696" r:id="rId6"/>
    <p:sldLayoutId id="2147483697" r:id="rId7"/>
    <p:sldLayoutId id="2147483698" r:id="rId8"/>
    <p:sldLayoutId id="2147483964" r:id="rId9"/>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035901552"/>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06956667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77" r:id="rId8"/>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48600712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91FDE-720C-4884-8B4A-42EB33A52F21}" type="datetimeFigureOut">
              <a:rPr lang="en-US" smtClean="0"/>
              <a:pPr/>
              <a:t>10/11/2013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6BB4E-342D-4933-917A-139FC9051695}" type="slidenum">
              <a:rPr lang="en-US" smtClean="0"/>
              <a:pPr/>
              <a:t>‹#›</a:t>
            </a:fld>
            <a:endParaRPr lang="en-US"/>
          </a:p>
        </p:txBody>
      </p:sp>
    </p:spTree>
    <p:extLst>
      <p:ext uri="{BB962C8B-B14F-4D97-AF65-F5344CB8AC3E}">
        <p14:creationId xmlns:p14="http://schemas.microsoft.com/office/powerpoint/2010/main" xmlns="" val="269278742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05200"/>
            <a:ext cx="9144000" cy="1470025"/>
          </a:xfrm>
        </p:spPr>
        <p:txBody>
          <a:bodyPr>
            <a:normAutofit/>
          </a:bodyPr>
          <a:lstStyle/>
          <a:p>
            <a:r>
              <a:rPr lang="en-US" dirty="0" smtClean="0"/>
              <a:t>Local Control Funding &amp; Accountability</a:t>
            </a:r>
            <a:br>
              <a:rPr lang="en-US" dirty="0" smtClean="0"/>
            </a:br>
            <a:r>
              <a:rPr lang="en-US" dirty="0" smtClean="0"/>
              <a:t>A Community Conversation</a:t>
            </a:r>
            <a:endParaRPr lang="en-US" b="1" i="1" dirty="0">
              <a:solidFill>
                <a:schemeClr val="bg1"/>
              </a:solidFill>
              <a:latin typeface="Franklin Gothic Book" pitchFamily="34" charset="0"/>
            </a:endParaRPr>
          </a:p>
        </p:txBody>
      </p:sp>
      <p:sp>
        <p:nvSpPr>
          <p:cNvPr id="3" name="Subtitle 2"/>
          <p:cNvSpPr>
            <a:spLocks noGrp="1"/>
          </p:cNvSpPr>
          <p:nvPr>
            <p:ph type="subTitle" idx="1"/>
          </p:nvPr>
        </p:nvSpPr>
        <p:spPr>
          <a:xfrm>
            <a:off x="533400" y="4953000"/>
            <a:ext cx="8305800" cy="1676400"/>
          </a:xfrm>
        </p:spPr>
        <p:txBody>
          <a:bodyPr>
            <a:normAutofit/>
          </a:bodyPr>
          <a:lstStyle/>
          <a:p>
            <a:r>
              <a:rPr lang="en-US" dirty="0" smtClean="0">
                <a:solidFill>
                  <a:schemeClr val="bg1"/>
                </a:solidFill>
                <a:latin typeface="Franklin Gothic Book" pitchFamily="34" charset="0"/>
              </a:rPr>
              <a:t>Name of District /LEA</a:t>
            </a:r>
          </a:p>
          <a:p>
            <a:r>
              <a:rPr lang="en-US" dirty="0" smtClean="0">
                <a:solidFill>
                  <a:schemeClr val="bg1"/>
                </a:solidFill>
                <a:latin typeface="Franklin Gothic Book" pitchFamily="34" charset="0"/>
              </a:rPr>
              <a:t>Day , Date </a:t>
            </a:r>
          </a:p>
        </p:txBody>
      </p:sp>
    </p:spTree>
    <p:extLst>
      <p:ext uri="{BB962C8B-B14F-4D97-AF65-F5344CB8AC3E}">
        <p14:creationId xmlns:p14="http://schemas.microsoft.com/office/powerpoint/2010/main" xmlns="" val="1370103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sz="4400" dirty="0" smtClean="0">
                <a:solidFill>
                  <a:schemeClr val="tx1"/>
                </a:solidFill>
              </a:rPr>
              <a:t>Local Control &amp; Accountability Plans (LCAPs)</a:t>
            </a:r>
            <a:endParaRPr lang="en-US" sz="4400" dirty="0"/>
          </a:p>
        </p:txBody>
      </p:sp>
    </p:spTree>
    <p:extLst>
      <p:ext uri="{BB962C8B-B14F-4D97-AF65-F5344CB8AC3E}">
        <p14:creationId xmlns:p14="http://schemas.microsoft.com/office/powerpoint/2010/main" xmlns="" val="3462684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229600" cy="1143000"/>
          </a:xfrm>
        </p:spPr>
        <p:txBody>
          <a:bodyPr>
            <a:noAutofit/>
          </a:bodyPr>
          <a:lstStyle/>
          <a:p>
            <a:r>
              <a:rPr lang="en-US" sz="3400" b="1" dirty="0" smtClean="0"/>
              <a:t>Local Control &amp; Accountability Plans (LCAPs)</a:t>
            </a:r>
            <a:endParaRPr lang="en-US" sz="3400" b="1" dirty="0"/>
          </a:p>
        </p:txBody>
      </p:sp>
      <p:sp>
        <p:nvSpPr>
          <p:cNvPr id="7" name="Content Placeholder 6"/>
          <p:cNvSpPr>
            <a:spLocks noGrp="1"/>
          </p:cNvSpPr>
          <p:nvPr>
            <p:ph idx="1"/>
          </p:nvPr>
        </p:nvSpPr>
        <p:spPr/>
        <p:txBody>
          <a:bodyPr/>
          <a:lstStyle/>
          <a:p>
            <a:endParaRPr lang="en-US" dirty="0"/>
          </a:p>
        </p:txBody>
      </p:sp>
      <p:pic>
        <p:nvPicPr>
          <p:cNvPr id="13314" name="Picture 2" descr="C:\Users\vmccrary\AppData\Local\Microsoft\Windows\Temporary Internet Files\Content.Outlook\DBYRQMOT\LCFF_8Prioritie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1008" y="878840"/>
            <a:ext cx="6617471" cy="48567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914400" y="6019800"/>
            <a:ext cx="6553200" cy="400110"/>
          </a:xfrm>
          <a:prstGeom prst="rect">
            <a:avLst/>
          </a:prstGeom>
          <a:noFill/>
        </p:spPr>
        <p:txBody>
          <a:bodyPr wrap="square" rtlCol="0">
            <a:spAutoFit/>
          </a:bodyPr>
          <a:lstStyle/>
          <a:p>
            <a:pPr algn="ctr"/>
            <a:r>
              <a:rPr lang="en-US" sz="2000" dirty="0" smtClean="0">
                <a:solidFill>
                  <a:schemeClr val="accent1">
                    <a:lumMod val="60000"/>
                    <a:lumOff val="40000"/>
                  </a:schemeClr>
                </a:solidFill>
                <a:latin typeface="Franklin Gothic Book" pitchFamily="34" charset="0"/>
              </a:rPr>
              <a:t>Local Control &amp; Accountability Plans (LCAP) </a:t>
            </a:r>
          </a:p>
        </p:txBody>
      </p:sp>
    </p:spTree>
    <p:extLst>
      <p:ext uri="{BB962C8B-B14F-4D97-AF65-F5344CB8AC3E}">
        <p14:creationId xmlns:p14="http://schemas.microsoft.com/office/powerpoint/2010/main" xmlns="" val="506581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8229600" cy="685800"/>
          </a:xfrm>
          <a:prstGeom prst="rect">
            <a:avLst/>
          </a:prstGeom>
        </p:spPr>
        <p:txBody>
          <a:bodyPr/>
          <a:lstStyle/>
          <a:p>
            <a:pPr algn="l"/>
            <a:r>
              <a:rPr lang="en-US" sz="3400" b="1" dirty="0" smtClean="0"/>
              <a:t>L</a:t>
            </a:r>
            <a:r>
              <a:rPr lang="en-US" sz="3400" dirty="0" smtClean="0"/>
              <a:t>ocal </a:t>
            </a:r>
            <a:r>
              <a:rPr lang="en-US" sz="3400" b="1" dirty="0" smtClean="0"/>
              <a:t>C</a:t>
            </a:r>
            <a:r>
              <a:rPr lang="en-US" sz="3400" dirty="0" smtClean="0"/>
              <a:t>ontrol</a:t>
            </a:r>
            <a:r>
              <a:rPr lang="en-US" sz="3400" b="1" dirty="0" smtClean="0"/>
              <a:t> A</a:t>
            </a:r>
            <a:r>
              <a:rPr lang="en-US" sz="3400" dirty="0" smtClean="0"/>
              <a:t>ccountability </a:t>
            </a:r>
            <a:r>
              <a:rPr lang="en-US" sz="3400" b="1" dirty="0" smtClean="0"/>
              <a:t>P</a:t>
            </a:r>
            <a:r>
              <a:rPr lang="en-US" sz="3400" dirty="0" smtClean="0"/>
              <a:t>lans</a:t>
            </a:r>
            <a:endParaRPr lang="en-US" sz="3400" b="1" dirty="0"/>
          </a:p>
        </p:txBody>
      </p:sp>
      <p:sp>
        <p:nvSpPr>
          <p:cNvPr id="2" name="Content Placeholder 1"/>
          <p:cNvSpPr>
            <a:spLocks noGrp="1"/>
          </p:cNvSpPr>
          <p:nvPr>
            <p:ph idx="1"/>
          </p:nvPr>
        </p:nvSpPr>
        <p:spPr>
          <a:xfrm>
            <a:off x="457200" y="1143000"/>
            <a:ext cx="8229600" cy="4419601"/>
          </a:xfrm>
        </p:spPr>
        <p:txBody>
          <a:bodyPr/>
          <a:lstStyle/>
          <a:p>
            <a:pPr marL="0" indent="0">
              <a:buNone/>
            </a:pPr>
            <a:r>
              <a:rPr lang="en-US" sz="2200" dirty="0" smtClean="0"/>
              <a:t>Local boards must adopt LCAP on or before July 1, 2014.</a:t>
            </a:r>
          </a:p>
          <a:p>
            <a:pPr marL="0" indent="0">
              <a:buNone/>
            </a:pPr>
            <a:r>
              <a:rPr lang="en-US" sz="2200" dirty="0" smtClean="0"/>
              <a:t>LCAP shall be for 3-year periods and be updated annually.</a:t>
            </a:r>
          </a:p>
          <a:p>
            <a:pPr marL="0" indent="0">
              <a:buNone/>
            </a:pPr>
            <a:endParaRPr lang="en-US" sz="800" dirty="0" smtClean="0"/>
          </a:p>
          <a:p>
            <a:pPr>
              <a:buNone/>
            </a:pPr>
            <a:r>
              <a:rPr lang="en-US" sz="2200" dirty="0" smtClean="0"/>
              <a:t>Plans must:</a:t>
            </a:r>
          </a:p>
          <a:p>
            <a:r>
              <a:rPr lang="en-US" sz="2200" dirty="0" smtClean="0"/>
              <a:t>Include annual goals for all pupils and each subgroup each of the eight state priorities</a:t>
            </a:r>
            <a:endParaRPr lang="en-US" sz="2200" i="1" dirty="0" smtClean="0"/>
          </a:p>
          <a:p>
            <a:r>
              <a:rPr lang="en-US" sz="2200" dirty="0" smtClean="0"/>
              <a:t>Specify the actions the LEA will take</a:t>
            </a:r>
          </a:p>
          <a:p>
            <a:r>
              <a:rPr lang="en-US" sz="2200" dirty="0" smtClean="0"/>
              <a:t>The expenditures budgeted for these </a:t>
            </a:r>
            <a:r>
              <a:rPr lang="en-US" sz="2200" i="1" dirty="0" smtClean="0"/>
              <a:t>specific actions </a:t>
            </a:r>
            <a:endParaRPr lang="en-US" sz="2200" dirty="0" smtClean="0"/>
          </a:p>
          <a:p>
            <a:r>
              <a:rPr lang="en-US" sz="2200" dirty="0" smtClean="0">
                <a:solidFill>
                  <a:srgbClr val="000000"/>
                </a:solidFill>
              </a:rPr>
              <a:t>The expenditures that will serve pupils in the target groups and pupils reclassified as fluent English proficient.</a:t>
            </a:r>
            <a:endParaRPr lang="en-US" sz="2200" dirty="0" smtClean="0"/>
          </a:p>
          <a:p>
            <a:r>
              <a:rPr lang="en-US" sz="2200" dirty="0" smtClean="0"/>
              <a:t>Be aligned to the LEA budget</a:t>
            </a:r>
          </a:p>
          <a:p>
            <a:pPr marL="0" indent="0">
              <a:buNone/>
            </a:pPr>
            <a:endParaRPr lang="en-US" sz="1000" dirty="0" smtClean="0"/>
          </a:p>
          <a:p>
            <a:endParaRPr lang="en-US" sz="2400" dirty="0"/>
          </a:p>
          <a:p>
            <a:pPr lvl="1">
              <a:buFont typeface="Courier New"/>
              <a:buChar char="o"/>
            </a:pPr>
            <a:endParaRPr lang="en-US" sz="1800" dirty="0" smtClean="0"/>
          </a:p>
          <a:p>
            <a:pPr lvl="1">
              <a:buFont typeface="Courier New" pitchFamily="49" charset="0"/>
              <a:buChar char="o"/>
            </a:pPr>
            <a:endParaRPr lang="en-US" sz="2000" dirty="0" smtClean="0"/>
          </a:p>
          <a:p>
            <a:pPr lvl="1">
              <a:buFont typeface="Courier New" pitchFamily="49" charset="0"/>
              <a:buChar char="o"/>
            </a:pPr>
            <a:endParaRPr lang="en-US" sz="2000" dirty="0"/>
          </a:p>
        </p:txBody>
      </p:sp>
      <p:sp>
        <p:nvSpPr>
          <p:cNvPr id="5" name="TextBox 4"/>
          <p:cNvSpPr txBox="1"/>
          <p:nvPr/>
        </p:nvSpPr>
        <p:spPr>
          <a:xfrm>
            <a:off x="914400" y="6019800"/>
            <a:ext cx="6553200" cy="400110"/>
          </a:xfrm>
          <a:prstGeom prst="rect">
            <a:avLst/>
          </a:prstGeom>
          <a:noFill/>
        </p:spPr>
        <p:txBody>
          <a:bodyPr wrap="square" rtlCol="0">
            <a:spAutoFit/>
          </a:bodyPr>
          <a:lstStyle/>
          <a:p>
            <a:pPr algn="ctr"/>
            <a:r>
              <a:rPr lang="en-US" sz="2000" dirty="0" smtClean="0">
                <a:solidFill>
                  <a:schemeClr val="accent1">
                    <a:lumMod val="60000"/>
                    <a:lumOff val="40000"/>
                  </a:schemeClr>
                </a:solidFill>
                <a:latin typeface="Franklin Gothic Book" pitchFamily="34" charset="0"/>
              </a:rPr>
              <a:t>Local Control &amp; Accountability Plans (LCAP) </a:t>
            </a:r>
          </a:p>
        </p:txBody>
      </p:sp>
    </p:spTree>
    <p:extLst>
      <p:ext uri="{BB962C8B-B14F-4D97-AF65-F5344CB8AC3E}">
        <p14:creationId xmlns:p14="http://schemas.microsoft.com/office/powerpoint/2010/main" xmlns="" val="1740867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Process</a:t>
            </a:r>
            <a:endParaRPr lang="en-US" dirty="0"/>
          </a:p>
        </p:txBody>
      </p:sp>
      <p:pic>
        <p:nvPicPr>
          <p:cNvPr id="143362" name="Picture 2"/>
          <p:cNvPicPr>
            <a:picLocks noChangeAspect="1" noChangeArrowheads="1"/>
          </p:cNvPicPr>
          <p:nvPr/>
        </p:nvPicPr>
        <p:blipFill>
          <a:blip r:embed="rId3" cstate="print"/>
          <a:srcRect/>
          <a:stretch>
            <a:fillRect/>
          </a:stretch>
        </p:blipFill>
        <p:spPr bwMode="auto">
          <a:xfrm>
            <a:off x="457200" y="898634"/>
            <a:ext cx="8296275" cy="47039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sz="4400" dirty="0" smtClean="0">
                <a:solidFill>
                  <a:schemeClr val="tx1"/>
                </a:solidFill>
              </a:rPr>
              <a:t>Timeline</a:t>
            </a:r>
            <a:endParaRPr lang="en-US" sz="4400" dirty="0"/>
          </a:p>
        </p:txBody>
      </p:sp>
    </p:spTree>
    <p:extLst>
      <p:ext uri="{BB962C8B-B14F-4D97-AF65-F5344CB8AC3E}">
        <p14:creationId xmlns:p14="http://schemas.microsoft.com/office/powerpoint/2010/main" xmlns="" val="3462684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400" dirty="0" smtClean="0">
                <a:solidFill>
                  <a:schemeClr val="bg2">
                    <a:lumMod val="10000"/>
                  </a:schemeClr>
                </a:solidFill>
              </a:rPr>
              <a:t>January 2014</a:t>
            </a:r>
          </a:p>
          <a:p>
            <a:pPr lvl="1">
              <a:buSzPct val="80000"/>
              <a:buFont typeface="Courier New" pitchFamily="49" charset="0"/>
              <a:buChar char="o"/>
            </a:pPr>
            <a:r>
              <a:rPr lang="en-US" sz="2000" dirty="0" smtClean="0">
                <a:solidFill>
                  <a:schemeClr val="bg2">
                    <a:lumMod val="10000"/>
                  </a:schemeClr>
                </a:solidFill>
              </a:rPr>
              <a:t>State agencies update standards for adoption of local budgets</a:t>
            </a:r>
          </a:p>
          <a:p>
            <a:pPr lvl="1">
              <a:buSzPct val="80000"/>
              <a:buFont typeface="Courier New" pitchFamily="49" charset="0"/>
              <a:buChar char="o"/>
            </a:pPr>
            <a:r>
              <a:rPr lang="en-US" sz="2000" dirty="0" smtClean="0">
                <a:solidFill>
                  <a:schemeClr val="bg2">
                    <a:lumMod val="10000"/>
                  </a:schemeClr>
                </a:solidFill>
              </a:rPr>
              <a:t>State Board adopts regulations on expenditure of supplemental and concentration funds</a:t>
            </a:r>
          </a:p>
          <a:p>
            <a:pPr lvl="1">
              <a:buSzPct val="80000"/>
              <a:buFont typeface="Courier New" pitchFamily="49" charset="0"/>
              <a:buChar char="o"/>
            </a:pPr>
            <a:r>
              <a:rPr lang="en-US" sz="2000" dirty="0" smtClean="0">
                <a:solidFill>
                  <a:schemeClr val="bg2">
                    <a:lumMod val="10000"/>
                  </a:schemeClr>
                </a:solidFill>
              </a:rPr>
              <a:t>Changes recommended to revise the Academic Performance Index</a:t>
            </a:r>
          </a:p>
          <a:p>
            <a:r>
              <a:rPr lang="en-US" sz="2400" dirty="0" smtClean="0">
                <a:solidFill>
                  <a:schemeClr val="bg2">
                    <a:lumMod val="10000"/>
                  </a:schemeClr>
                </a:solidFill>
              </a:rPr>
              <a:t>March 2014</a:t>
            </a:r>
          </a:p>
          <a:p>
            <a:pPr lvl="1">
              <a:buSzPct val="80000"/>
              <a:buFont typeface="Courier New" pitchFamily="49" charset="0"/>
              <a:buChar char="o"/>
            </a:pPr>
            <a:r>
              <a:rPr lang="en-US" sz="1900" dirty="0" smtClean="0">
                <a:solidFill>
                  <a:schemeClr val="bg2">
                    <a:lumMod val="10000"/>
                  </a:schemeClr>
                </a:solidFill>
              </a:rPr>
              <a:t>State Board adopts template for Local Control and Accountability Plans (LCAPs)</a:t>
            </a:r>
          </a:p>
          <a:p>
            <a:r>
              <a:rPr lang="en-US" sz="2400" dirty="0" smtClean="0">
                <a:solidFill>
                  <a:schemeClr val="bg2">
                    <a:lumMod val="10000"/>
                  </a:schemeClr>
                </a:solidFill>
              </a:rPr>
              <a:t>June/July 2014 </a:t>
            </a:r>
          </a:p>
          <a:p>
            <a:pPr lvl="1">
              <a:buSzPct val="80000"/>
              <a:buFont typeface="Courier New" pitchFamily="49" charset="0"/>
              <a:buChar char="o"/>
            </a:pPr>
            <a:r>
              <a:rPr lang="en-US" sz="1900" dirty="0" smtClean="0">
                <a:solidFill>
                  <a:schemeClr val="bg2">
                    <a:lumMod val="10000"/>
                  </a:schemeClr>
                </a:solidFill>
              </a:rPr>
              <a:t>Local educational agencies have established local policies to implement </a:t>
            </a:r>
          </a:p>
          <a:p>
            <a:pPr lvl="1">
              <a:buSzPct val="80000"/>
              <a:buFont typeface="Courier New" pitchFamily="49" charset="0"/>
              <a:buChar char="o"/>
            </a:pPr>
            <a:r>
              <a:rPr lang="en-US" sz="2000" dirty="0" smtClean="0">
                <a:solidFill>
                  <a:schemeClr val="bg2">
                    <a:lumMod val="10000"/>
                  </a:schemeClr>
                </a:solidFill>
              </a:rPr>
              <a:t>Local educational agencies adopt LCAP aligned with budget</a:t>
            </a:r>
          </a:p>
          <a:p>
            <a:r>
              <a:rPr lang="en-US" sz="2400" dirty="0" smtClean="0">
                <a:solidFill>
                  <a:schemeClr val="bg2">
                    <a:lumMod val="10000"/>
                  </a:schemeClr>
                </a:solidFill>
              </a:rPr>
              <a:t>October 2015</a:t>
            </a:r>
          </a:p>
          <a:p>
            <a:pPr lvl="1">
              <a:buSzPct val="80000"/>
              <a:buFont typeface="Courier New" pitchFamily="49" charset="0"/>
              <a:buChar char="o"/>
            </a:pPr>
            <a:r>
              <a:rPr lang="en-US" sz="2000" dirty="0" smtClean="0">
                <a:solidFill>
                  <a:schemeClr val="bg2">
                    <a:lumMod val="10000"/>
                  </a:schemeClr>
                </a:solidFill>
              </a:rPr>
              <a:t>State Board adopts rubrics for evaluation and technical assistance</a:t>
            </a:r>
            <a:r>
              <a:rPr lang="en-US" sz="2000" dirty="0" smtClean="0"/>
              <a:t> </a:t>
            </a:r>
            <a:endParaRPr lang="en-US" sz="2000" dirty="0"/>
          </a:p>
        </p:txBody>
      </p:sp>
      <p:sp>
        <p:nvSpPr>
          <p:cNvPr id="4" name="Title 3"/>
          <p:cNvSpPr>
            <a:spLocks noGrp="1"/>
          </p:cNvSpPr>
          <p:nvPr>
            <p:ph type="title"/>
          </p:nvPr>
        </p:nvSpPr>
        <p:spPr/>
        <p:txBody>
          <a:bodyPr/>
          <a:lstStyle/>
          <a:p>
            <a:r>
              <a:rPr lang="en-US" b="1" dirty="0" smtClean="0"/>
              <a:t>LCFF  Timeline</a:t>
            </a:r>
            <a:endParaRPr lang="en-US" b="1" dirty="0"/>
          </a:p>
        </p:txBody>
      </p:sp>
      <p:sp>
        <p:nvSpPr>
          <p:cNvPr id="5" name="TextBox 4"/>
          <p:cNvSpPr txBox="1"/>
          <p:nvPr/>
        </p:nvSpPr>
        <p:spPr>
          <a:xfrm>
            <a:off x="919480" y="6019800"/>
            <a:ext cx="6553200" cy="400110"/>
          </a:xfrm>
          <a:prstGeom prst="rect">
            <a:avLst/>
          </a:prstGeom>
          <a:noFill/>
        </p:spPr>
        <p:txBody>
          <a:bodyPr wrap="square" rtlCol="0">
            <a:spAutoFit/>
          </a:bodyPr>
          <a:lstStyle/>
          <a:p>
            <a:pPr algn="ctr"/>
            <a:r>
              <a:rPr lang="en-US" sz="2000" dirty="0" smtClean="0">
                <a:solidFill>
                  <a:schemeClr val="bg1"/>
                </a:solidFill>
                <a:latin typeface="Franklin Gothic Book" pitchFamily="34" charset="0"/>
              </a:rPr>
              <a:t>What now?</a:t>
            </a:r>
            <a:endParaRPr lang="en-US" sz="2000" dirty="0">
              <a:solidFill>
                <a:schemeClr val="bg1"/>
              </a:solidFill>
              <a:latin typeface="Franklin Gothic Book" pitchFamily="34" charset="0"/>
            </a:endParaRPr>
          </a:p>
        </p:txBody>
      </p:sp>
    </p:spTree>
    <p:extLst>
      <p:ext uri="{BB962C8B-B14F-4D97-AF65-F5344CB8AC3E}">
        <p14:creationId xmlns:p14="http://schemas.microsoft.com/office/powerpoint/2010/main" xmlns="" val="2945700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sz="4400" dirty="0" smtClean="0">
                <a:solidFill>
                  <a:schemeClr val="tx1"/>
                </a:solidFill>
              </a:rPr>
              <a:t>Role of the Board</a:t>
            </a:r>
            <a:endParaRPr lang="en-US" sz="4400" dirty="0"/>
          </a:p>
        </p:txBody>
      </p:sp>
    </p:spTree>
    <p:extLst>
      <p:ext uri="{BB962C8B-B14F-4D97-AF65-F5344CB8AC3E}">
        <p14:creationId xmlns:p14="http://schemas.microsoft.com/office/powerpoint/2010/main" xmlns="" val="3462684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the board &amp; LCFF</a:t>
            </a:r>
            <a:endParaRPr lang="en-US" b="1" dirty="0"/>
          </a:p>
        </p:txBody>
      </p:sp>
      <p:sp>
        <p:nvSpPr>
          <p:cNvPr id="4" name="Content Placeholder 3"/>
          <p:cNvSpPr>
            <a:spLocks noGrp="1"/>
          </p:cNvSpPr>
          <p:nvPr>
            <p:ph idx="1"/>
          </p:nvPr>
        </p:nvSpPr>
        <p:spPr/>
        <p:txBody>
          <a:bodyPr/>
          <a:lstStyle/>
          <a:p>
            <a:endParaRPr lang="en-US"/>
          </a:p>
        </p:txBody>
      </p:sp>
      <p:grpSp>
        <p:nvGrpSpPr>
          <p:cNvPr id="3" name="Group 2"/>
          <p:cNvGrpSpPr>
            <a:grpSpLocks/>
          </p:cNvGrpSpPr>
          <p:nvPr/>
        </p:nvGrpSpPr>
        <p:grpSpPr bwMode="auto">
          <a:xfrm>
            <a:off x="3695700" y="2305050"/>
            <a:ext cx="1685925" cy="1619250"/>
            <a:chOff x="3885" y="4905"/>
            <a:chExt cx="2655" cy="2550"/>
          </a:xfrm>
        </p:grpSpPr>
        <p:sp>
          <p:nvSpPr>
            <p:cNvPr id="2051" name="Oval 3"/>
            <p:cNvSpPr>
              <a:spLocks noChangeArrowheads="1"/>
            </p:cNvSpPr>
            <p:nvPr/>
          </p:nvSpPr>
          <p:spPr bwMode="auto">
            <a:xfrm>
              <a:off x="3885" y="4905"/>
              <a:ext cx="2655" cy="2550"/>
            </a:xfrm>
            <a:prstGeom prst="ellipse">
              <a:avLst/>
            </a:prstGeom>
            <a:solidFill>
              <a:srgbClr val="FFFFFF"/>
            </a:solidFill>
            <a:ln w="9525">
              <a:solidFill>
                <a:srgbClr val="000000"/>
              </a:solidFill>
              <a:round/>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endParaRPr lang="en-US"/>
            </a:p>
          </p:txBody>
        </p:sp>
        <p:sp>
          <p:nvSpPr>
            <p:cNvPr id="2052" name="Text Box 4"/>
            <p:cNvSpPr txBox="1">
              <a:spLocks noChangeArrowheads="1"/>
            </p:cNvSpPr>
            <p:nvPr/>
          </p:nvSpPr>
          <p:spPr bwMode="auto">
            <a:xfrm>
              <a:off x="3960" y="5475"/>
              <a:ext cx="2505" cy="1440"/>
            </a:xfrm>
            <a:prstGeom prst="rect">
              <a:avLst/>
            </a:prstGeom>
            <a:solidFill>
              <a:srgbClr val="FFFFFF">
                <a:alpha val="0"/>
              </a:srgbClr>
            </a:solid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rPr>
                <a:t>The services we provide to students</a:t>
              </a:r>
              <a:endParaRPr kumimoji="0" lang="en-US" b="0" i="0" u="none" strike="noStrike" cap="none" normalizeH="0" baseline="0" dirty="0" smtClean="0">
                <a:ln>
                  <a:noFill/>
                </a:ln>
                <a:solidFill>
                  <a:schemeClr val="tx1"/>
                </a:solidFill>
                <a:effectLst/>
                <a:latin typeface="Arial" pitchFamily="34" charset="0"/>
              </a:endParaRPr>
            </a:p>
          </p:txBody>
        </p:sp>
      </p:grpSp>
      <p:sp>
        <p:nvSpPr>
          <p:cNvPr id="2053" name="Text Box 5"/>
          <p:cNvSpPr txBox="1">
            <a:spLocks noChangeArrowheads="1"/>
          </p:cNvSpPr>
          <p:nvPr/>
        </p:nvSpPr>
        <p:spPr bwMode="auto">
          <a:xfrm>
            <a:off x="5600700" y="914400"/>
            <a:ext cx="3086100" cy="1828800"/>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dirty="0" smtClean="0">
                <a:latin typeface="Calibri" pitchFamily="34" charset="0"/>
              </a:rPr>
              <a:t>What does the community </a:t>
            </a:r>
            <a:r>
              <a:rPr lang="en-US" b="1" i="1" dirty="0" smtClean="0">
                <a:latin typeface="Calibri" pitchFamily="34" charset="0"/>
              </a:rPr>
              <a:t>want</a:t>
            </a:r>
            <a:r>
              <a:rPr lang="en-US" dirty="0" smtClean="0">
                <a:latin typeface="Calibri" pitchFamily="34" charset="0"/>
              </a:rPr>
              <a:t> its school to do.</a:t>
            </a:r>
          </a:p>
          <a:p>
            <a:pPr marL="0" marR="0" lvl="0" indent="0" algn="l" defTabSz="914400" rtl="0" eaLnBrk="1" fontAlgn="base" latinLnBrk="0" hangingPunct="1">
              <a:lnSpc>
                <a:spcPct val="100000"/>
              </a:lnSpc>
              <a:spcBef>
                <a:spcPct val="0"/>
              </a:spcBef>
              <a:spcAft>
                <a:spcPts val="1000"/>
              </a:spcAft>
              <a:buClrTx/>
              <a:buSzTx/>
              <a:buFontTx/>
              <a:buNone/>
              <a:tabLst/>
            </a:pPr>
            <a:r>
              <a:rPr lang="en-US" dirty="0" smtClean="0">
                <a:latin typeface="Calibri" pitchFamily="34" charset="0"/>
              </a:rPr>
              <a:t>The </a:t>
            </a:r>
            <a:r>
              <a:rPr lang="en-US" dirty="0">
                <a:latin typeface="Calibri" pitchFamily="34" charset="0"/>
              </a:rPr>
              <a:t>community: its values, priorities, concerns and interests.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54" name="Text Box 6"/>
          <p:cNvSpPr txBox="1">
            <a:spLocks noChangeArrowheads="1"/>
          </p:cNvSpPr>
          <p:nvPr/>
        </p:nvSpPr>
        <p:spPr bwMode="auto">
          <a:xfrm>
            <a:off x="533400" y="914400"/>
            <a:ext cx="2933700" cy="1914525"/>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en-US" b="0" i="1" u="none" strike="noStrike" cap="none" normalizeH="0" baseline="0" dirty="0" smtClean="0">
                <a:ln>
                  <a:noFill/>
                </a:ln>
                <a:solidFill>
                  <a:schemeClr val="tx1"/>
                </a:solidFill>
                <a:effectLst/>
                <a:latin typeface="Calibri" pitchFamily="34" charset="0"/>
              </a:rPr>
              <a:t>What does the law </a:t>
            </a:r>
            <a:r>
              <a:rPr lang="en-US" i="1" dirty="0" smtClean="0">
                <a:latin typeface="Calibri" pitchFamily="34" charset="0"/>
              </a:rPr>
              <a:t>say </a:t>
            </a:r>
            <a:r>
              <a:rPr kumimoji="0" lang="en-US" b="0" i="1" u="none" strike="noStrike" cap="none" normalizeH="0" baseline="0" dirty="0" smtClean="0">
                <a:ln>
                  <a:noFill/>
                </a:ln>
                <a:solidFill>
                  <a:schemeClr val="tx1"/>
                </a:solidFill>
                <a:effectLst/>
                <a:latin typeface="Calibri" pitchFamily="34" charset="0"/>
              </a:rPr>
              <a:t>schools </a:t>
            </a:r>
            <a:r>
              <a:rPr kumimoji="0" lang="en-US" b="1" i="1" u="none" strike="noStrike" cap="none" normalizeH="0" baseline="0" dirty="0" smtClean="0">
                <a:ln>
                  <a:noFill/>
                </a:ln>
                <a:solidFill>
                  <a:schemeClr val="tx1"/>
                </a:solidFill>
                <a:effectLst/>
                <a:latin typeface="Calibri" pitchFamily="34" charset="0"/>
              </a:rPr>
              <a:t>must</a:t>
            </a:r>
            <a:r>
              <a:rPr kumimoji="0" lang="en-US" b="0" i="1" u="none" strike="noStrike" cap="none" normalizeH="0" baseline="0" dirty="0" smtClean="0">
                <a:ln>
                  <a:noFill/>
                </a:ln>
                <a:solidFill>
                  <a:schemeClr val="tx1"/>
                </a:solidFill>
                <a:effectLst/>
                <a:latin typeface="Calibri" pitchFamily="34" charset="0"/>
              </a:rPr>
              <a:t> do</a:t>
            </a:r>
            <a:r>
              <a:rPr kumimoji="0" lang="en-US" b="0" i="1" u="none" strike="noStrike" cap="none" normalizeH="0" baseline="0" dirty="0" smtClean="0">
                <a:ln>
                  <a:noFill/>
                </a:ln>
                <a:solidFill>
                  <a:schemeClr val="tx1"/>
                </a:solidFill>
                <a:effectLst/>
                <a:latin typeface="Times New Roman" pitchFamily="18" charset="0"/>
              </a:rPr>
              <a:t>.</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i="0" u="none" strike="noStrike" cap="none" normalizeH="0" baseline="0" dirty="0" smtClean="0">
                <a:ln>
                  <a:noFill/>
                </a:ln>
                <a:solidFill>
                  <a:schemeClr val="tx1"/>
                </a:solidFill>
                <a:effectLst/>
                <a:latin typeface="Calibri" pitchFamily="34" charset="0"/>
              </a:rPr>
              <a:t>Legal Requirements: </a:t>
            </a:r>
            <a:r>
              <a:rPr kumimoji="0" lang="en-US" b="0" i="0" u="none" strike="noStrike" cap="none" normalizeH="0" baseline="0" dirty="0" smtClean="0">
                <a:ln>
                  <a:noFill/>
                </a:ln>
                <a:solidFill>
                  <a:schemeClr val="tx1"/>
                </a:solidFill>
                <a:effectLst/>
                <a:latin typeface="Calibri" pitchFamily="34" charset="0"/>
              </a:rPr>
              <a:t>State and Federal</a:t>
            </a:r>
            <a:r>
              <a:rPr kumimoji="0" lang="en-US" b="0" i="0" u="none" strike="noStrike" cap="none" normalizeH="0" dirty="0" smtClean="0">
                <a:ln>
                  <a:noFill/>
                </a:ln>
                <a:solidFill>
                  <a:schemeClr val="tx1"/>
                </a:solidFill>
                <a:effectLst/>
                <a:latin typeface="Calibri" pitchFamily="34" charset="0"/>
              </a:rPr>
              <a:t> </a:t>
            </a:r>
            <a:r>
              <a:rPr kumimoji="0" lang="en-US" b="0" i="0" u="none" strike="noStrike" cap="none" normalizeH="0" baseline="0" dirty="0" smtClean="0">
                <a:ln>
                  <a:noFill/>
                </a:ln>
                <a:solidFill>
                  <a:schemeClr val="tx1"/>
                </a:solidFill>
                <a:effectLst/>
                <a:latin typeface="Calibri" pitchFamily="34" charset="0"/>
              </a:rPr>
              <a:t>Law, CA Ed Code,  NCLB, etc.</a:t>
            </a:r>
          </a:p>
        </p:txBody>
      </p:sp>
      <p:sp>
        <p:nvSpPr>
          <p:cNvPr id="2055" name="Text Box 7"/>
          <p:cNvSpPr txBox="1">
            <a:spLocks noChangeArrowheads="1"/>
          </p:cNvSpPr>
          <p:nvPr/>
        </p:nvSpPr>
        <p:spPr bwMode="auto">
          <a:xfrm>
            <a:off x="5600700" y="3733801"/>
            <a:ext cx="3086100" cy="1752599"/>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i="1" dirty="0">
                <a:latin typeface="Calibri" pitchFamily="34" charset="0"/>
              </a:rPr>
              <a:t>Professional Research &amp; Literature</a:t>
            </a:r>
          </a:p>
          <a:p>
            <a:pPr marL="0" marR="0" lvl="0" indent="0" algn="l" defTabSz="914400" rtl="0" eaLnBrk="1" fontAlgn="base" latinLnBrk="0" hangingPunct="1">
              <a:lnSpc>
                <a:spcPct val="100000"/>
              </a:lnSpc>
              <a:spcBef>
                <a:spcPct val="0"/>
              </a:spcBef>
              <a:spcAft>
                <a:spcPts val="1000"/>
              </a:spcAft>
              <a:buClrTx/>
              <a:buSzTx/>
              <a:buFontTx/>
              <a:buNone/>
              <a:tabLst/>
            </a:pPr>
            <a:r>
              <a:rPr lang="en-US" i="1" dirty="0">
                <a:latin typeface="Calibri" pitchFamily="34" charset="0"/>
              </a:rPr>
              <a:t>What does the profession say the schools </a:t>
            </a:r>
            <a:r>
              <a:rPr lang="en-US" b="1" i="1" dirty="0">
                <a:latin typeface="Calibri" pitchFamily="34" charset="0"/>
              </a:rPr>
              <a:t>ought</a:t>
            </a:r>
            <a:r>
              <a:rPr lang="en-US" i="1" dirty="0">
                <a:latin typeface="Calibri" pitchFamily="34" charset="0"/>
              </a:rPr>
              <a:t> to do.</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100" b="1" i="1"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56" name="Text Box 8"/>
          <p:cNvSpPr txBox="1">
            <a:spLocks noChangeArrowheads="1"/>
          </p:cNvSpPr>
          <p:nvPr/>
        </p:nvSpPr>
        <p:spPr bwMode="auto">
          <a:xfrm>
            <a:off x="533400" y="3733801"/>
            <a:ext cx="2933700" cy="1676399"/>
          </a:xfrm>
          <a:prstGeom prst="round2DiagRect">
            <a:avLst/>
          </a:prstGeom>
          <a:solidFill>
            <a:srgbClr val="FFFFFF"/>
          </a:solidFill>
          <a:ln w="9525">
            <a:solidFill>
              <a:schemeClr val="tx2">
                <a:lumMod val="60000"/>
                <a:lumOff val="40000"/>
                <a:alpha val="50000"/>
              </a:schemeClr>
            </a:solid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i="1" dirty="0" smtClean="0">
                <a:latin typeface="Calibri" pitchFamily="34" charset="0"/>
              </a:rPr>
              <a:t>LEA Resources: Human</a:t>
            </a:r>
            <a:r>
              <a:rPr lang="en-US" i="1" dirty="0">
                <a:latin typeface="Calibri" pitchFamily="34" charset="0"/>
              </a:rPr>
              <a:t>, </a:t>
            </a:r>
            <a:r>
              <a:rPr lang="en-US" i="1" dirty="0" smtClean="0">
                <a:latin typeface="Calibri" pitchFamily="34" charset="0"/>
              </a:rPr>
              <a:t>financial</a:t>
            </a:r>
            <a:r>
              <a:rPr lang="en-US" i="1" dirty="0">
                <a:latin typeface="Calibri" pitchFamily="34" charset="0"/>
              </a:rPr>
              <a:t>, and material assets.</a:t>
            </a:r>
          </a:p>
          <a:p>
            <a:pPr marL="0" marR="0" lvl="0" indent="0" algn="l" defTabSz="914400" rtl="0" eaLnBrk="1" fontAlgn="base" latinLnBrk="0" hangingPunct="1">
              <a:lnSpc>
                <a:spcPct val="100000"/>
              </a:lnSpc>
              <a:spcBef>
                <a:spcPct val="0"/>
              </a:spcBef>
              <a:spcAft>
                <a:spcPts val="1000"/>
              </a:spcAft>
              <a:buClrTx/>
              <a:buSzTx/>
              <a:buFontTx/>
              <a:buNone/>
              <a:tabLst/>
            </a:pPr>
            <a:r>
              <a:rPr lang="en-US" i="1" dirty="0">
                <a:latin typeface="Calibri" pitchFamily="34" charset="0"/>
              </a:rPr>
              <a:t>What does the </a:t>
            </a:r>
            <a:r>
              <a:rPr lang="en-US" i="1" dirty="0" smtClean="0">
                <a:latin typeface="Calibri" pitchFamily="34" charset="0"/>
              </a:rPr>
              <a:t>LEA </a:t>
            </a:r>
            <a:r>
              <a:rPr lang="en-US" i="1" dirty="0">
                <a:latin typeface="Calibri" pitchFamily="34" charset="0"/>
              </a:rPr>
              <a:t>have the </a:t>
            </a:r>
            <a:r>
              <a:rPr lang="en-US" b="1" i="1" dirty="0">
                <a:latin typeface="Calibri" pitchFamily="34" charset="0"/>
              </a:rPr>
              <a:t>capacity</a:t>
            </a:r>
            <a:r>
              <a:rPr lang="en-US" i="1" dirty="0">
                <a:latin typeface="Calibri" pitchFamily="34" charset="0"/>
              </a:rPr>
              <a:t> to do</a:t>
            </a:r>
            <a:r>
              <a:rPr kumimoji="0" lang="en-US" sz="1100" b="0" i="1" u="none" strike="noStrike" cap="none" normalizeH="0" baseline="0" dirty="0" smtClean="0">
                <a:ln>
                  <a:noFill/>
                </a:ln>
                <a:solidFill>
                  <a:schemeClr val="tx1"/>
                </a:solidFill>
                <a:effectLst/>
                <a:latin typeface="Calibri"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21" name="Bent Arrow 20"/>
          <p:cNvSpPr/>
          <p:nvPr/>
        </p:nvSpPr>
        <p:spPr>
          <a:xfrm>
            <a:off x="2171700" y="3124200"/>
            <a:ext cx="12954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rot="5400000">
            <a:off x="3886200" y="1257300"/>
            <a:ext cx="533400"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22"/>
          <p:cNvSpPr/>
          <p:nvPr/>
        </p:nvSpPr>
        <p:spPr>
          <a:xfrm rot="16200000">
            <a:off x="4648200" y="3924300"/>
            <a:ext cx="533400" cy="1066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23"/>
          <p:cNvSpPr/>
          <p:nvPr/>
        </p:nvSpPr>
        <p:spPr>
          <a:xfrm rot="10800000">
            <a:off x="5448300" y="2895601"/>
            <a:ext cx="1295400"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924560" y="5974080"/>
            <a:ext cx="6553200" cy="400110"/>
          </a:xfrm>
          <a:prstGeom prst="rect">
            <a:avLst/>
          </a:prstGeom>
          <a:noFill/>
        </p:spPr>
        <p:txBody>
          <a:bodyPr wrap="square" rtlCol="0">
            <a:spAutoFit/>
          </a:bodyPr>
          <a:lstStyle/>
          <a:p>
            <a:pPr algn="ctr"/>
            <a:r>
              <a:rPr lang="en-US" sz="2000" dirty="0" smtClean="0">
                <a:solidFill>
                  <a:schemeClr val="accent1">
                    <a:lumMod val="60000"/>
                    <a:lumOff val="40000"/>
                  </a:schemeClr>
                </a:solidFill>
                <a:latin typeface="Franklin Gothic Book" pitchFamily="34" charset="0"/>
              </a:rPr>
              <a:t>Governance Implications &amp; Considerations</a:t>
            </a:r>
          </a:p>
        </p:txBody>
      </p:sp>
    </p:spTree>
    <p:extLst>
      <p:ext uri="{BB962C8B-B14F-4D97-AF65-F5344CB8AC3E}">
        <p14:creationId xmlns:p14="http://schemas.microsoft.com/office/powerpoint/2010/main" xmlns="" val="3982703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sz="4400" dirty="0" smtClean="0">
                <a:solidFill>
                  <a:schemeClr val="tx1"/>
                </a:solidFill>
              </a:rPr>
              <a:t>Status of our District</a:t>
            </a:r>
            <a:endParaRPr lang="en-US" sz="4400" dirty="0"/>
          </a:p>
        </p:txBody>
      </p:sp>
    </p:spTree>
    <p:extLst>
      <p:ext uri="{BB962C8B-B14F-4D97-AF65-F5344CB8AC3E}">
        <p14:creationId xmlns:p14="http://schemas.microsoft.com/office/powerpoint/2010/main" xmlns="" val="3462684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our students are</a:t>
            </a:r>
            <a:endParaRPr lang="en-US" dirty="0"/>
          </a:p>
        </p:txBody>
      </p:sp>
      <p:sp>
        <p:nvSpPr>
          <p:cNvPr id="3" name="Content Placeholder 2"/>
          <p:cNvSpPr>
            <a:spLocks noGrp="1"/>
          </p:cNvSpPr>
          <p:nvPr>
            <p:ph idx="1"/>
          </p:nvPr>
        </p:nvSpPr>
        <p:spPr>
          <a:xfrm>
            <a:off x="609600" y="1371600"/>
            <a:ext cx="8229600" cy="4191001"/>
          </a:xfrm>
        </p:spPr>
        <p:txBody>
          <a:bodyPr/>
          <a:lstStyle/>
          <a:p>
            <a:pPr algn="ctr">
              <a:buNone/>
            </a:pPr>
            <a:endParaRPr lang="en-US" dirty="0" smtClean="0">
              <a:solidFill>
                <a:srgbClr val="FF0000"/>
              </a:solidFill>
            </a:endParaRPr>
          </a:p>
          <a:p>
            <a:pPr algn="ctr">
              <a:buNone/>
            </a:pPr>
            <a:endParaRPr lang="en-US" dirty="0" smtClean="0">
              <a:solidFill>
                <a:srgbClr val="FF0000"/>
              </a:solidFill>
            </a:endParaRPr>
          </a:p>
          <a:p>
            <a:pPr algn="ctr">
              <a:buNone/>
            </a:pPr>
            <a:endParaRPr lang="en-US" dirty="0" smtClean="0">
              <a:solidFill>
                <a:srgbClr val="FF0000"/>
              </a:solidFill>
            </a:endParaRPr>
          </a:p>
          <a:p>
            <a:pPr algn="ctr">
              <a:buNone/>
            </a:pPr>
            <a:r>
              <a:rPr lang="en-US" dirty="0" smtClean="0">
                <a:solidFill>
                  <a:srgbClr val="FF0000"/>
                </a:solidFill>
              </a:rPr>
              <a:t>District insert local data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Agenda</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Money 		Local Control Funding Formula</a:t>
            </a:r>
          </a:p>
          <a:p>
            <a:pPr marL="514350" indent="-514350">
              <a:buFont typeface="+mj-lt"/>
              <a:buAutoNum type="arabicPeriod"/>
            </a:pPr>
            <a:r>
              <a:rPr lang="en-US" sz="2800" dirty="0" smtClean="0"/>
              <a:t>Planning 	Local Control Accountability Plans </a:t>
            </a:r>
          </a:p>
          <a:p>
            <a:pPr marL="514350" indent="-514350">
              <a:buFont typeface="+mj-lt"/>
              <a:buAutoNum type="arabicPeriod"/>
            </a:pPr>
            <a:r>
              <a:rPr lang="en-US" sz="2800" dirty="0" smtClean="0"/>
              <a:t>Timeline 	When decisions must be made</a:t>
            </a:r>
          </a:p>
          <a:p>
            <a:pPr marL="514350" indent="-514350">
              <a:buFont typeface="+mj-lt"/>
              <a:buAutoNum type="arabicPeriod"/>
            </a:pPr>
            <a:r>
              <a:rPr lang="en-US" sz="2800" dirty="0" smtClean="0"/>
              <a:t>Governance	The board’s role</a:t>
            </a:r>
          </a:p>
          <a:p>
            <a:pPr marL="514350" indent="-514350">
              <a:buFont typeface="+mj-lt"/>
              <a:buAutoNum type="arabicPeriod"/>
            </a:pPr>
            <a:r>
              <a:rPr lang="en-US" sz="2800" dirty="0" smtClean="0"/>
              <a:t>Status		Current reality of our district</a:t>
            </a:r>
          </a:p>
          <a:p>
            <a:pPr marL="514350" indent="-514350">
              <a:buFont typeface="+mj-lt"/>
              <a:buAutoNum type="arabicPeriod"/>
            </a:pPr>
            <a:r>
              <a:rPr lang="en-US" sz="2800" dirty="0" smtClean="0"/>
              <a:t>Input 		Thoughts of the community</a:t>
            </a:r>
          </a:p>
          <a:p>
            <a:pPr marL="0" indent="0">
              <a:buNone/>
            </a:pPr>
            <a:endParaRPr lang="en-US" sz="2800" dirty="0" smtClean="0"/>
          </a:p>
          <a:p>
            <a:pPr>
              <a:buNone/>
            </a:pPr>
            <a:endParaRPr lang="en-US" sz="2800" dirty="0" smtClean="0"/>
          </a:p>
          <a:p>
            <a:endParaRPr lang="en-US" sz="2800" dirty="0"/>
          </a:p>
        </p:txBody>
      </p:sp>
    </p:spTree>
    <p:extLst>
      <p:ext uri="{BB962C8B-B14F-4D97-AF65-F5344CB8AC3E}">
        <p14:creationId xmlns:p14="http://schemas.microsoft.com/office/powerpoint/2010/main" xmlns="" val="3968493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students are doing</a:t>
            </a:r>
            <a:endParaRPr lang="en-US" dirty="0"/>
          </a:p>
        </p:txBody>
      </p:sp>
      <p:sp>
        <p:nvSpPr>
          <p:cNvPr id="3" name="Content Placeholder 2"/>
          <p:cNvSpPr>
            <a:spLocks noGrp="1"/>
          </p:cNvSpPr>
          <p:nvPr>
            <p:ph idx="1"/>
          </p:nvPr>
        </p:nvSpPr>
        <p:spPr/>
        <p:txBody>
          <a:bodyPr/>
          <a:lstStyle/>
          <a:p>
            <a:pPr algn="ctr">
              <a:buNone/>
            </a:pPr>
            <a:endParaRPr lang="en-US" dirty="0" smtClean="0">
              <a:solidFill>
                <a:srgbClr val="FF0000"/>
              </a:solidFill>
            </a:endParaRPr>
          </a:p>
          <a:p>
            <a:pPr algn="ctr">
              <a:buNone/>
            </a:pPr>
            <a:endParaRPr lang="en-US" dirty="0" smtClean="0">
              <a:solidFill>
                <a:srgbClr val="FF0000"/>
              </a:solidFill>
            </a:endParaRPr>
          </a:p>
          <a:p>
            <a:pPr algn="ctr">
              <a:buNone/>
            </a:pPr>
            <a:endParaRPr lang="en-US" dirty="0" smtClean="0">
              <a:solidFill>
                <a:srgbClr val="FF0000"/>
              </a:solidFill>
            </a:endParaRPr>
          </a:p>
          <a:p>
            <a:pPr algn="ctr">
              <a:buNone/>
            </a:pPr>
            <a:r>
              <a:rPr lang="en-US" dirty="0" smtClean="0">
                <a:solidFill>
                  <a:srgbClr val="FF0000"/>
                </a:solidFill>
              </a:rPr>
              <a:t>District </a:t>
            </a:r>
            <a:r>
              <a:rPr lang="en-US" dirty="0" smtClean="0">
                <a:solidFill>
                  <a:srgbClr val="FF0000"/>
                </a:solidFill>
              </a:rPr>
              <a:t>insert local data</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762000"/>
          </a:xfrm>
        </p:spPr>
        <p:txBody>
          <a:bodyPr/>
          <a:lstStyle/>
          <a:p>
            <a:r>
              <a:rPr lang="en-US" b="1" dirty="0" smtClean="0"/>
              <a:t>Few Categorical Programs Remain</a:t>
            </a:r>
            <a:endParaRPr lang="en-US" b="1" dirty="0"/>
          </a:p>
        </p:txBody>
      </p:sp>
      <p:sp>
        <p:nvSpPr>
          <p:cNvPr id="5" name="TextBox 4"/>
          <p:cNvSpPr txBox="1"/>
          <p:nvPr/>
        </p:nvSpPr>
        <p:spPr>
          <a:xfrm>
            <a:off x="914400" y="6035040"/>
            <a:ext cx="6553200" cy="400110"/>
          </a:xfrm>
          <a:prstGeom prst="rect">
            <a:avLst/>
          </a:prstGeom>
          <a:noFill/>
        </p:spPr>
        <p:txBody>
          <a:bodyPr wrap="square" rtlCol="0">
            <a:spAutoFit/>
          </a:bodyPr>
          <a:lstStyle/>
          <a:p>
            <a:pPr algn="ctr"/>
            <a:r>
              <a:rPr lang="en-US" sz="2000" dirty="0" smtClean="0">
                <a:solidFill>
                  <a:schemeClr val="bg1"/>
                </a:solidFill>
                <a:latin typeface="Franklin Gothic Book" pitchFamily="34" charset="0"/>
              </a:rPr>
              <a:t>How LCFF Works</a:t>
            </a:r>
            <a:endParaRPr lang="en-US" sz="2000" dirty="0">
              <a:solidFill>
                <a:schemeClr val="bg1"/>
              </a:solidFill>
              <a:latin typeface="Franklin Gothic Book" pitchFamily="34" charset="0"/>
            </a:endParaRPr>
          </a:p>
        </p:txBody>
      </p:sp>
      <p:sp>
        <p:nvSpPr>
          <p:cNvPr id="6" name="Content Placeholder 5"/>
          <p:cNvSpPr>
            <a:spLocks noGrp="1"/>
          </p:cNvSpPr>
          <p:nvPr>
            <p:ph idx="1"/>
          </p:nvPr>
        </p:nvSpPr>
        <p:spPr/>
        <p:txBody>
          <a:bodyPr/>
          <a:lstStyle/>
          <a:p>
            <a:r>
              <a:rPr lang="en-US" dirty="0" smtClean="0"/>
              <a:t>13 </a:t>
            </a:r>
            <a:r>
              <a:rPr lang="en-US" dirty="0" smtClean="0"/>
              <a:t>programs remain, and their funding remains restricted – you must run the program to receive the funds</a:t>
            </a:r>
            <a:r>
              <a:rPr lang="en-US" dirty="0" smtClean="0"/>
              <a:t>.</a:t>
            </a:r>
          </a:p>
          <a:p>
            <a:r>
              <a:rPr lang="en-US" dirty="0" smtClean="0"/>
              <a:t>Not </a:t>
            </a:r>
            <a:r>
              <a:rPr lang="en-US" dirty="0" smtClean="0"/>
              <a:t>all program funding covers the full cost of the program</a:t>
            </a:r>
            <a:endParaRPr lang="en-US" dirty="0"/>
          </a:p>
        </p:txBody>
      </p:sp>
    </p:spTree>
    <p:extLst>
      <p:ext uri="{BB962C8B-B14F-4D97-AF65-F5344CB8AC3E}">
        <p14:creationId xmlns:p14="http://schemas.microsoft.com/office/powerpoint/2010/main" xmlns="" val="3596236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sz="4400" dirty="0" smtClean="0">
                <a:solidFill>
                  <a:schemeClr val="tx1"/>
                </a:solidFill>
              </a:rPr>
              <a:t>Community Thoughts</a:t>
            </a:r>
            <a:endParaRPr lang="en-US" sz="4400" dirty="0"/>
          </a:p>
        </p:txBody>
      </p:sp>
    </p:spTree>
    <p:extLst>
      <p:ext uri="{BB962C8B-B14F-4D97-AF65-F5344CB8AC3E}">
        <p14:creationId xmlns:p14="http://schemas.microsoft.com/office/powerpoint/2010/main" xmlns="" val="34626846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thoughts </a:t>
            </a:r>
            <a:endParaRPr lang="en-US" b="1" dirty="0"/>
          </a:p>
        </p:txBody>
      </p:sp>
      <p:sp>
        <p:nvSpPr>
          <p:cNvPr id="3" name="Content Placeholder 2"/>
          <p:cNvSpPr>
            <a:spLocks noGrp="1"/>
          </p:cNvSpPr>
          <p:nvPr>
            <p:ph idx="1"/>
          </p:nvPr>
        </p:nvSpPr>
        <p:spPr>
          <a:xfrm>
            <a:off x="457200" y="1219200"/>
            <a:ext cx="8229600" cy="4343401"/>
          </a:xfrm>
        </p:spPr>
        <p:txBody>
          <a:bodyPr/>
          <a:lstStyle/>
          <a:p>
            <a:pPr>
              <a:buNone/>
            </a:pPr>
            <a:r>
              <a:rPr lang="en-US" dirty="0" smtClean="0"/>
              <a:t>Please think and talk about four questions:</a:t>
            </a:r>
          </a:p>
          <a:p>
            <a:pPr marL="514350" indent="-514350">
              <a:buAutoNum type="arabicPeriod"/>
            </a:pPr>
            <a:r>
              <a:rPr lang="en-US" dirty="0" smtClean="0"/>
              <a:t>What has worked well that should continue / expand?</a:t>
            </a:r>
          </a:p>
          <a:p>
            <a:pPr marL="514350" indent="-514350">
              <a:buAutoNum type="arabicPeriod"/>
            </a:pPr>
            <a:r>
              <a:rPr lang="en-US" dirty="0" smtClean="0"/>
              <a:t>What has promise, but needs to be improved?</a:t>
            </a:r>
          </a:p>
          <a:p>
            <a:pPr marL="514350" indent="-514350">
              <a:buAutoNum type="arabicPeriod"/>
            </a:pPr>
            <a:r>
              <a:rPr lang="en-US" dirty="0" smtClean="0"/>
              <a:t>What programs don’t work and should be stopped?</a:t>
            </a:r>
          </a:p>
          <a:p>
            <a:pPr marL="514350" indent="-514350">
              <a:buAutoNum type="arabicPeriod"/>
            </a:pPr>
            <a:r>
              <a:rPr lang="en-US" dirty="0" smtClean="0"/>
              <a:t>What programs / services should we start?</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sz="4400" dirty="0" smtClean="0">
                <a:solidFill>
                  <a:schemeClr val="tx1"/>
                </a:solidFill>
              </a:rPr>
              <a:t>Thank You</a:t>
            </a:r>
            <a:endParaRPr lang="en-US" sz="4400" dirty="0"/>
          </a:p>
        </p:txBody>
      </p:sp>
    </p:spTree>
    <p:extLst>
      <p:ext uri="{BB962C8B-B14F-4D97-AF65-F5344CB8AC3E}">
        <p14:creationId xmlns:p14="http://schemas.microsoft.com/office/powerpoint/2010/main" xmlns="" val="3462684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LCFF Quiz</a:t>
            </a:r>
            <a:endParaRPr lang="en-US" dirty="0"/>
          </a:p>
        </p:txBody>
      </p:sp>
      <p:sp>
        <p:nvSpPr>
          <p:cNvPr id="3" name="Content Placeholder 2"/>
          <p:cNvSpPr>
            <a:spLocks noGrp="1"/>
          </p:cNvSpPr>
          <p:nvPr>
            <p:ph idx="1"/>
          </p:nvPr>
        </p:nvSpPr>
        <p:spPr>
          <a:xfrm>
            <a:off x="457200" y="990600"/>
            <a:ext cx="8229600" cy="4572001"/>
          </a:xfrm>
        </p:spPr>
        <p:txBody>
          <a:bodyPr/>
          <a:lstStyle/>
          <a:p>
            <a:pPr>
              <a:buNone/>
            </a:pPr>
            <a:r>
              <a:rPr lang="en-US" dirty="0" smtClean="0"/>
              <a:t>1. LCFF increases our district revenue </a:t>
            </a:r>
            <a:r>
              <a:rPr lang="en-US" i="1" dirty="0" smtClean="0"/>
              <a:t>this</a:t>
            </a:r>
            <a:r>
              <a:rPr lang="en-US" dirty="0" smtClean="0"/>
              <a:t> year by:</a:t>
            </a:r>
          </a:p>
          <a:p>
            <a:pPr marL="514350" indent="-514350">
              <a:buAutoNum type="alphaLcPeriod"/>
            </a:pPr>
            <a:r>
              <a:rPr lang="en-US" dirty="0" smtClean="0"/>
              <a:t>5%	b. 12%	c. * correct	d. 24%</a:t>
            </a:r>
          </a:p>
          <a:p>
            <a:pPr marL="514350" indent="-514350">
              <a:buNone/>
            </a:pPr>
            <a:endParaRPr lang="en-US" sz="1800" dirty="0" smtClean="0"/>
          </a:p>
          <a:p>
            <a:pPr marL="514350" indent="-514350">
              <a:buNone/>
            </a:pPr>
            <a:r>
              <a:rPr lang="en-US" dirty="0" smtClean="0"/>
              <a:t>2. The district will get the money in:</a:t>
            </a:r>
          </a:p>
          <a:p>
            <a:pPr marL="514350" indent="-514350">
              <a:buAutoNum type="alphaLcPeriod"/>
            </a:pPr>
            <a:r>
              <a:rPr lang="en-US" dirty="0" smtClean="0"/>
              <a:t>Nov	b. for Xmas 	c. Feb 	d. June</a:t>
            </a:r>
          </a:p>
          <a:p>
            <a:pPr marL="514350" indent="-514350">
              <a:buAutoNum type="alphaLcPeriod"/>
            </a:pPr>
            <a:endParaRPr lang="en-US" sz="1800" dirty="0" smtClean="0"/>
          </a:p>
          <a:p>
            <a:pPr marL="514350" indent="-514350">
              <a:buNone/>
            </a:pPr>
            <a:r>
              <a:rPr lang="en-US" dirty="0" smtClean="0"/>
              <a:t>3. LCFF guarantees funding for schools.</a:t>
            </a:r>
          </a:p>
          <a:p>
            <a:pPr marL="514350" indent="-514350">
              <a:buNone/>
            </a:pPr>
            <a:r>
              <a:rPr lang="en-US" dirty="0" smtClean="0"/>
              <a:t>a. True 	b. False</a:t>
            </a:r>
          </a:p>
          <a:p>
            <a:pPr marL="514350" indent="-514350">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470025"/>
          </a:xfrm>
        </p:spPr>
        <p:txBody>
          <a:bodyPr/>
          <a:lstStyle/>
          <a:p>
            <a:r>
              <a:rPr lang="en-US" sz="4400" dirty="0" smtClean="0">
                <a:solidFill>
                  <a:schemeClr val="tx1"/>
                </a:solidFill>
              </a:rPr>
              <a:t>How </a:t>
            </a:r>
            <a:r>
              <a:rPr lang="en-US" sz="4400" dirty="0" err="1" smtClean="0">
                <a:solidFill>
                  <a:schemeClr val="tx1"/>
                </a:solidFill>
              </a:rPr>
              <a:t>LCFF</a:t>
            </a:r>
            <a:r>
              <a:rPr lang="en-US" sz="4400" dirty="0" smtClean="0">
                <a:solidFill>
                  <a:schemeClr val="tx1"/>
                </a:solidFill>
              </a:rPr>
              <a:t> Works</a:t>
            </a:r>
            <a:endParaRPr lang="en-US" sz="4400" dirty="0">
              <a:solidFill>
                <a:schemeClr val="tx1"/>
              </a:solidFill>
            </a:endParaRPr>
          </a:p>
        </p:txBody>
      </p:sp>
    </p:spTree>
    <p:extLst>
      <p:ext uri="{BB962C8B-B14F-4D97-AF65-F5344CB8AC3E}">
        <p14:creationId xmlns:p14="http://schemas.microsoft.com/office/powerpoint/2010/main" xmlns="" val="3462684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Precepts of LCFF</a:t>
            </a:r>
            <a:endParaRPr lang="en-US" b="1" dirty="0"/>
          </a:p>
        </p:txBody>
      </p:sp>
      <p:sp>
        <p:nvSpPr>
          <p:cNvPr id="3" name="Content Placeholder 2"/>
          <p:cNvSpPr>
            <a:spLocks noGrp="1"/>
          </p:cNvSpPr>
          <p:nvPr>
            <p:ph idx="1"/>
          </p:nvPr>
        </p:nvSpPr>
        <p:spPr>
          <a:xfrm>
            <a:off x="457200" y="1066800"/>
            <a:ext cx="8229600" cy="4495801"/>
          </a:xfrm>
        </p:spPr>
        <p:txBody>
          <a:bodyPr>
            <a:normAutofit lnSpcReduction="10000"/>
          </a:bodyPr>
          <a:lstStyle/>
          <a:p>
            <a:pPr marL="0" indent="0">
              <a:buNone/>
            </a:pPr>
            <a:endParaRPr lang="en-US" sz="2000" dirty="0"/>
          </a:p>
          <a:p>
            <a:pPr marL="0" indent="0">
              <a:buNone/>
            </a:pPr>
            <a:r>
              <a:rPr lang="en-US" sz="2800" dirty="0"/>
              <a:t>Based on specific considerations:</a:t>
            </a:r>
          </a:p>
          <a:p>
            <a:pPr lvl="1"/>
            <a:r>
              <a:rPr lang="en-US" sz="2400" dirty="0"/>
              <a:t>Equity, additional resources for students with greater </a:t>
            </a:r>
            <a:r>
              <a:rPr lang="en-US" sz="2400" dirty="0" smtClean="0"/>
              <a:t>needs</a:t>
            </a:r>
          </a:p>
          <a:p>
            <a:pPr lvl="2"/>
            <a:r>
              <a:rPr lang="en-US" sz="2000" dirty="0" smtClean="0"/>
              <a:t>Low-income students</a:t>
            </a:r>
          </a:p>
          <a:p>
            <a:pPr lvl="2"/>
            <a:r>
              <a:rPr lang="en-US" sz="2000" dirty="0" smtClean="0"/>
              <a:t>English learners</a:t>
            </a:r>
          </a:p>
          <a:p>
            <a:pPr lvl="2"/>
            <a:r>
              <a:rPr lang="en-US" sz="2000" dirty="0" smtClean="0"/>
              <a:t>Foster youth</a:t>
            </a:r>
            <a:endParaRPr lang="en-US" sz="2000" dirty="0"/>
          </a:p>
          <a:p>
            <a:pPr lvl="1"/>
            <a:r>
              <a:rPr lang="en-US" sz="2400" dirty="0"/>
              <a:t>Local decision-making and stakeholder involvement</a:t>
            </a:r>
          </a:p>
          <a:p>
            <a:pPr lvl="1"/>
            <a:r>
              <a:rPr lang="en-US" sz="2400" dirty="0"/>
              <a:t>Accountability</a:t>
            </a:r>
          </a:p>
          <a:p>
            <a:pPr lvl="1"/>
            <a:r>
              <a:rPr lang="en-US" sz="2400" dirty="0"/>
              <a:t>Transparency</a:t>
            </a:r>
          </a:p>
          <a:p>
            <a:pPr lvl="1"/>
            <a:r>
              <a:rPr lang="en-US" sz="2400" dirty="0"/>
              <a:t>Alignment of budgeting with accountability </a:t>
            </a:r>
            <a:r>
              <a:rPr lang="en-US" sz="2400" dirty="0" smtClean="0"/>
              <a:t>plans</a:t>
            </a:r>
            <a:endParaRPr lang="en-US" sz="2400" dirty="0"/>
          </a:p>
          <a:p>
            <a:pPr marL="0" indent="0">
              <a:buNone/>
            </a:pPr>
            <a:endParaRPr lang="en-US" sz="2800" dirty="0" smtClean="0"/>
          </a:p>
          <a:p>
            <a:endParaRPr lang="en-US" sz="2800" dirty="0"/>
          </a:p>
        </p:txBody>
      </p:sp>
      <p:sp>
        <p:nvSpPr>
          <p:cNvPr id="5" name="TextBox 4"/>
          <p:cNvSpPr txBox="1"/>
          <p:nvPr/>
        </p:nvSpPr>
        <p:spPr>
          <a:xfrm>
            <a:off x="914400" y="6035040"/>
            <a:ext cx="6553200" cy="400110"/>
          </a:xfrm>
          <a:prstGeom prst="rect">
            <a:avLst/>
          </a:prstGeom>
          <a:noFill/>
        </p:spPr>
        <p:txBody>
          <a:bodyPr wrap="square" rtlCol="0">
            <a:spAutoFit/>
          </a:bodyPr>
          <a:lstStyle/>
          <a:p>
            <a:pPr algn="ctr"/>
            <a:r>
              <a:rPr lang="en-US" sz="2000" dirty="0" smtClean="0">
                <a:solidFill>
                  <a:schemeClr val="bg1"/>
                </a:solidFill>
                <a:latin typeface="Franklin Gothic Book" pitchFamily="34" charset="0"/>
              </a:rPr>
              <a:t>How </a:t>
            </a:r>
            <a:r>
              <a:rPr lang="en-US" sz="2000" dirty="0" err="1" smtClean="0">
                <a:solidFill>
                  <a:schemeClr val="bg1"/>
                </a:solidFill>
                <a:latin typeface="Franklin Gothic Book" pitchFamily="34" charset="0"/>
              </a:rPr>
              <a:t>LCFF</a:t>
            </a:r>
            <a:r>
              <a:rPr lang="en-US" sz="2000" dirty="0" smtClean="0">
                <a:solidFill>
                  <a:schemeClr val="bg1"/>
                </a:solidFill>
                <a:latin typeface="Franklin Gothic Book" pitchFamily="34" charset="0"/>
              </a:rPr>
              <a:t> Works</a:t>
            </a:r>
            <a:endParaRPr lang="en-US" sz="2000" dirty="0">
              <a:solidFill>
                <a:schemeClr val="bg1"/>
              </a:solidFill>
              <a:latin typeface="Franklin Gothic Book" pitchFamily="34" charset="0"/>
            </a:endParaRPr>
          </a:p>
        </p:txBody>
      </p:sp>
    </p:spTree>
    <p:extLst>
      <p:ext uri="{BB962C8B-B14F-4D97-AF65-F5344CB8AC3E}">
        <p14:creationId xmlns:p14="http://schemas.microsoft.com/office/powerpoint/2010/main" xmlns="" val="2721362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pPr marL="0" indent="0"/>
            <a:r>
              <a:rPr lang="en-US" sz="3600" b="1" dirty="0" smtClean="0"/>
              <a:t>2020-21 </a:t>
            </a:r>
            <a:r>
              <a:rPr lang="en-US" sz="3600" b="1" dirty="0" smtClean="0">
                <a:solidFill>
                  <a:srgbClr val="FF0000"/>
                </a:solidFill>
              </a:rPr>
              <a:t>Target</a:t>
            </a:r>
            <a:r>
              <a:rPr lang="en-US" sz="3600" b="1" dirty="0" smtClean="0"/>
              <a:t> Base Funding</a:t>
            </a:r>
            <a:r>
              <a:rPr lang="en-US" sz="3200" dirty="0" smtClean="0"/>
              <a:t/>
            </a:r>
            <a:br>
              <a:rPr lang="en-US" sz="3200" dirty="0" smtClean="0"/>
            </a:br>
            <a:endParaRPr lang="en-US" sz="3200" dirty="0"/>
          </a:p>
        </p:txBody>
      </p:sp>
      <p:graphicFrame>
        <p:nvGraphicFramePr>
          <p:cNvPr id="6" name="Chart 5"/>
          <p:cNvGraphicFramePr/>
          <p:nvPr>
            <p:extLst>
              <p:ext uri="{D42A27DB-BD31-4B8C-83A1-F6EECF244321}">
                <p14:modId xmlns:p14="http://schemas.microsoft.com/office/powerpoint/2010/main" xmlns="" val="1984461791"/>
              </p:ext>
            </p:extLst>
          </p:nvPr>
        </p:nvGraphicFramePr>
        <p:xfrm>
          <a:off x="533400" y="609600"/>
          <a:ext cx="8016240" cy="467033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14400" y="6035040"/>
            <a:ext cx="6553200" cy="400110"/>
          </a:xfrm>
          <a:prstGeom prst="rect">
            <a:avLst/>
          </a:prstGeom>
          <a:noFill/>
        </p:spPr>
        <p:txBody>
          <a:bodyPr wrap="square" rtlCol="0">
            <a:spAutoFit/>
          </a:bodyPr>
          <a:lstStyle/>
          <a:p>
            <a:pPr algn="ctr"/>
            <a:r>
              <a:rPr lang="en-US" sz="2000" dirty="0" smtClean="0">
                <a:solidFill>
                  <a:schemeClr val="bg1"/>
                </a:solidFill>
                <a:latin typeface="Franklin Gothic Book" pitchFamily="34" charset="0"/>
              </a:rPr>
              <a:t>How </a:t>
            </a:r>
            <a:r>
              <a:rPr lang="en-US" sz="2000" dirty="0" err="1" smtClean="0">
                <a:solidFill>
                  <a:schemeClr val="bg1"/>
                </a:solidFill>
                <a:latin typeface="Franklin Gothic Book" pitchFamily="34" charset="0"/>
              </a:rPr>
              <a:t>LCFF</a:t>
            </a:r>
            <a:r>
              <a:rPr lang="en-US" sz="2000" dirty="0" smtClean="0">
                <a:solidFill>
                  <a:schemeClr val="bg1"/>
                </a:solidFill>
                <a:latin typeface="Franklin Gothic Book" pitchFamily="34" charset="0"/>
              </a:rPr>
              <a:t> Works</a:t>
            </a:r>
            <a:endParaRPr lang="en-US" sz="2000" dirty="0">
              <a:solidFill>
                <a:schemeClr val="bg1"/>
              </a:solidFill>
              <a:latin typeface="Franklin Gothic Book" pitchFamily="34" charset="0"/>
            </a:endParaRPr>
          </a:p>
        </p:txBody>
      </p:sp>
      <p:sp>
        <p:nvSpPr>
          <p:cNvPr id="5" name="TextBox 4"/>
          <p:cNvSpPr txBox="1"/>
          <p:nvPr/>
        </p:nvSpPr>
        <p:spPr>
          <a:xfrm>
            <a:off x="2514600" y="1066800"/>
            <a:ext cx="4648200" cy="400110"/>
          </a:xfrm>
          <a:prstGeom prst="rect">
            <a:avLst/>
          </a:prstGeom>
          <a:noFill/>
        </p:spPr>
        <p:txBody>
          <a:bodyPr wrap="square" rtlCol="0">
            <a:spAutoFit/>
          </a:bodyPr>
          <a:lstStyle/>
          <a:p>
            <a:pPr algn="ctr"/>
            <a:r>
              <a:rPr lang="en-US" sz="2000" dirty="0" smtClean="0">
                <a:solidFill>
                  <a:schemeClr val="tx2">
                    <a:lumMod val="75000"/>
                  </a:schemeClr>
                </a:solidFill>
                <a:latin typeface="Franklin Gothic Book" pitchFamily="34" charset="0"/>
              </a:rPr>
              <a:t>School Districts &amp; Charter Schools</a:t>
            </a:r>
            <a:endParaRPr lang="en-US" sz="2000" dirty="0">
              <a:solidFill>
                <a:schemeClr val="tx2">
                  <a:lumMod val="75000"/>
                </a:schemeClr>
              </a:solidFill>
              <a:latin typeface="Franklin Gothic Book" pitchFamily="34" charset="0"/>
            </a:endParaRPr>
          </a:p>
        </p:txBody>
      </p:sp>
    </p:spTree>
    <p:extLst>
      <p:ext uri="{BB962C8B-B14F-4D97-AF65-F5344CB8AC3E}">
        <p14:creationId xmlns:p14="http://schemas.microsoft.com/office/powerpoint/2010/main" xmlns="" val="4227547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182542"/>
            <a:ext cx="8229600" cy="770672"/>
          </a:xfrm>
        </p:spPr>
        <p:txBody>
          <a:bodyPr>
            <a:noAutofit/>
          </a:bodyPr>
          <a:lstStyle/>
          <a:p>
            <a:pPr marL="0" indent="0"/>
            <a:r>
              <a:rPr lang="en-US" sz="3600" b="1" dirty="0" smtClean="0"/>
              <a:t>2020-21 </a:t>
            </a:r>
            <a:r>
              <a:rPr lang="en-US" sz="3600" b="1" dirty="0" smtClean="0">
                <a:solidFill>
                  <a:srgbClr val="FF0000"/>
                </a:solidFill>
              </a:rPr>
              <a:t>Target</a:t>
            </a:r>
            <a:r>
              <a:rPr lang="en-US" sz="3600" b="1" dirty="0" smtClean="0"/>
              <a:t> Supplemental Funding</a:t>
            </a:r>
            <a:r>
              <a:rPr lang="en-US" sz="3200" dirty="0" smtClean="0"/>
              <a:t/>
            </a:r>
            <a:br>
              <a:rPr lang="en-US" sz="3200" dirty="0" smtClean="0"/>
            </a:br>
            <a:endParaRPr lang="en-US" sz="3200" dirty="0"/>
          </a:p>
        </p:txBody>
      </p:sp>
      <p:graphicFrame>
        <p:nvGraphicFramePr>
          <p:cNvPr id="14" name="Chart 13"/>
          <p:cNvGraphicFramePr/>
          <p:nvPr>
            <p:extLst>
              <p:ext uri="{D42A27DB-BD31-4B8C-83A1-F6EECF244321}">
                <p14:modId xmlns:p14="http://schemas.microsoft.com/office/powerpoint/2010/main" xmlns="" val="3149440465"/>
              </p:ext>
            </p:extLst>
          </p:nvPr>
        </p:nvGraphicFramePr>
        <p:xfrm>
          <a:off x="609600" y="685800"/>
          <a:ext cx="8046720" cy="45771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914400" y="6035040"/>
            <a:ext cx="6553200" cy="400110"/>
          </a:xfrm>
          <a:prstGeom prst="rect">
            <a:avLst/>
          </a:prstGeom>
          <a:noFill/>
        </p:spPr>
        <p:txBody>
          <a:bodyPr wrap="square" rtlCol="0">
            <a:spAutoFit/>
          </a:bodyPr>
          <a:lstStyle/>
          <a:p>
            <a:pPr algn="ctr"/>
            <a:r>
              <a:rPr lang="en-US" sz="2000" dirty="0" smtClean="0">
                <a:solidFill>
                  <a:schemeClr val="bg1"/>
                </a:solidFill>
                <a:latin typeface="Franklin Gothic Book" pitchFamily="34" charset="0"/>
              </a:rPr>
              <a:t>How </a:t>
            </a:r>
            <a:r>
              <a:rPr lang="en-US" sz="2000" dirty="0" err="1" smtClean="0">
                <a:solidFill>
                  <a:schemeClr val="bg1"/>
                </a:solidFill>
                <a:latin typeface="Franklin Gothic Book" pitchFamily="34" charset="0"/>
              </a:rPr>
              <a:t>LCFF</a:t>
            </a:r>
            <a:r>
              <a:rPr lang="en-US" sz="2000" dirty="0" smtClean="0">
                <a:solidFill>
                  <a:schemeClr val="bg1"/>
                </a:solidFill>
                <a:latin typeface="Franklin Gothic Book" pitchFamily="34" charset="0"/>
              </a:rPr>
              <a:t> Works</a:t>
            </a:r>
            <a:endParaRPr lang="en-US" sz="2000" dirty="0">
              <a:solidFill>
                <a:schemeClr val="bg1"/>
              </a:solidFill>
              <a:latin typeface="Franklin Gothic Book" pitchFamily="34" charset="0"/>
            </a:endParaRPr>
          </a:p>
        </p:txBody>
      </p:sp>
      <p:sp>
        <p:nvSpPr>
          <p:cNvPr id="15" name="TextBox 14"/>
          <p:cNvSpPr txBox="1"/>
          <p:nvPr/>
        </p:nvSpPr>
        <p:spPr>
          <a:xfrm>
            <a:off x="2514600" y="1137880"/>
            <a:ext cx="4648200" cy="400110"/>
          </a:xfrm>
          <a:prstGeom prst="rect">
            <a:avLst/>
          </a:prstGeom>
          <a:noFill/>
        </p:spPr>
        <p:txBody>
          <a:bodyPr wrap="square" rtlCol="0">
            <a:spAutoFit/>
          </a:bodyPr>
          <a:lstStyle/>
          <a:p>
            <a:pPr algn="ctr"/>
            <a:r>
              <a:rPr lang="en-US" sz="2000" dirty="0" smtClean="0">
                <a:solidFill>
                  <a:schemeClr val="tx2">
                    <a:lumMod val="75000"/>
                  </a:schemeClr>
                </a:solidFill>
                <a:latin typeface="Franklin Gothic Book" pitchFamily="34" charset="0"/>
              </a:rPr>
              <a:t>School Districts &amp; Charter Schools</a:t>
            </a:r>
            <a:endParaRPr lang="en-US" sz="2000" dirty="0">
              <a:solidFill>
                <a:schemeClr val="tx2">
                  <a:lumMod val="75000"/>
                </a:schemeClr>
              </a:solidFill>
              <a:latin typeface="Franklin Gothic Book" pitchFamily="34" charset="0"/>
            </a:endParaRPr>
          </a:p>
        </p:txBody>
      </p:sp>
    </p:spTree>
    <p:extLst>
      <p:ext uri="{BB962C8B-B14F-4D97-AF65-F5344CB8AC3E}">
        <p14:creationId xmlns:p14="http://schemas.microsoft.com/office/powerpoint/2010/main" xmlns="" val="339216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3228"/>
            <a:ext cx="7797800" cy="648772"/>
          </a:xfrm>
        </p:spPr>
        <p:txBody>
          <a:bodyPr>
            <a:noAutofit/>
          </a:bodyPr>
          <a:lstStyle/>
          <a:p>
            <a:pPr marL="0" indent="0"/>
            <a:r>
              <a:rPr lang="en-US" sz="3600" b="1" dirty="0" smtClean="0"/>
              <a:t>2020-21 </a:t>
            </a:r>
            <a:r>
              <a:rPr lang="en-US" sz="3600" b="1" dirty="0" smtClean="0">
                <a:solidFill>
                  <a:srgbClr val="FF0000"/>
                </a:solidFill>
              </a:rPr>
              <a:t>Target</a:t>
            </a:r>
            <a:r>
              <a:rPr lang="en-US" sz="3600" b="1" dirty="0" smtClean="0"/>
              <a:t> Concentration Funding</a:t>
            </a:r>
            <a:endParaRPr lang="en-US" sz="3200" dirty="0"/>
          </a:p>
        </p:txBody>
      </p:sp>
      <p:graphicFrame>
        <p:nvGraphicFramePr>
          <p:cNvPr id="13" name="Chart 12"/>
          <p:cNvGraphicFramePr/>
          <p:nvPr>
            <p:extLst>
              <p:ext uri="{D42A27DB-BD31-4B8C-83A1-F6EECF244321}">
                <p14:modId xmlns:p14="http://schemas.microsoft.com/office/powerpoint/2010/main" xmlns="" val="1591974151"/>
              </p:ext>
            </p:extLst>
          </p:nvPr>
        </p:nvGraphicFramePr>
        <p:xfrm>
          <a:off x="685800" y="609600"/>
          <a:ext cx="8016240" cy="467033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914400" y="6035040"/>
            <a:ext cx="6553200" cy="400110"/>
          </a:xfrm>
          <a:prstGeom prst="rect">
            <a:avLst/>
          </a:prstGeom>
          <a:noFill/>
        </p:spPr>
        <p:txBody>
          <a:bodyPr wrap="square" rtlCol="0">
            <a:spAutoFit/>
          </a:bodyPr>
          <a:lstStyle/>
          <a:p>
            <a:pPr algn="ctr"/>
            <a:r>
              <a:rPr lang="en-US" sz="2000" dirty="0" smtClean="0">
                <a:solidFill>
                  <a:schemeClr val="bg1"/>
                </a:solidFill>
                <a:latin typeface="Franklin Gothic Book" pitchFamily="34" charset="0"/>
              </a:rPr>
              <a:t>How </a:t>
            </a:r>
            <a:r>
              <a:rPr lang="en-US" sz="2000" dirty="0" err="1" smtClean="0">
                <a:solidFill>
                  <a:schemeClr val="bg1"/>
                </a:solidFill>
                <a:latin typeface="Franklin Gothic Book" pitchFamily="34" charset="0"/>
              </a:rPr>
              <a:t>LCFF</a:t>
            </a:r>
            <a:r>
              <a:rPr lang="en-US" sz="2000" dirty="0" smtClean="0">
                <a:solidFill>
                  <a:schemeClr val="bg1"/>
                </a:solidFill>
                <a:latin typeface="Franklin Gothic Book" pitchFamily="34" charset="0"/>
              </a:rPr>
              <a:t> Works</a:t>
            </a:r>
            <a:endParaRPr lang="en-US" sz="2000" dirty="0">
              <a:solidFill>
                <a:schemeClr val="bg1"/>
              </a:solidFill>
              <a:latin typeface="Franklin Gothic Book" pitchFamily="34" charset="0"/>
            </a:endParaRPr>
          </a:p>
        </p:txBody>
      </p:sp>
      <p:sp>
        <p:nvSpPr>
          <p:cNvPr id="15" name="TextBox 14"/>
          <p:cNvSpPr txBox="1"/>
          <p:nvPr/>
        </p:nvSpPr>
        <p:spPr>
          <a:xfrm>
            <a:off x="2070100" y="1046480"/>
            <a:ext cx="4648200" cy="400110"/>
          </a:xfrm>
          <a:prstGeom prst="rect">
            <a:avLst/>
          </a:prstGeom>
          <a:noFill/>
        </p:spPr>
        <p:txBody>
          <a:bodyPr wrap="square" rtlCol="0">
            <a:spAutoFit/>
          </a:bodyPr>
          <a:lstStyle/>
          <a:p>
            <a:pPr algn="ctr"/>
            <a:r>
              <a:rPr lang="en-US" sz="2000" dirty="0" smtClean="0">
                <a:solidFill>
                  <a:schemeClr val="tx2">
                    <a:lumMod val="75000"/>
                  </a:schemeClr>
                </a:solidFill>
                <a:latin typeface="Franklin Gothic Book" pitchFamily="34" charset="0"/>
              </a:rPr>
              <a:t>School Districts &amp; Charter Schools</a:t>
            </a:r>
            <a:endParaRPr lang="en-US" sz="2000" dirty="0">
              <a:solidFill>
                <a:schemeClr val="tx2">
                  <a:lumMod val="75000"/>
                </a:schemeClr>
              </a:solidFill>
              <a:latin typeface="Franklin Gothic Book" pitchFamily="34" charset="0"/>
            </a:endParaRPr>
          </a:p>
        </p:txBody>
      </p:sp>
    </p:spTree>
    <p:extLst>
      <p:ext uri="{BB962C8B-B14F-4D97-AF65-F5344CB8AC3E}">
        <p14:creationId xmlns:p14="http://schemas.microsoft.com/office/powerpoint/2010/main" xmlns="" val="282457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Caveats</a:t>
            </a:r>
            <a:endParaRPr lang="en-US" dirty="0"/>
          </a:p>
        </p:txBody>
      </p:sp>
      <p:sp>
        <p:nvSpPr>
          <p:cNvPr id="3" name="Content Placeholder 2"/>
          <p:cNvSpPr>
            <a:spLocks noGrp="1"/>
          </p:cNvSpPr>
          <p:nvPr>
            <p:ph idx="1"/>
          </p:nvPr>
        </p:nvSpPr>
        <p:spPr>
          <a:xfrm>
            <a:off x="457200" y="838200"/>
            <a:ext cx="8229600" cy="4724400"/>
          </a:xfrm>
        </p:spPr>
        <p:txBody>
          <a:bodyPr/>
          <a:lstStyle/>
          <a:p>
            <a:pPr defTabSz="919447">
              <a:buNone/>
              <a:defRPr/>
            </a:pPr>
            <a:endParaRPr lang="en-US" dirty="0" smtClean="0"/>
          </a:p>
          <a:p>
            <a:pPr defTabSz="919447">
              <a:buNone/>
              <a:defRPr/>
            </a:pPr>
            <a:r>
              <a:rPr lang="en-US" dirty="0" smtClean="0"/>
              <a:t>The targets </a:t>
            </a:r>
            <a:r>
              <a:rPr lang="en-US" b="1" dirty="0" smtClean="0"/>
              <a:t>are subject to change:</a:t>
            </a:r>
          </a:p>
          <a:p>
            <a:pPr defTabSz="919447">
              <a:buNone/>
              <a:defRPr/>
            </a:pPr>
            <a:endParaRPr lang="en-US" b="1" dirty="0" smtClean="0"/>
          </a:p>
          <a:p>
            <a:pPr defTabSz="919447">
              <a:defRPr/>
            </a:pPr>
            <a:r>
              <a:rPr lang="en-US" dirty="0" smtClean="0"/>
              <a:t>by actual apportionment numbers </a:t>
            </a:r>
          </a:p>
          <a:p>
            <a:pPr defTabSz="919447">
              <a:defRPr/>
            </a:pPr>
            <a:r>
              <a:rPr lang="en-US" dirty="0" smtClean="0"/>
              <a:t>by possible future legislative action</a:t>
            </a:r>
          </a:p>
          <a:p>
            <a:pPr defTabSz="919447">
              <a:defRPr/>
            </a:pPr>
            <a:r>
              <a:rPr lang="en-US" dirty="0" smtClean="0"/>
              <a:t>By changes in state revenue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Slide: This Governance Mo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itle Slide: How LCFF Works">
  <a:themeElements>
    <a:clrScheme name="CSBA - LCFF">
      <a:dk1>
        <a:srgbClr val="17365D"/>
      </a:dk1>
      <a:lt1>
        <a:srgbClr val="FFF4CB"/>
      </a:lt1>
      <a:dk2>
        <a:srgbClr val="1F497D"/>
      </a:dk2>
      <a:lt2>
        <a:srgbClr val="FFEA99"/>
      </a:lt2>
      <a:accent1>
        <a:srgbClr val="FFE065"/>
      </a:accent1>
      <a:accent2>
        <a:srgbClr val="81A4D0"/>
      </a:accent2>
      <a:accent3>
        <a:srgbClr val="17365D"/>
      </a:accent3>
      <a:accent4>
        <a:srgbClr val="FFD533"/>
      </a:accent4>
      <a:accent5>
        <a:srgbClr val="FBD5B5"/>
      </a:accent5>
      <a:accent6>
        <a:srgbClr val="B2A2C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itle Slide: Local Control and Accountability Pla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itle Slide:Governance Implications/Consider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14995</TotalTime>
  <Words>1391</Words>
  <Application>Microsoft Office PowerPoint</Application>
  <PresentationFormat>On-screen Show (4:3)</PresentationFormat>
  <Paragraphs>253</Paragraphs>
  <Slides>24</Slides>
  <Notes>24</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Title Slide: This Governance Moment</vt:lpstr>
      <vt:lpstr>2_Title Slide: How LCFF Works</vt:lpstr>
      <vt:lpstr>3_Title Slide: Local Control and Accountability Plans</vt:lpstr>
      <vt:lpstr>4_Title Slide:Governance Implications/Considerations</vt:lpstr>
      <vt:lpstr>TitleNew</vt:lpstr>
      <vt:lpstr>Local Control Funding &amp; Accountability A Community Conversation</vt:lpstr>
      <vt:lpstr>Our Agenda</vt:lpstr>
      <vt:lpstr>LCFF Quiz</vt:lpstr>
      <vt:lpstr>How LCFF Works</vt:lpstr>
      <vt:lpstr>Key Precepts of LCFF</vt:lpstr>
      <vt:lpstr>2020-21 Target Base Funding </vt:lpstr>
      <vt:lpstr>2020-21 Target Supplemental Funding </vt:lpstr>
      <vt:lpstr>2020-21 Target Concentration Funding</vt:lpstr>
      <vt:lpstr>The Caveats</vt:lpstr>
      <vt:lpstr>Local Control &amp; Accountability Plans (LCAPs)</vt:lpstr>
      <vt:lpstr>Local Control &amp; Accountability Plans (LCAPs)</vt:lpstr>
      <vt:lpstr>Local Control Accountability Plans</vt:lpstr>
      <vt:lpstr>Planning Process</vt:lpstr>
      <vt:lpstr>Timeline</vt:lpstr>
      <vt:lpstr>LCFF  Timeline</vt:lpstr>
      <vt:lpstr>Role of the Board</vt:lpstr>
      <vt:lpstr>Role of the board &amp; LCFF</vt:lpstr>
      <vt:lpstr>Status of our District</vt:lpstr>
      <vt:lpstr>Who our students are</vt:lpstr>
      <vt:lpstr>How students are doing</vt:lpstr>
      <vt:lpstr>Few Categorical Programs Remain</vt:lpstr>
      <vt:lpstr>Community Thoughts</vt:lpstr>
      <vt:lpstr>Community thoughts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cmaricle</cp:lastModifiedBy>
  <cp:revision>305</cp:revision>
  <cp:lastPrinted>2013-09-28T00:31:46Z</cp:lastPrinted>
  <dcterms:created xsi:type="dcterms:W3CDTF">2013-08-23T21:38:13Z</dcterms:created>
  <dcterms:modified xsi:type="dcterms:W3CDTF">2013-10-11T22:25:27Z</dcterms:modified>
</cp:coreProperties>
</file>