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5"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3" r:id="rId15"/>
    <p:sldId id="276" r:id="rId16"/>
    <p:sldId id="277" r:id="rId17"/>
    <p:sldId id="274" r:id="rId18"/>
    <p:sldId id="280" r:id="rId19"/>
    <p:sldId id="281" r:id="rId20"/>
    <p:sldId id="278"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8" r:id="rId37"/>
    <p:sldId id="299" r:id="rId3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 Buenrostro" initials="MB" lastIdx="3" clrIdx="0">
    <p:extLst>
      <p:ext uri="{19B8F6BF-5375-455C-9EA6-DF929625EA0E}">
        <p15:presenceInfo xmlns:p15="http://schemas.microsoft.com/office/powerpoint/2012/main" userId="S-1-5-21-1379014984-1992849344-1232828436-6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0CC"/>
    <a:srgbClr val="0655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70665" autoAdjust="0"/>
  </p:normalViewPr>
  <p:slideViewPr>
    <p:cSldViewPr snapToGrid="0" snapToObjects="1">
      <p:cViewPr varScale="1">
        <p:scale>
          <a:sx n="89" d="100"/>
          <a:sy n="89" d="100"/>
        </p:scale>
        <p:origin x="893" y="101"/>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7745356-2F14-8C40-9BF5-68967D696ADC}" type="datetimeFigureOut">
              <a:rPr lang="en-US"/>
              <a:pPr>
                <a:defRPr/>
              </a:pPr>
              <a:t>9/5/2017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89AFE1F-6D21-AE40-BE68-2EB556FFE067}" type="slidenum">
              <a:rPr lang="en-US"/>
              <a:pPr>
                <a:defRPr/>
              </a:pPr>
              <a:t>‹#›</a:t>
            </a:fld>
            <a:endParaRPr lang="en-US"/>
          </a:p>
        </p:txBody>
      </p:sp>
    </p:spTree>
    <p:extLst>
      <p:ext uri="{BB962C8B-B14F-4D97-AF65-F5344CB8AC3E}">
        <p14:creationId xmlns:p14="http://schemas.microsoft.com/office/powerpoint/2010/main" val="1867260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E1A0C1D-F49A-A249-AA4A-464BD4B7B063}" type="datetimeFigureOut">
              <a:rPr lang="en-US"/>
              <a:pPr>
                <a:defRPr/>
              </a:pPr>
              <a:t>9/5/2017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CFDD08E-8DEA-D64F-A004-D78B091E7F4E}" type="slidenum">
              <a:rPr lang="en-US"/>
              <a:pPr>
                <a:defRPr/>
              </a:pPr>
              <a:t>‹#›</a:t>
            </a:fld>
            <a:endParaRPr lang="en-US"/>
          </a:p>
        </p:txBody>
      </p:sp>
    </p:spTree>
    <p:extLst>
      <p:ext uri="{BB962C8B-B14F-4D97-AF65-F5344CB8AC3E}">
        <p14:creationId xmlns:p14="http://schemas.microsoft.com/office/powerpoint/2010/main" val="10649581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sba.org/Advocacy/EducationLegalAlliance/~/media/CSBA/Images/Advocacy/ELA/Adequacy_Committee/CA-Challenge-Adequacy-2015.ash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avidcard.berkeley.edu/papers/school-finance-reform.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a:t>
            </a:fld>
            <a:endParaRPr lang="en-US"/>
          </a:p>
        </p:txBody>
      </p:sp>
    </p:spTree>
    <p:extLst>
      <p:ext uri="{BB962C8B-B14F-4D97-AF65-F5344CB8AC3E}">
        <p14:creationId xmlns:p14="http://schemas.microsoft.com/office/powerpoint/2010/main" val="260380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11</a:t>
            </a:fld>
            <a:endParaRPr lang="en-US" dirty="0"/>
          </a:p>
        </p:txBody>
      </p:sp>
    </p:spTree>
    <p:extLst>
      <p:ext uri="{BB962C8B-B14F-4D97-AF65-F5344CB8AC3E}">
        <p14:creationId xmlns:p14="http://schemas.microsoft.com/office/powerpoint/2010/main" val="4078610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While it is clear that California’s students need more resources to foster their success, how schools invest those resources is also crucial. It is essential to invest equitably—providing opportunities for students according to their needs—and effectively—dedicating resources to strategies for which there is evidence of a positive impact on students.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To that end, this report explores eight ingredients of an adequately funded education system. These ingredients represent concrete, research-supported strategies to ensure that all students graduate college and career ready with a meaningful high school diploma. The descriptions of these ingredients provide a picture of what adequate resources for a PreK-12 public education can provide to students, or conversely, what a lack of resources denies them.  </a:t>
            </a:r>
          </a:p>
          <a:p>
            <a:r>
              <a:rPr lang="en-US" sz="1200" kern="1200" dirty="0" smtClean="0">
                <a:solidFill>
                  <a:schemeClr val="tx1"/>
                </a:solidFill>
                <a:effectLst/>
                <a:latin typeface="+mn-lt"/>
                <a:ea typeface="ＭＳ Ｐゴシック" charset="0"/>
                <a:cs typeface="ＭＳ Ｐゴシック" charset="0"/>
              </a:rPr>
              <a:t> Another pull quote possibility, especially the first sentence. I would consider putting this bit on the cover as this is “the pitch” for this report.</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12</a:t>
            </a:fld>
            <a:endParaRPr lang="en-US" dirty="0"/>
          </a:p>
        </p:txBody>
      </p:sp>
    </p:spTree>
    <p:extLst>
      <p:ext uri="{BB962C8B-B14F-4D97-AF65-F5344CB8AC3E}">
        <p14:creationId xmlns:p14="http://schemas.microsoft.com/office/powerpoint/2010/main" val="59149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In order to close opportunity and achievement gaps, equity should be a key consideration in board decisions about how best to use local resources. An equity focus means holding all students to the same high expectations while providing the additional resources that some students might need in order to meet those expectations. Considering local and community factors is an important aspect of this equity lens. It will fall to the education system to provide opportunities to some students that others already have in their homes, communities, and schools.</a:t>
            </a:r>
          </a:p>
          <a:p>
            <a:endParaRPr lang="en-US" sz="1200" b="0" kern="1200" baseline="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13</a:t>
            </a:fld>
            <a:endParaRPr lang="en-US" dirty="0"/>
          </a:p>
        </p:txBody>
      </p:sp>
    </p:spTree>
    <p:extLst>
      <p:ext uri="{BB962C8B-B14F-4D97-AF65-F5344CB8AC3E}">
        <p14:creationId xmlns:p14="http://schemas.microsoft.com/office/powerpoint/2010/main" val="262442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All students need access to a rigorous, well-rounded, and relevant curriculum to graduate from high school, college and career ready. At a minimum, rigorous courses must meet A-G requirements in high school, while elementary and middle schools must prepare students for success in those courses. All students should have equal access to the Advanced Placement (AP), advanced math and science, and other rigorous courses that multiple studies have shown to provide academic and career benefits for students. Recent research indicates that STEM coursework can be particularly helpful for promoting both science and language learning for English learners.</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A focus on relevance is important as many students drop out because they are unmotivated and uninterested in their coursework. Work-based learning opportunities can provide this relevance and have been associated with academic and career success past high school.</a:t>
            </a:r>
            <a:r>
              <a:rPr lang="en-US" sz="1200" kern="1200" baseline="300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 well-rounded education that is not focused solely on Math and English language arts benefits students. Multiple studies have shown improved outcomes for students who take a more expanded curriculum that includes arts and physical education.</a:t>
            </a: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14</a:t>
            </a:fld>
            <a:endParaRPr lang="en-US" dirty="0"/>
          </a:p>
        </p:txBody>
      </p:sp>
    </p:spTree>
    <p:extLst>
      <p:ext uri="{BB962C8B-B14F-4D97-AF65-F5344CB8AC3E}">
        <p14:creationId xmlns:p14="http://schemas.microsoft.com/office/powerpoint/2010/main" val="53986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Students of color and low-income students are less likely to attend schools that offer rigorous courses. Even when such courses are offered, these students are under-represented in advanced STEM and AP courses. They are also more likely to graduate from high school without meeting A-G requirements. This under-representation is due to multiple factors including few counselors who can advise students on courses and prerequisites, family experience that may not include college preparation, and lack of the necessary preparation in earlier grades for more advanced courses in high school.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15</a:t>
            </a:fld>
            <a:endParaRPr lang="en-US" dirty="0"/>
          </a:p>
        </p:txBody>
      </p:sp>
    </p:spTree>
    <p:extLst>
      <p:ext uri="{BB962C8B-B14F-4D97-AF65-F5344CB8AC3E}">
        <p14:creationId xmlns:p14="http://schemas.microsoft.com/office/powerpoint/2010/main" val="235604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Porterville USD is a rural school district in California’s Central Valley that serves over 14,000 students and spans nearly 3,000 square miles. Between 2009 and 2014, the district received $3 million in grants from the James Irvine Foundation to develop a system of district-wide college and career pathways. Utilizing the Linked Learning approach, the district offers 10 career-themed pathways for high school students. This new approach to learning seems to be working, as one study indicated that academic performance for the 25 percent of the students participating in Linked Learning was greater than for students in district high schools overall. In April 2016, the Director of Student Pathways for Porterville USD was named Educator Champion by the Linked Learning Alliance, recognizing the district’s exemplary leadership and success in implementing quality Linked Learning opportunities for students in California.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16</a:t>
            </a:fld>
            <a:endParaRPr lang="en-US" dirty="0"/>
          </a:p>
        </p:txBody>
      </p:sp>
    </p:spTree>
    <p:extLst>
      <p:ext uri="{BB962C8B-B14F-4D97-AF65-F5344CB8AC3E}">
        <p14:creationId xmlns:p14="http://schemas.microsoft.com/office/powerpoint/2010/main" val="3738881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It is not enough to offer students the opportunity</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to take rigorous and relevant coursework. Students also need a range of supports (e.g., counseling, expanded learning time, tutoring, mentoring, and personalized learning strategies, among others) to succeed in their coursework.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A variety of supports have been shown to have a positive impact on students’ academic outcomes. These include, advisory programs, which provide students with academic and social support through a knowledgeable adult, personalized learning practices, peer tutoring, and expanded learning time through summer and after school (which can be particularly helpful for English learners). Enrichment activities such as field trips and other experiences also promote student success.</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17</a:t>
            </a:fld>
            <a:endParaRPr lang="en-US" dirty="0"/>
          </a:p>
        </p:txBody>
      </p:sp>
    </p:spTree>
    <p:extLst>
      <p:ext uri="{BB962C8B-B14F-4D97-AF65-F5344CB8AC3E}">
        <p14:creationId xmlns:p14="http://schemas.microsoft.com/office/powerpoint/2010/main" val="1104998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Compared to all other states, California has the highest number of students per teacher, the second highest number of students per counselor, and the third highest number of students to total staff. This means that access to an adult at school who can provide guidance and support for education decisions is lacking for many California students, a fact which disproportionately impacts students whose parents are not able to provide this information and guidance. A gap also exists with regard to the other supports—such as enrichment activities—available to economically disadvantaged students compared to their wealthier peers.</a:t>
            </a:r>
            <a:r>
              <a:rPr lang="en-US" dirty="0" smtClean="0">
                <a:effectLst/>
              </a:rPr>
              <a:t> </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18</a:t>
            </a:fld>
            <a:endParaRPr lang="en-US" dirty="0"/>
          </a:p>
        </p:txBody>
      </p:sp>
    </p:spTree>
    <p:extLst>
      <p:ext uri="{BB962C8B-B14F-4D97-AF65-F5344CB8AC3E}">
        <p14:creationId xmlns:p14="http://schemas.microsoft.com/office/powerpoint/2010/main" val="166426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According to data from the Riverside USD, when compared to other students, far fewer of the district’s African-American high school graduates met A-G requirements from 2013-2015. To address this gap, the district launched the Heritage Plan in 2013.</a:t>
            </a:r>
            <a:r>
              <a:rPr lang="en-US" sz="1200" b="1"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As part of the program, mentor teachers at each high school recruit students in grades 10-12 and work closely with counselors who conduct regular reviews of the students’ transcripts. Through this review, the counselors and teachers identify A-G courses still needed for college eligibility, monitor grade progress, and help students plan for college. Students are also provided with opportunities to visit nearby colleges and universities and receive help with all aspects of their college applications—from filling out financial aid forms to drafting their personal statements. Finally, through partnerships with CSU San Bernardino and UC Riverside’s Early Academic Outreach Program, students are connected to on-campus and community supports. The program has led to considerable improvements in the number of African-American students who complete the A-G requirements.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19</a:t>
            </a:fld>
            <a:endParaRPr lang="en-US" dirty="0"/>
          </a:p>
        </p:txBody>
      </p:sp>
    </p:spTree>
    <p:extLst>
      <p:ext uri="{BB962C8B-B14F-4D97-AF65-F5344CB8AC3E}">
        <p14:creationId xmlns:p14="http://schemas.microsoft.com/office/powerpoint/2010/main" val="398918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Access to staff with the necessary qualifications and preparation to promote student learning is fundamental. Teachers are the most important in-school contributors to student achievement. The impact of quality teachers goes beyond academic achievement with students of effective teachers more likely to attend college, attend higher-ranked colleges, earn higher salaries, and have lower rates of teen pregnancy.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An expanded and more diverse teacher pool that mirrors the backgrounds of California’s students is also important. Staff members who understand their students’ backgrounds and view students’ language, culture, and experience as an asset, contribute to a positive school environment and improved academic and non-academic outcomes. Policies that support the placement of the best-prepared and experienced teachers with the highest-need students can also help to support high-need students.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An effective education system also helps teachers build their capacity through professional development systems that provide them with time to collaborate, learn from each other, build cultural competencies, form connections with outside groups to bring relevance to their lessons, and receive mentorship and ongoing feedback to support improvement. Principals and other administrators also need preparation focused on building instructional leadership, creating a positive school climate, fostering student achievement, and supporting teachers and staff.</a:t>
            </a:r>
          </a:p>
          <a:p>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20</a:t>
            </a:fld>
            <a:endParaRPr lang="en-US" dirty="0"/>
          </a:p>
        </p:txBody>
      </p:sp>
    </p:spTree>
    <p:extLst>
      <p:ext uri="{BB962C8B-B14F-4D97-AF65-F5344CB8AC3E}">
        <p14:creationId xmlns:p14="http://schemas.microsoft.com/office/powerpoint/2010/main" val="303260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It is our intention that this report, along with an earlier CSBA publication, </a:t>
            </a:r>
            <a:r>
              <a:rPr lang="en-US" sz="1200" i="1" u="sng" kern="1200" dirty="0" smtClean="0">
                <a:solidFill>
                  <a:schemeClr val="tx1"/>
                </a:solidFill>
                <a:effectLst/>
                <a:latin typeface="+mn-lt"/>
                <a:ea typeface="ＭＳ Ｐゴシック" charset="0"/>
                <a:cs typeface="ＭＳ Ｐゴシック" charset="0"/>
                <a:hlinkClick r:id="rId3"/>
              </a:rPr>
              <a:t>California’s Challenge: Adequately Funding Education in the 21st Century</a:t>
            </a:r>
            <a:r>
              <a:rPr lang="en-US" sz="1200" kern="1200" dirty="0" smtClean="0">
                <a:solidFill>
                  <a:schemeClr val="tx1"/>
                </a:solidFill>
                <a:effectLst/>
                <a:latin typeface="+mn-lt"/>
                <a:ea typeface="ＭＳ Ｐゴシック" charset="0"/>
                <a:cs typeface="ＭＳ Ｐゴシック" charset="0"/>
              </a:rPr>
              <a:t> make the case for the need to provide additional funding for California’s education system. In addition, we hope that the information in the report provides evidence that helps county offices of education, districts, and school make investments that are equity-focused and research-supported. </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a:t>
            </a:fld>
            <a:endParaRPr lang="en-US" dirty="0"/>
          </a:p>
        </p:txBody>
      </p:sp>
    </p:spTree>
    <p:extLst>
      <p:ext uri="{BB962C8B-B14F-4D97-AF65-F5344CB8AC3E}">
        <p14:creationId xmlns:p14="http://schemas.microsoft.com/office/powerpoint/2010/main" val="3807506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114300" algn="l" defTabSz="4572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Our neediest students are most often in classrooms with the least experienced and prepared teachers. High-poverty and students of color are more likely to attend schools with more teacher turnover, underprepared and underqualified teachers, and staff absenteeism.</a:t>
            </a:r>
            <a:r>
              <a:rPr lang="en-US" sz="2000" dirty="0" smtClean="0">
                <a:effectLst/>
              </a:rPr>
              <a:t> </a:t>
            </a:r>
            <a:endParaRPr lang="en-US" sz="2000" b="1"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21</a:t>
            </a:fld>
            <a:endParaRPr lang="en-US" dirty="0"/>
          </a:p>
        </p:txBody>
      </p:sp>
    </p:spTree>
    <p:extLst>
      <p:ext uri="{BB962C8B-B14F-4D97-AF65-F5344CB8AC3E}">
        <p14:creationId xmlns:p14="http://schemas.microsoft.com/office/powerpoint/2010/main" val="1504352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Through a partnership with CSU Fresno, Fresno USD has taken proactive steps to recruit highly qualified teachers into the district through the FTRP. FTRP is a 15 to 18 month residency program that combines rigorous master’s-level courses, credentialing coursework, and a yearlong apprenticeship in a classroom with a mentor teacher supported by a comprehensive professional development curriculum. Residents receive an $11,500 stipend during the training period and make a commitment to teach in the district for a minimum of three years after completing the program. Among other benefits, the program serves two important purposes. First, the district has used the partnership to train teachers in STEM subjects, the positions that are hardest to fill in many districts. In addition, the program has allowed the district to train future teachers to better support K-12 student achievement in STEM courses, which are critical for preparing students for work in the 21st century. </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Research demonstrates the value of teacher residency programs. These programs have a high retention rate (80 percent of graduates are still teaching after three years and 70 percent after five years) and enroll significantly more diverse teachers (45 percent of residents identity as people of color) than the traditional teacher pool.</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22</a:t>
            </a:fld>
            <a:endParaRPr lang="en-US" dirty="0"/>
          </a:p>
        </p:txBody>
      </p:sp>
    </p:spTree>
    <p:extLst>
      <p:ext uri="{BB962C8B-B14F-4D97-AF65-F5344CB8AC3E}">
        <p14:creationId xmlns:p14="http://schemas.microsoft.com/office/powerpoint/2010/main" val="275528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Providing support as early as possible, even before kindergarten and preschool can make a big difference in improving student achievement. The period before children enroll in kindergarten is one of dramatic brain growth and development. Therefore, appropriate and nurturing stimulation is essential to building the neural pathways, social skills, and self-confidence that will lead to future academic success.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Investing in early childhood education is one of the most cost-effective uses of resources, adding up to $8 in savings for every $1 invested. These investments can address knowledge gaps early and prevent students from getting progressively further behind as they move through the grade levels. Children who attend high-quality pre-Kindergarten and Transitional-Kindergarten programs develop greater language, literacy, mathematical, and social skills.</a:t>
            </a:r>
            <a:r>
              <a:rPr lang="en-US" sz="1200" kern="1200" baseline="300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These programs can also lead to improved life outcomes, including a lower likelihood of becoming pregnant as a teen or committing a crime and a higher high school graduation rate, educational attainment, and incomes.</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23</a:t>
            </a:fld>
            <a:endParaRPr lang="en-US" dirty="0"/>
          </a:p>
        </p:txBody>
      </p:sp>
    </p:spTree>
    <p:extLst>
      <p:ext uri="{BB962C8B-B14F-4D97-AF65-F5344CB8AC3E}">
        <p14:creationId xmlns:p14="http://schemas.microsoft.com/office/powerpoint/2010/main" val="1118390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By age three, children from high-income families have double the vocabulary of same-age children from low-income families. Moreover, only two in five California students have access to quality early education programs, with low-income families more likely to attend lower quality programs.</a:t>
            </a:r>
            <a:r>
              <a:rPr lang="en-US" dirty="0" smtClean="0">
                <a:effectLst/>
              </a:rPr>
              <a:t> </a:t>
            </a:r>
            <a:endParaRPr lang="en-US" sz="1200" kern="1200" dirty="0" smtClean="0">
              <a:solidFill>
                <a:schemeClr val="tx1"/>
              </a:solidFill>
              <a:effectLst/>
              <a:latin typeface="+mn-lt"/>
              <a:ea typeface="ＭＳ Ｐゴシック" charset="0"/>
              <a:cs typeface="ＭＳ Ｐゴシック" charset="0"/>
            </a:endParaRPr>
          </a:p>
          <a:p>
            <a:pPr marL="342900" lvl="1" indent="0">
              <a:spcBef>
                <a:spcPts val="0"/>
              </a:spcBef>
              <a:buNone/>
            </a:pPr>
            <a:endParaRPr lang="en-US" sz="2000" b="1"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24</a:t>
            </a:fld>
            <a:endParaRPr lang="en-US" dirty="0"/>
          </a:p>
        </p:txBody>
      </p:sp>
    </p:spTree>
    <p:extLst>
      <p:ext uri="{BB962C8B-B14F-4D97-AF65-F5344CB8AC3E}">
        <p14:creationId xmlns:p14="http://schemas.microsoft.com/office/powerpoint/2010/main" val="97428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To ensure that all students have the same opportunities for success in kindergarten and beyond, the city of San Francisco expanded its preschool program so that all four year olds are eligible for free enrollment. San Francisco’s Preschool for All program is a full year longer than the California TK program. The purpose of Preschool for All is to provide high-quality early childhood learning for children in a safe, caring, and nurturing environment. Eligible preschool providers are located throughout San Francisco including in many neighborhoods that had been previously underserved, and which are home to a large proportion of economically disadvantaged African-American and Latino students. According to Education Trust-West’s 2015 Black Minds Matter report, the program serves three-fourths of all four year olds in Bayview-Hunters Point, the neighborhood with the highest proportion of African-American students in the city. Preschool for All complements the efforts of San Francisco Unified School District’s Early Education Department, which provides pre-K, TK, and out of school time programs to over 4,500 children every year. Preschool for All is funded through Proposition H, a local initiative, and is one of the nation’s first city-funded universal preschool programs.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25</a:t>
            </a:fld>
            <a:endParaRPr lang="en-US" dirty="0"/>
          </a:p>
        </p:txBody>
      </p:sp>
    </p:spTree>
    <p:extLst>
      <p:ext uri="{BB962C8B-B14F-4D97-AF65-F5344CB8AC3E}">
        <p14:creationId xmlns:p14="http://schemas.microsoft.com/office/powerpoint/2010/main" val="1135984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Parents are students’ first and most important teachers. Therefore, the education system can improve student outcomes by helping parents and guardians to support their children’s education at home, guide them through grade level and other transitions, and navigate important decisions (such as the college admissions process and career choices). Given California’s diversity, family engagement can be more successful when staff understand the backgrounds of their students’ families, including culture, socio-economic status, language status, and other factors. It is also important that parents and guardians have the chance to provide meaningful input into school decisions and to participate in learning opportunities, such as civics, leadership, English language, and GED courses. </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Initiatives that support parent and guardian engagement have been shown to improve student outcomes. These efforts are crucial because multiple studies indicate that students with parents who are engaged in their lives and in school are less likely to drop out of school and have higher academic outcomes.</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26</a:t>
            </a:fld>
            <a:endParaRPr lang="en-US" dirty="0"/>
          </a:p>
        </p:txBody>
      </p:sp>
    </p:spTree>
    <p:extLst>
      <p:ext uri="{BB962C8B-B14F-4D97-AF65-F5344CB8AC3E}">
        <p14:creationId xmlns:p14="http://schemas.microsoft.com/office/powerpoint/2010/main" val="27278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114300" algn="l" defTabSz="4572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All parents or guardians care about their children’s education. Nonetheless, parents with extensive education understand the system better, know what needs to be done in preparation for college, and more often have professional jobs that allow them the time to visit and participate in school activities as well as the financial resources to invest in trips, learning experiences, and supports such as tutoring. All of this contributes to a positive association between student achievement and parents’ level of education. Gaps are also associated with income status (which is itself strongly associated with education level), neighborhood characteristics, and a whole range of opportunities that come with greater education and income.</a:t>
            </a:r>
            <a:endParaRPr lang="en-US" sz="2000" b="1"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27</a:t>
            </a:fld>
            <a:endParaRPr lang="en-US" dirty="0"/>
          </a:p>
        </p:txBody>
      </p:sp>
    </p:spTree>
    <p:extLst>
      <p:ext uri="{BB962C8B-B14F-4D97-AF65-F5344CB8AC3E}">
        <p14:creationId xmlns:p14="http://schemas.microsoft.com/office/powerpoint/2010/main" val="3298734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Implemented in November 2012 at a single school site, Parent University is now a district-wide program coordinated by a dedicated staff member. The purpose of this program is to support all families in the district by making information easily accessible through a central hub and providing ongoing workshops on a range of topics including college enrollment requirements, parenting skills, social-emotional learning, substance abuse, and others of relevance to families. Over the course of a year, the program puts together over 20 classes for parents. Depending on the topic, the program partners with teachers, counselors, psychologists, and other external organizations to deliver engaging content. For example, for its Roadmap to Higher Education workshops (focused on learning about and helping students meet college requirements), the district partners with high school counselors and the UC Davis Early Academic Outreach program. For its 10-week class on strengthening families, the district partners with the National Council on Alcohol and Drug Dependency, to deliver content focused on drug abuse and communication skills (students and parents take these classes together). While classes are targeted for parents, they are open to school staff and other community members. Information about opportunities is communicated through emails, phone calls, fliers, and parent advocates. All classes are translated into Spanish while other language translations are provided upon request. The program also partners with the district’s Adult Education office to connect parents with classes in English, computer literacy, citizenship, and other topics. Since its inception, the program has served over 400 families.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28</a:t>
            </a:fld>
            <a:endParaRPr lang="en-US" dirty="0"/>
          </a:p>
        </p:txBody>
      </p:sp>
    </p:spTree>
    <p:extLst>
      <p:ext uri="{BB962C8B-B14F-4D97-AF65-F5344CB8AC3E}">
        <p14:creationId xmlns:p14="http://schemas.microsoft.com/office/powerpoint/2010/main" val="2432590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If children are hungry, traumatized, or in pain, they will not be able to learn, and might often be absent from school. Furthermore, if they cannot regulate their emotions, manage challenges productively, or cooperate with their peers and teachers, they will have difficulty benefitting from instruction. A safe and healthy school environment is also essential for learning. Within that environment, students need opportunities for physical activity and encouragement of healthy lifestyle habits.</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Daily physical activity has been shown to improve students’ classroom behavior and ability to focus on schoolwork.</a:t>
            </a:r>
            <a:r>
              <a:rPr lang="en-US" sz="1200" kern="1200" baseline="300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Multiple studies have also shown a negative impact on academic achievement of trauma and bullying as well as an unfortunate prevalence of bullying and stress in schools, particularly for lesbian, gay, bisexual, and transgender students. A number of studies have also highlighted that building students’ social-emotional (SEL) skills has a positive effect on academic achievement. One such study found a significant association between SEL skill development in kindergarten and positive outcomes years later in education, employment, criminal activity, substance use, and mental health. </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29</a:t>
            </a:fld>
            <a:endParaRPr lang="en-US" dirty="0"/>
          </a:p>
        </p:txBody>
      </p:sp>
    </p:spTree>
    <p:extLst>
      <p:ext uri="{BB962C8B-B14F-4D97-AF65-F5344CB8AC3E}">
        <p14:creationId xmlns:p14="http://schemas.microsoft.com/office/powerpoint/2010/main" val="2531173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Nearly one in three 10-17 year olds in California are overweight or obese, contributing to missing more days of school among other problems. Moreover, nearly two thirds of California students do not meet health and fitness standards in fifth, seventh, and ninth grades. Physical and mental health challenges are particularly prevalent among economically disadvantaged students, who are more often students of color. Children in poverty are more likely to suffer from asthma, heart conditions, hearing problems, digestive disorders, and elevated levels of lead in the blood. These children are also more likely to suffer from depression, anxiety, and stress, while at the same time having lower levels of health insurance coverage and more limited access to quality health services to address these issues.</a:t>
            </a:r>
            <a:r>
              <a:rPr lang="en-US" dirty="0" smtClean="0">
                <a:effectLst/>
              </a:rPr>
              <a:t> </a:t>
            </a:r>
            <a:endParaRPr lang="en-US" sz="10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30</a:t>
            </a:fld>
            <a:endParaRPr lang="en-US" dirty="0"/>
          </a:p>
        </p:txBody>
      </p:sp>
    </p:spTree>
    <p:extLst>
      <p:ext uri="{BB962C8B-B14F-4D97-AF65-F5344CB8AC3E}">
        <p14:creationId xmlns:p14="http://schemas.microsoft.com/office/powerpoint/2010/main" val="428038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a:t>
            </a:r>
            <a:r>
              <a:rPr lang="en-US" sz="1200" kern="1200" baseline="0" dirty="0" smtClean="0">
                <a:solidFill>
                  <a:schemeClr val="tx1"/>
                </a:solidFill>
                <a:effectLst/>
                <a:latin typeface="+mn-lt"/>
                <a:ea typeface="ＭＳ Ｐゴシック" charset="0"/>
                <a:cs typeface="ＭＳ Ｐゴシック" charset="0"/>
              </a:rPr>
              <a:t> report </a:t>
            </a:r>
            <a:r>
              <a:rPr lang="en-US" sz="1200" kern="1200" dirty="0" smtClean="0">
                <a:solidFill>
                  <a:schemeClr val="tx1"/>
                </a:solidFill>
                <a:effectLst/>
                <a:latin typeface="+mn-lt"/>
                <a:ea typeface="ＭＳ Ｐゴシック" charset="0"/>
                <a:cs typeface="ＭＳ Ｐゴシック" charset="0"/>
              </a:rPr>
              <a:t>describes an adequately-funded education system that ensures the educational opportunities that support student success It covers eight research-proven</a:t>
            </a:r>
            <a:r>
              <a:rPr lang="en-US" sz="1200" kern="1200" baseline="0" dirty="0" smtClean="0">
                <a:solidFill>
                  <a:schemeClr val="tx1"/>
                </a:solidFill>
                <a:effectLst/>
                <a:latin typeface="+mn-lt"/>
                <a:ea typeface="ＭＳ Ｐゴシック" charset="0"/>
                <a:cs typeface="ＭＳ Ｐゴシック" charset="0"/>
              </a:rPr>
              <a:t> ingredients that are critical opportunities, the research evidence behind those ingredients, data on the gaps in access to those ingredients, and examples of implementation from across California</a:t>
            </a:r>
            <a:r>
              <a:rPr lang="en-US" sz="1200" kern="1200" dirty="0" smtClean="0">
                <a:solidFill>
                  <a:schemeClr val="tx1"/>
                </a:solidFill>
                <a:effectLst/>
                <a:latin typeface="+mn-lt"/>
                <a:ea typeface="ＭＳ Ｐゴシック" charset="0"/>
                <a:cs typeface="ＭＳ Ｐゴシック" charset="0"/>
              </a:rPr>
              <a:t>.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a:t>
            </a:fld>
            <a:endParaRPr lang="en-US" dirty="0"/>
          </a:p>
        </p:txBody>
      </p:sp>
    </p:spTree>
    <p:extLst>
      <p:ext uri="{BB962C8B-B14F-4D97-AF65-F5344CB8AC3E}">
        <p14:creationId xmlns:p14="http://schemas.microsoft.com/office/powerpoint/2010/main" val="161240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The Ceres USD recognizes that for students to be academically successful, it must attend to their social-emotional and physical wellness. Located in the San Joaquin Valley, nearly three-quarters of the students served by the district are economically disadvantaged and one-quarter are English learners. Therefore, the district leveraged its LCFF supplemental and concentration funds to prioritize the needs of the whole child through a tiered-model of expanded mental health services focused on prevention and intervention. Teams of mental health professionals, student support specialists, community liaisons, teachers and administrators, working in collaboration with community agencies, have increased the breadth of services provided and have expanded access to services. Moreover, the district has worked to increase the responsiveness of intervention services, so that students and their families do not have to wait for support once an issue is identified. These services support the social, emotional, behavioral, physical, and academic needs of students.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31</a:t>
            </a:fld>
            <a:endParaRPr lang="en-US" dirty="0"/>
          </a:p>
        </p:txBody>
      </p:sp>
    </p:spTree>
    <p:extLst>
      <p:ext uri="{BB962C8B-B14F-4D97-AF65-F5344CB8AC3E}">
        <p14:creationId xmlns:p14="http://schemas.microsoft.com/office/powerpoint/2010/main" val="428947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All students should have access to schools with a 21</a:t>
            </a:r>
            <a:r>
              <a:rPr lang="en-US" sz="1200" kern="1200" baseline="30000" dirty="0" smtClean="0">
                <a:solidFill>
                  <a:schemeClr val="tx1"/>
                </a:solidFill>
                <a:effectLst/>
                <a:latin typeface="+mn-lt"/>
                <a:ea typeface="ＭＳ Ｐゴシック" charset="0"/>
                <a:cs typeface="ＭＳ Ｐゴシック" charset="0"/>
              </a:rPr>
              <a:t>st</a:t>
            </a:r>
            <a:r>
              <a:rPr lang="en-US" sz="1200" kern="1200" dirty="0" smtClean="0">
                <a:solidFill>
                  <a:schemeClr val="tx1"/>
                </a:solidFill>
                <a:effectLst/>
                <a:latin typeface="+mn-lt"/>
                <a:ea typeface="ＭＳ Ｐゴシック" charset="0"/>
                <a:cs typeface="ＭＳ Ｐゴシック" charset="0"/>
              </a:rPr>
              <a:t> century infrastructure, including classrooms, lab spaces, fields, gardens, and food preparation facilities. These facilities are essential to students’ learning as well as to their health and safety. State of the art technology platforms are also critical to 21</a:t>
            </a:r>
            <a:r>
              <a:rPr lang="en-US" sz="1200" kern="1200" baseline="30000" dirty="0" smtClean="0">
                <a:solidFill>
                  <a:schemeClr val="tx1"/>
                </a:solidFill>
                <a:effectLst/>
                <a:latin typeface="+mn-lt"/>
                <a:ea typeface="ＭＳ Ｐゴシック" charset="0"/>
                <a:cs typeface="ＭＳ Ｐゴシック" charset="0"/>
              </a:rPr>
              <a:t>st</a:t>
            </a:r>
            <a:r>
              <a:rPr lang="en-US" sz="1200" kern="1200" dirty="0" smtClean="0">
                <a:solidFill>
                  <a:schemeClr val="tx1"/>
                </a:solidFill>
                <a:effectLst/>
                <a:latin typeface="+mn-lt"/>
                <a:ea typeface="ＭＳ Ｐゴシック" charset="0"/>
                <a:cs typeface="ＭＳ Ｐゴシック" charset="0"/>
              </a:rPr>
              <a:t> century schools—students and families should have access to the internet in and around school. A technology platform should also include a robust data infrastructure with quality hardware, software, and trained staff to support the analysis and storage of data, and deployment of high-quality assessments and pedagogy for appropriate use of technology. Finally, when schools are not close enough for easy access, transportation options should be provided.</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According to a survey by the United States Department of Education, over half of America’s public school facilities need to be repaired, renovated, or modernized. Furthermore, the implementation of the California State Standards, including the implementation of the Next Generation Science Standards (NGSS) and continued expansion of Career and Technical Education Programs, Career Academies, Career Pathways, Linked Learning, and other innovative approaches will require quality lab spaces and equipment, beyond the basics covered in the report.</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32</a:t>
            </a:fld>
            <a:endParaRPr lang="en-US" dirty="0"/>
          </a:p>
        </p:txBody>
      </p:sp>
    </p:spTree>
    <p:extLst>
      <p:ext uri="{BB962C8B-B14F-4D97-AF65-F5344CB8AC3E}">
        <p14:creationId xmlns:p14="http://schemas.microsoft.com/office/powerpoint/2010/main" val="554637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 higher percentage of public schools in poor areas are in need of repair than those in wealthier places. There is also more limited access to the internet and teachers report more obstacles to using technology in low-income areas. Another important infrastructure issue that impacts the health of students in and outside of school is access to a healthy water supply. While adequate water consumption has been associated with a number of health benefits and stronger student achievement, aging lead water pipes are more common in the lowest-income neighborhoods or cities.</a:t>
            </a:r>
            <a:r>
              <a:rPr lang="en-US" dirty="0" smtClean="0">
                <a:effectLst/>
              </a:rPr>
              <a:t> </a:t>
            </a:r>
            <a:endParaRPr lang="en-US" sz="10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33</a:t>
            </a:fld>
            <a:endParaRPr lang="en-US" dirty="0"/>
          </a:p>
        </p:txBody>
      </p:sp>
    </p:spTree>
    <p:extLst>
      <p:ext uri="{BB962C8B-B14F-4D97-AF65-F5344CB8AC3E}">
        <p14:creationId xmlns:p14="http://schemas.microsoft.com/office/powerpoint/2010/main" val="3878613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To address the digital divide, in 2013-14 the Coachella Valley USD rolled out a learning technology initiative, the “Digital Promise,” that equipped all students from pre-K through high school with an iPad device. The district also upgraded their digital infrastructure by adding more internet access points and increasing internet bandwidth. The initiative was funded through a $42 million technology bond. However, in a high-poverty district such as the Coachella Valley USD, simply providing students with devices and internet access at school was not enough as students still lacked home access to the internet. Therefore, the district also placed </a:t>
            </a:r>
            <a:r>
              <a:rPr lang="en-US" sz="1200" kern="1200" dirty="0" err="1" smtClean="0">
                <a:solidFill>
                  <a:schemeClr val="tx1"/>
                </a:solidFill>
                <a:effectLst/>
                <a:latin typeface="+mn-lt"/>
                <a:ea typeface="ＭＳ Ｐゴシック" charset="0"/>
                <a:cs typeface="ＭＳ Ｐゴシック" charset="0"/>
              </a:rPr>
              <a:t>WiFi</a:t>
            </a:r>
            <a:r>
              <a:rPr lang="en-US" sz="1200" kern="1200" dirty="0" smtClean="0">
                <a:solidFill>
                  <a:schemeClr val="tx1"/>
                </a:solidFill>
                <a:effectLst/>
                <a:latin typeface="+mn-lt"/>
                <a:ea typeface="ＭＳ Ｐゴシック" charset="0"/>
                <a:cs typeface="ＭＳ Ｐゴシック" charset="0"/>
              </a:rPr>
              <a:t> routers on the top of two school buses as mobile hotspots to provide connectivity to students when they are out of school. This allows students to connect to the internet on their way to and from school and while traveling to field trips and sporting events. In addition, the buses park overnight at sites throughout the district to provide </a:t>
            </a:r>
            <a:r>
              <a:rPr lang="en-US" sz="1200" kern="1200" dirty="0" err="1" smtClean="0">
                <a:solidFill>
                  <a:schemeClr val="tx1"/>
                </a:solidFill>
                <a:effectLst/>
                <a:latin typeface="+mn-lt"/>
                <a:ea typeface="ＭＳ Ｐゴシック" charset="0"/>
                <a:cs typeface="ＭＳ Ｐゴシック" charset="0"/>
              </a:rPr>
              <a:t>WiFi</a:t>
            </a:r>
            <a:r>
              <a:rPr lang="en-US" sz="1200" kern="1200" dirty="0" smtClean="0">
                <a:solidFill>
                  <a:schemeClr val="tx1"/>
                </a:solidFill>
                <a:effectLst/>
                <a:latin typeface="+mn-lt"/>
                <a:ea typeface="ＭＳ Ｐゴシック" charset="0"/>
                <a:cs typeface="ＭＳ Ｐゴシック" charset="0"/>
              </a:rPr>
              <a:t> access to students, allowing them to use their devices at home to work on assignments. The district plans to expand the program and turn another 90 buses into hotspots. The United States Department of Education suggests that districts interested in using this model for expanding access to home connectivity consider putting solar panels on top of the buses to allow for power throughout the night, and that districts work with private landowners to determine where to park the buses at night.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34</a:t>
            </a:fld>
            <a:endParaRPr lang="en-US" dirty="0"/>
          </a:p>
        </p:txBody>
      </p:sp>
    </p:spTree>
    <p:extLst>
      <p:ext uri="{BB962C8B-B14F-4D97-AF65-F5344CB8AC3E}">
        <p14:creationId xmlns:p14="http://schemas.microsoft.com/office/powerpoint/2010/main" val="491804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While every ingredient in this report is a critical component of serving all student groups, educators need to differentiate instruction and services in order to meet the specific needs of all students. Student groups such as English learners, students identified for special education services, foster youth, homeless students, and others need targeted support if we are to truly close opportunity gaps. For example, in the case of English learners and students identified for special education services, the district and school procedures for identification should result in proper placement of students in learning environments that can best meet their needs. Support systems should also meet the needs of foster youth, students experiencing homelessness, and others. Recruiting, training, and supporting staff who can identify students’ needs and understand the most appropriate assessment and instructional strategies for specific student groups is highly important.</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Despite the gaps and challenges, there is sufficient evidence that students with specific needs can achieve when the services they need are in place. For example:</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English learners in programs that leverage their home language, provide rigorous courses, and integrate them into the school culture, show greater academic achievement.</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Special education students with early supports and interventions improve their school outcomes and such supports can reduce the number of students identified with learning disabilities.</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Foster youth who are provided with social supports that improve their confidence and allow them to participate in community activities, have greater social and academic success.</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35</a:t>
            </a:fld>
            <a:endParaRPr lang="en-US" dirty="0"/>
          </a:p>
        </p:txBody>
      </p:sp>
    </p:spTree>
    <p:extLst>
      <p:ext uri="{BB962C8B-B14F-4D97-AF65-F5344CB8AC3E}">
        <p14:creationId xmlns:p14="http://schemas.microsoft.com/office/powerpoint/2010/main" val="3765623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Recognizing the significant challenges facing students in foster care, the California legislature (through the LCFF) elevated attention to serving foster youth. Accordingly, districts across California are using their LCAPs to outline how they will use LCFF funds to meet the needs of students in foster care through district programs and initiatives. The San Diego USD has used their LCAP to demonstrate commitment to students in foster care. The district’s LCAP outlines the following investments in education for students in foster care: </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Resource teachers to monitor academic progress, attendance, and behavioral data for foster and homeless students. These resource teachers use student data to develop a tiered system of support and resources for foster youth at school sites.</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A Children and Youth in Transition (CYT) resource teacher to coordinate and collaborate with area superintendents, support departments and school sites to develop tiered interventions, and address safety, attendance, basic needs, and barriers to a student’s education.</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Mentor teachers that are in each of the district’s five high schools and are paired with at-risk youth identified as homeless and foster. Mentor teachers monitor attendance, behavior, school performance, and progress toward graduation. </a:t>
            </a:r>
          </a:p>
          <a:p>
            <a:r>
              <a:rPr lang="en-US" sz="1200" kern="1200" dirty="0" smtClean="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36</a:t>
            </a:fld>
            <a:endParaRPr lang="en-US" dirty="0"/>
          </a:p>
        </p:txBody>
      </p:sp>
    </p:spTree>
    <p:extLst>
      <p:ext uri="{BB962C8B-B14F-4D97-AF65-F5344CB8AC3E}">
        <p14:creationId xmlns:p14="http://schemas.microsoft.com/office/powerpoint/2010/main" val="1014169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37</a:t>
            </a:fld>
            <a:endParaRPr lang="en-US" dirty="0"/>
          </a:p>
        </p:txBody>
      </p:sp>
    </p:spTree>
    <p:extLst>
      <p:ext uri="{BB962C8B-B14F-4D97-AF65-F5344CB8AC3E}">
        <p14:creationId xmlns:p14="http://schemas.microsoft.com/office/powerpoint/2010/main" val="16142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An adequately funded education system is one that provides the resources to ensure that all students graduate from high school</a:t>
            </a:r>
            <a:r>
              <a:rPr lang="en-US" sz="1200" b="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prepared for college and</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career success. To achieve this, all students need robust educational opportunities and the necessary supports to take advantage of them.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4</a:t>
            </a:fld>
            <a:endParaRPr lang="en-US" dirty="0"/>
          </a:p>
        </p:txBody>
      </p:sp>
    </p:spTree>
    <p:extLst>
      <p:ext uri="{BB962C8B-B14F-4D97-AF65-F5344CB8AC3E}">
        <p14:creationId xmlns:p14="http://schemas.microsoft.com/office/powerpoint/2010/main" val="374209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Growing evidence points to a positive relationship between education funding and improved student outcomes, particularly for students from low-income households. Multiple studies have shown that economically disadvantaged students who attend well-resourced schools demonstrate greater academic achievement than similar students in schools with fewer resources.</a:t>
            </a:r>
            <a:r>
              <a:rPr lang="en-US" sz="1200" kern="1200" baseline="300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 Yet California has not responded to this evidence with an adequate investment in education to meet the needs of its students.</a:t>
            </a:r>
            <a:r>
              <a:rPr lang="en-US" sz="1200" b="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This lack of adequate funding means that district and county office of education leaders will continue to make difficult decisions about where to allocate resources. </a:t>
            </a:r>
          </a:p>
          <a:p>
            <a:endParaRPr lang="en-US" sz="1200" b="1" kern="1200" dirty="0" smtClean="0">
              <a:solidFill>
                <a:schemeClr val="tx1"/>
              </a:solidFill>
              <a:effectLst/>
              <a:latin typeface="+mn-lt"/>
              <a:ea typeface="ＭＳ Ｐゴシック" charset="0"/>
              <a:cs typeface="ＭＳ Ｐゴシック" charset="0"/>
            </a:endParaRPr>
          </a:p>
          <a:p>
            <a:r>
              <a:rPr lang="en-US" sz="1200" b="1" kern="1200" dirty="0" smtClean="0">
                <a:solidFill>
                  <a:schemeClr val="tx1"/>
                </a:solidFill>
                <a:effectLst/>
                <a:latin typeface="+mn-lt"/>
                <a:ea typeface="ＭＳ Ｐゴシック" charset="0"/>
                <a:cs typeface="ＭＳ Ｐゴシック" charset="0"/>
              </a:rPr>
              <a:t>Studies:</a:t>
            </a:r>
          </a:p>
          <a:p>
            <a:pPr marL="171450" indent="-171450">
              <a:buFont typeface="Wingdings" panose="05000000000000000000" pitchFamily="2" charset="2"/>
              <a:buChar char="Ø"/>
            </a:pPr>
            <a:r>
              <a:rPr lang="en-US" sz="1200" kern="1200" dirty="0" err="1" smtClean="0">
                <a:solidFill>
                  <a:schemeClr val="tx1"/>
                </a:solidFill>
                <a:effectLst/>
                <a:latin typeface="+mn-lt"/>
                <a:ea typeface="ＭＳ Ｐゴシック" charset="0"/>
                <a:cs typeface="ＭＳ Ｐゴシック" charset="0"/>
              </a:rPr>
              <a:t>Lafortune</a:t>
            </a:r>
            <a:r>
              <a:rPr lang="en-US" sz="1200" kern="1200" dirty="0" smtClean="0">
                <a:solidFill>
                  <a:schemeClr val="tx1"/>
                </a:solidFill>
                <a:effectLst/>
                <a:latin typeface="+mn-lt"/>
                <a:ea typeface="ＭＳ Ｐゴシック" charset="0"/>
                <a:cs typeface="ＭＳ Ｐゴシック" charset="0"/>
              </a:rPr>
              <a:t>, J., Rothstein, J., &amp; </a:t>
            </a:r>
            <a:r>
              <a:rPr lang="en-US" sz="1200" kern="1200" dirty="0" err="1" smtClean="0">
                <a:solidFill>
                  <a:schemeClr val="tx1"/>
                </a:solidFill>
                <a:effectLst/>
                <a:latin typeface="+mn-lt"/>
                <a:ea typeface="ＭＳ Ｐゴシック" charset="0"/>
                <a:cs typeface="ＭＳ Ｐゴシック" charset="0"/>
              </a:rPr>
              <a:t>Schanzenbach</a:t>
            </a:r>
            <a:r>
              <a:rPr lang="en-US" sz="1200" kern="1200" dirty="0" smtClean="0">
                <a:solidFill>
                  <a:schemeClr val="tx1"/>
                </a:solidFill>
                <a:effectLst/>
                <a:latin typeface="+mn-lt"/>
                <a:ea typeface="ＭＳ Ｐゴシック" charset="0"/>
                <a:cs typeface="ＭＳ Ｐゴシック" charset="0"/>
              </a:rPr>
              <a:t>, D. W. (2016). </a:t>
            </a:r>
            <a:r>
              <a:rPr lang="en-US" sz="1200" i="1" kern="1200" dirty="0" smtClean="0">
                <a:solidFill>
                  <a:schemeClr val="tx1"/>
                </a:solidFill>
                <a:effectLst/>
                <a:latin typeface="+mn-lt"/>
                <a:ea typeface="ＭＳ Ｐゴシック" charset="0"/>
                <a:cs typeface="ＭＳ Ｐゴシック" charset="0"/>
              </a:rPr>
              <a:t>School finance reform and the distribution of student achievement</a:t>
            </a:r>
            <a:r>
              <a:rPr lang="en-US" sz="1200" kern="1200" dirty="0" smtClean="0">
                <a:solidFill>
                  <a:schemeClr val="tx1"/>
                </a:solidFill>
                <a:effectLst/>
                <a:latin typeface="+mn-lt"/>
                <a:ea typeface="ＭＳ Ｐゴシック" charset="0"/>
                <a:cs typeface="ＭＳ Ｐゴシック" charset="0"/>
              </a:rPr>
              <a:t> (No. w22011). National Bureau of Economic Research.</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Card, D., &amp; Payne, A. A. (2002). School finance reform, the distribution of school spending, and the distribution of student test scores. </a:t>
            </a:r>
            <a:r>
              <a:rPr lang="en-US" sz="1200" i="1" kern="1200" dirty="0" smtClean="0">
                <a:solidFill>
                  <a:schemeClr val="tx1"/>
                </a:solidFill>
                <a:effectLst/>
                <a:latin typeface="+mn-lt"/>
                <a:ea typeface="ＭＳ Ｐゴシック" charset="0"/>
                <a:cs typeface="ＭＳ Ｐゴシック" charset="0"/>
              </a:rPr>
              <a:t>Journal of Public Economics, 83</a:t>
            </a:r>
            <a:r>
              <a:rPr lang="en-US" sz="1200" kern="1200" dirty="0" smtClean="0">
                <a:solidFill>
                  <a:schemeClr val="tx1"/>
                </a:solidFill>
                <a:effectLst/>
                <a:latin typeface="+mn-lt"/>
                <a:ea typeface="ＭＳ Ｐゴシック" charset="0"/>
                <a:cs typeface="ＭＳ Ｐゴシック" charset="0"/>
              </a:rPr>
              <a:t>(1), 49-82. Retrieved from </a:t>
            </a:r>
            <a:r>
              <a:rPr lang="en-US" sz="1200" u="sng" kern="1200" dirty="0" smtClean="0">
                <a:solidFill>
                  <a:schemeClr val="tx1"/>
                </a:solidFill>
                <a:effectLst/>
                <a:latin typeface="+mn-lt"/>
                <a:ea typeface="ＭＳ Ｐゴシック" charset="0"/>
                <a:cs typeface="ＭＳ Ｐゴシック" charset="0"/>
                <a:hlinkClick r:id="rId3"/>
              </a:rPr>
              <a:t>http://davidcard.berkeley.edu/papers/school-finance-reform.pdf</a:t>
            </a:r>
            <a:endParaRPr lang="en-US" sz="1200" u="none" kern="1200" dirty="0" smtClean="0">
              <a:solidFill>
                <a:schemeClr val="tx1"/>
              </a:solidFill>
              <a:effectLst/>
              <a:latin typeface="+mn-lt"/>
              <a:ea typeface="ＭＳ Ｐゴシック" charset="0"/>
              <a:cs typeface="ＭＳ Ｐゴシック" charset="0"/>
            </a:endParaRP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Greenwald, R., Hedges, L.V., &amp; Laine, R. D. (1996). The effect of school resources on student achievement. </a:t>
            </a:r>
            <a:r>
              <a:rPr lang="en-US" sz="1200" i="1" kern="1200" dirty="0" smtClean="0">
                <a:solidFill>
                  <a:schemeClr val="tx1"/>
                </a:solidFill>
                <a:effectLst/>
                <a:latin typeface="+mn-lt"/>
                <a:ea typeface="ＭＳ Ｐゴシック" charset="0"/>
                <a:cs typeface="ＭＳ Ｐゴシック" charset="0"/>
              </a:rPr>
              <a:t>Review of Educational Research, 66</a:t>
            </a:r>
            <a:r>
              <a:rPr lang="en-US" sz="1200" kern="1200" dirty="0" smtClean="0">
                <a:solidFill>
                  <a:schemeClr val="tx1"/>
                </a:solidFill>
                <a:effectLst/>
                <a:latin typeface="+mn-lt"/>
                <a:ea typeface="ＭＳ Ｐゴシック" charset="0"/>
                <a:cs typeface="ＭＳ Ｐゴシック" charset="0"/>
              </a:rPr>
              <a:t>(3), 361-396. Retrieved from http://journals.sagepub.com/doi/pdf/10.3102/00346543066003361</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Jackson, C. K., Johnson, R. C., &amp; </a:t>
            </a:r>
            <a:r>
              <a:rPr lang="en-US" sz="1200" kern="1200" dirty="0" err="1" smtClean="0">
                <a:solidFill>
                  <a:schemeClr val="tx1"/>
                </a:solidFill>
                <a:effectLst/>
                <a:latin typeface="+mn-lt"/>
                <a:ea typeface="ＭＳ Ｐゴシック" charset="0"/>
                <a:cs typeface="ＭＳ Ｐゴシック" charset="0"/>
              </a:rPr>
              <a:t>Persico</a:t>
            </a:r>
            <a:r>
              <a:rPr lang="en-US" sz="1200" kern="1200" dirty="0" smtClean="0">
                <a:solidFill>
                  <a:schemeClr val="tx1"/>
                </a:solidFill>
                <a:effectLst/>
                <a:latin typeface="+mn-lt"/>
                <a:ea typeface="ＭＳ Ｐゴシック" charset="0"/>
                <a:cs typeface="ＭＳ Ｐゴシック" charset="0"/>
              </a:rPr>
              <a:t>, C. (2015). </a:t>
            </a:r>
            <a:r>
              <a:rPr lang="en-US" sz="1200" i="1" kern="1200" dirty="0" smtClean="0">
                <a:solidFill>
                  <a:schemeClr val="tx1"/>
                </a:solidFill>
                <a:effectLst/>
                <a:latin typeface="+mn-lt"/>
                <a:ea typeface="ＭＳ Ｐゴシック" charset="0"/>
                <a:cs typeface="ＭＳ Ｐゴシック" charset="0"/>
              </a:rPr>
              <a:t>The effects of school spending on educational and economic outcomes: Evidence from school finance reforms</a:t>
            </a:r>
            <a:r>
              <a:rPr lang="en-US" sz="1200" kern="1200" dirty="0" smtClean="0">
                <a:solidFill>
                  <a:schemeClr val="tx1"/>
                </a:solidFill>
                <a:effectLst/>
                <a:latin typeface="+mn-lt"/>
                <a:ea typeface="ＭＳ Ｐゴシック" charset="0"/>
                <a:cs typeface="ＭＳ Ｐゴシック" charset="0"/>
              </a:rPr>
              <a:t> (No. w20847). National Bureau of Economic Research.</a:t>
            </a:r>
          </a:p>
          <a:p>
            <a:endParaRPr lang="en-US" sz="1200" b="0" kern="1200" baseline="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6</a:t>
            </a:fld>
            <a:endParaRPr lang="en-US" dirty="0"/>
          </a:p>
        </p:txBody>
      </p:sp>
    </p:spTree>
    <p:extLst>
      <p:ext uri="{BB962C8B-B14F-4D97-AF65-F5344CB8AC3E}">
        <p14:creationId xmlns:p14="http://schemas.microsoft.com/office/powerpoint/2010/main" val="408021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According to Education Week’s 2017 Quality Counts Report on state education spending, California ranked 45</a:t>
            </a:r>
            <a:r>
              <a:rPr lang="en-US" sz="1200" kern="1200" baseline="30000" dirty="0" smtClean="0">
                <a:solidFill>
                  <a:schemeClr val="tx1"/>
                </a:solidFill>
                <a:effectLst/>
                <a:latin typeface="+mn-lt"/>
                <a:ea typeface="ＭＳ Ｐゴシック" charset="0"/>
                <a:cs typeface="ＭＳ Ｐゴシック" charset="0"/>
              </a:rPr>
              <a:t>th</a:t>
            </a:r>
            <a:r>
              <a:rPr lang="en-US" sz="1200" kern="1200" dirty="0" smtClean="0">
                <a:solidFill>
                  <a:schemeClr val="tx1"/>
                </a:solidFill>
                <a:effectLst/>
                <a:latin typeface="+mn-lt"/>
                <a:ea typeface="ＭＳ Ｐゴシック" charset="0"/>
                <a:cs typeface="ＭＳ Ｐゴシック" charset="0"/>
              </a:rPr>
              <a:t> among all states in spending per student, when adjusting for regional cost differences. It would take an additional $22 billion to bring California’s per-student spending up to the national average.</a:t>
            </a:r>
            <a:r>
              <a:rPr lang="en-US" sz="1200" b="1" kern="1200" dirty="0" smtClean="0">
                <a:solidFill>
                  <a:schemeClr val="tx1"/>
                </a:solidFill>
                <a:effectLst/>
                <a:latin typeface="+mn-lt"/>
                <a:ea typeface="ＭＳ Ｐゴシック" charset="0"/>
                <a:cs typeface="ＭＳ Ｐゴシック" charset="0"/>
              </a:rPr>
              <a:t> </a:t>
            </a:r>
            <a:endParaRPr lang="en-US" sz="1200" b="0" kern="1200" baseline="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7</a:t>
            </a:fld>
            <a:endParaRPr lang="en-US" dirty="0"/>
          </a:p>
        </p:txBody>
      </p:sp>
    </p:spTree>
    <p:extLst>
      <p:ext uri="{BB962C8B-B14F-4D97-AF65-F5344CB8AC3E}">
        <p14:creationId xmlns:p14="http://schemas.microsoft.com/office/powerpoint/2010/main" val="144725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California also tied for 45th for the percentage of the state’s total taxable</a:t>
            </a:r>
            <a:r>
              <a:rPr lang="en-US" sz="1200" kern="1200" baseline="0" dirty="0" smtClean="0">
                <a:solidFill>
                  <a:schemeClr val="tx1"/>
                </a:solidFill>
                <a:effectLst/>
                <a:latin typeface="+mn-lt"/>
                <a:ea typeface="ＭＳ Ｐゴシック" charset="0"/>
                <a:cs typeface="ＭＳ Ｐゴシック" charset="0"/>
              </a:rPr>
              <a:t> resources </a:t>
            </a:r>
            <a:r>
              <a:rPr lang="en-US" sz="1200" kern="1200" dirty="0" smtClean="0">
                <a:solidFill>
                  <a:schemeClr val="tx1"/>
                </a:solidFill>
                <a:effectLst/>
                <a:latin typeface="+mn-lt"/>
                <a:ea typeface="ＭＳ Ｐゴシック" charset="0"/>
                <a:cs typeface="ＭＳ Ｐゴシック" charset="0"/>
              </a:rPr>
              <a:t>spent on education. In 2014, California invested 2.7% of these resources in education, compared to 3.3% nationally. An effort level of 3.3% would provide an additional $12 billion to California schools. </a:t>
            </a:r>
            <a:endParaRPr lang="en-US" sz="1200" b="0" kern="1200" baseline="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8</a:t>
            </a:fld>
            <a:endParaRPr lang="en-US" dirty="0"/>
          </a:p>
        </p:txBody>
      </p:sp>
    </p:spTree>
    <p:extLst>
      <p:ext uri="{BB962C8B-B14F-4D97-AF65-F5344CB8AC3E}">
        <p14:creationId xmlns:p14="http://schemas.microsoft.com/office/powerpoint/2010/main" val="348929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This shortage of financial support has a significant impact on what is arguably the most impactful education resource: the adults in schools and classrooms who are available to work with students and ensure that they have the best education possible. Despite research strongly indicating the importance of caring adults in schools to improving student outcomes, California students have more limited access to such professionals. According to data from NCES, in 2014, California had among the highest:</a:t>
            </a:r>
          </a:p>
          <a:p>
            <a:pPr marL="228600" indent="-228600">
              <a:buFont typeface="Wingdings" panose="05000000000000000000" pitchFamily="2" charset="2"/>
              <a:buChar char="Ø"/>
            </a:pPr>
            <a:r>
              <a:rPr lang="en-US" sz="1200" b="1" kern="1200" dirty="0" smtClean="0">
                <a:solidFill>
                  <a:schemeClr val="tx1"/>
                </a:solidFill>
                <a:effectLst/>
                <a:latin typeface="+mn-lt"/>
                <a:ea typeface="ＭＳ Ｐゴシック" charset="0"/>
                <a:cs typeface="ＭＳ Ｐゴシック" charset="0"/>
              </a:rPr>
              <a:t>Student-to-Teacher Ratios.</a:t>
            </a:r>
            <a:r>
              <a:rPr lang="en-US" sz="1200" kern="1200" dirty="0" smtClean="0">
                <a:solidFill>
                  <a:schemeClr val="tx1"/>
                </a:solidFill>
                <a:effectLst/>
                <a:latin typeface="+mn-lt"/>
                <a:ea typeface="ＭＳ Ｐゴシック" charset="0"/>
                <a:cs typeface="ＭＳ Ｐゴシック" charset="0"/>
              </a:rPr>
              <a:t> California had the highest student–teacher ratio among all states: 23.6 students per teacher, compared to 16.1 nationally.</a:t>
            </a:r>
          </a:p>
          <a:p>
            <a:pPr marL="228600" indent="-228600">
              <a:buFont typeface="Wingdings" panose="05000000000000000000" pitchFamily="2" charset="2"/>
              <a:buChar char="Ø"/>
            </a:pPr>
            <a:r>
              <a:rPr lang="en-US" sz="1200" b="1" kern="1200" dirty="0" smtClean="0">
                <a:solidFill>
                  <a:schemeClr val="tx1"/>
                </a:solidFill>
                <a:effectLst/>
                <a:latin typeface="+mn-lt"/>
                <a:ea typeface="ＭＳ Ｐゴシック" charset="0"/>
                <a:cs typeface="ＭＳ Ｐゴシック" charset="0"/>
              </a:rPr>
              <a:t>Student-to-Counselor Ratios.</a:t>
            </a:r>
            <a:r>
              <a:rPr lang="en-US" sz="1200" kern="1200" dirty="0" smtClean="0">
                <a:solidFill>
                  <a:schemeClr val="tx1"/>
                </a:solidFill>
                <a:effectLst/>
                <a:latin typeface="+mn-lt"/>
                <a:ea typeface="ＭＳ Ｐゴシック" charset="0"/>
                <a:cs typeface="ＭＳ Ｐゴシック" charset="0"/>
              </a:rPr>
              <a:t> California had 760.3 students per guidance counselor, compared to 482.4 nationally. Students in all other states except Arizona had better access to a guidance counselor. </a:t>
            </a:r>
          </a:p>
          <a:p>
            <a:pPr marL="228600" indent="-228600">
              <a:buFont typeface="Wingdings" panose="05000000000000000000" pitchFamily="2" charset="2"/>
              <a:buChar char="Ø"/>
            </a:pPr>
            <a:r>
              <a:rPr lang="en-US" sz="1200" b="1" kern="1200" dirty="0" smtClean="0">
                <a:solidFill>
                  <a:schemeClr val="tx1"/>
                </a:solidFill>
                <a:effectLst/>
                <a:latin typeface="+mn-lt"/>
                <a:ea typeface="ＭＳ Ｐゴシック" charset="0"/>
                <a:cs typeface="ＭＳ Ｐゴシック" charset="0"/>
              </a:rPr>
              <a:t>Student-to-Total Staff Ratios.</a:t>
            </a:r>
            <a:r>
              <a:rPr lang="en-US" sz="1200" kern="1200" dirty="0" smtClean="0">
                <a:solidFill>
                  <a:schemeClr val="tx1"/>
                </a:solidFill>
                <a:effectLst/>
                <a:latin typeface="+mn-lt"/>
                <a:ea typeface="ＭＳ Ｐゴシック" charset="0"/>
                <a:cs typeface="ＭＳ Ｐゴシック" charset="0"/>
              </a:rPr>
              <a:t> California had 11 students per total staff, compared to 8 nationally. Only two states, Nevada and Utah, had a higher student–total staff ratio than California. In their measure of total staff, NCES included school and district administrators, administrative support staff, instructional coordinators, teachers, instructional aides, counselors, librarians, and other student support staff.</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9</a:t>
            </a:fld>
            <a:endParaRPr lang="en-US" dirty="0"/>
          </a:p>
        </p:txBody>
      </p:sp>
    </p:spTree>
    <p:extLst>
      <p:ext uri="{BB962C8B-B14F-4D97-AF65-F5344CB8AC3E}">
        <p14:creationId xmlns:p14="http://schemas.microsoft.com/office/powerpoint/2010/main" val="65340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Compared to the national average, California has a larger proportion of students in need of additional resources to support their achievement:</a:t>
            </a:r>
          </a:p>
          <a:p>
            <a:pPr marL="171450"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ＭＳ Ｐゴシック" charset="0"/>
              </a:rPr>
              <a:t> </a:t>
            </a:r>
            <a:r>
              <a:rPr lang="en-US" sz="1200" b="1" kern="1200" dirty="0" smtClean="0">
                <a:solidFill>
                  <a:schemeClr val="tx1"/>
                </a:solidFill>
                <a:effectLst/>
                <a:latin typeface="+mn-lt"/>
                <a:ea typeface="ＭＳ Ｐゴシック" charset="0"/>
                <a:cs typeface="ＭＳ Ｐゴシック" charset="0"/>
              </a:rPr>
              <a:t>Free or Reduced-Price Lunch Eligible.</a:t>
            </a:r>
            <a:r>
              <a:rPr lang="en-US" sz="1200" kern="1200" dirty="0" smtClean="0">
                <a:solidFill>
                  <a:schemeClr val="tx1"/>
                </a:solidFill>
                <a:effectLst/>
                <a:latin typeface="+mn-lt"/>
                <a:ea typeface="ＭＳ Ｐゴシック" charset="0"/>
                <a:cs typeface="ＭＳ Ｐゴシック" charset="0"/>
              </a:rPr>
              <a:t> According to the California Department of Education (CDE), 58.1% of students were FRL-eligible for the 2016–17 school year, compared to 51% in 2006–07.</a:t>
            </a:r>
          </a:p>
          <a:p>
            <a:pPr marL="171450" indent="-171450">
              <a:buFont typeface="Wingdings" panose="05000000000000000000" pitchFamily="2" charset="2"/>
              <a:buChar char="Ø"/>
            </a:pPr>
            <a:r>
              <a:rPr lang="en-US" sz="1200" b="1" kern="1200" dirty="0" smtClean="0">
                <a:solidFill>
                  <a:schemeClr val="tx1"/>
                </a:solidFill>
                <a:effectLst/>
                <a:latin typeface="+mn-lt"/>
                <a:ea typeface="ＭＳ Ｐゴシック" charset="0"/>
                <a:cs typeface="ＭＳ Ｐゴシック" charset="0"/>
              </a:rPr>
              <a:t>English Learners. </a:t>
            </a:r>
            <a:r>
              <a:rPr lang="en-US" sz="1200" kern="1200" dirty="0" smtClean="0">
                <a:solidFill>
                  <a:schemeClr val="tx1"/>
                </a:solidFill>
                <a:effectLst/>
                <a:latin typeface="+mn-lt"/>
                <a:ea typeface="ＭＳ Ｐゴシック" charset="0"/>
                <a:cs typeface="ＭＳ Ｐゴシック" charset="0"/>
              </a:rPr>
              <a:t>In 2014–15, 22.4% of California students were English learners. This represents approximately one third of all English learners in the U.S., is more than double the national average of 9.4%, and is significantly higher than Nevada’s 17% — the state with the second highest percentage of English learners.</a:t>
            </a:r>
          </a:p>
          <a:p>
            <a:pPr marL="171450" marR="0" lvl="0" indent="-171450" algn="l" defTabSz="4572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sz="1200" b="1" kern="1200" dirty="0" smtClean="0">
                <a:solidFill>
                  <a:schemeClr val="tx1"/>
                </a:solidFill>
                <a:effectLst/>
                <a:latin typeface="+mn-lt"/>
                <a:ea typeface="ＭＳ Ｐゴシック" charset="0"/>
                <a:cs typeface="ＭＳ Ｐゴシック" charset="0"/>
              </a:rPr>
              <a:t>SPED.</a:t>
            </a:r>
            <a:r>
              <a:rPr lang="en-US" sz="1200" b="1"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California has a slightly lower percentage of students identified for special education services than the national average — 11.3% compared to 13% in 2014–15. However, as in much of the nation, the number and percentage of students with special education needs is growing in California. According to the CDE, special education enrollment increased from 10.8% in 2006–07 to 12.1% in 2016–17.</a:t>
            </a:r>
            <a:r>
              <a:rPr lang="en-US" dirty="0" smtClean="0">
                <a:effectLst/>
              </a:rPr>
              <a:t> </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10</a:t>
            </a:fld>
            <a:endParaRPr lang="en-US" dirty="0"/>
          </a:p>
        </p:txBody>
      </p:sp>
    </p:spTree>
    <p:extLst>
      <p:ext uri="{BB962C8B-B14F-4D97-AF65-F5344CB8AC3E}">
        <p14:creationId xmlns:p14="http://schemas.microsoft.com/office/powerpoint/2010/main" val="4116358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p:spPr>
        <p:txBody>
          <a:bodyPr tIns="0" bIns="0" anchor="b"/>
          <a:lstStyle>
            <a:lvl1pPr algn="ctr">
              <a:defRPr sz="500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457200" y="2480982"/>
            <a:ext cx="8228013" cy="800100"/>
          </a:xfrm>
        </p:spPr>
        <p:txBody>
          <a:bodyPr tIns="0" bIns="0">
            <a:normAutofit/>
          </a:bodyPr>
          <a:lstStyle>
            <a:lvl1pPr marL="0" indent="0" algn="ctr">
              <a:spcBef>
                <a:spcPts val="300"/>
              </a:spcBef>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8108DE81-88B8-B047-9BDA-7DE110E25C66}"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B8BEDA90-FA1F-DF40-A88F-796C0C0E8FC6}" type="datetime1">
              <a:rPr lang="en-US"/>
              <a:pPr>
                <a:defRPr/>
              </a:pPr>
              <a:t>9/5/2017</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7575218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4159752" y="281567"/>
            <a:ext cx="4527049" cy="4043663"/>
          </a:xfrm>
        </p:spPr>
        <p:txBody>
          <a:bodyPr>
            <a:normAutofit/>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338427"/>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30586126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332" y="285751"/>
            <a:ext cx="3924469" cy="1657350"/>
          </a:xfrm>
        </p:spPr>
        <p:txBody>
          <a:bodyPr anchor="b"/>
          <a:lstStyle>
            <a:lvl1pPr algn="l">
              <a:defRPr sz="4400" b="0">
                <a:solidFill>
                  <a:srgbClr val="06557E"/>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762332" y="1986803"/>
            <a:ext cx="3924469"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7"/>
          <p:cNvSpPr>
            <a:spLocks noGrp="1"/>
          </p:cNvSpPr>
          <p:nvPr>
            <p:ph type="pic" sz="quarter" idx="13"/>
          </p:nvPr>
        </p:nvSpPr>
        <p:spPr>
          <a:xfrm>
            <a:off x="382588" y="285751"/>
            <a:ext cx="4189412" cy="1641872"/>
          </a:xfrm>
        </p:spPr>
        <p:txBody>
          <a:bodyPr rtlCol="0">
            <a:normAutofit/>
          </a:bodyPr>
          <a:lstStyle/>
          <a:p>
            <a:pPr lvl="0"/>
            <a:r>
              <a:rPr lang="en-US" noProof="0" smtClean="0"/>
              <a:t>Click icon to add picture</a:t>
            </a:r>
            <a:endParaRPr lang="en-US" noProof="0" dirty="0"/>
          </a:p>
        </p:txBody>
      </p:sp>
      <p:sp>
        <p:nvSpPr>
          <p:cNvPr id="11" name="Picture Placeholder 10"/>
          <p:cNvSpPr>
            <a:spLocks noGrp="1"/>
          </p:cNvSpPr>
          <p:nvPr>
            <p:ph type="pic" sz="quarter" idx="14"/>
          </p:nvPr>
        </p:nvSpPr>
        <p:spPr>
          <a:xfrm>
            <a:off x="382588" y="1987154"/>
            <a:ext cx="4189412" cy="2012156"/>
          </a:xfrm>
        </p:spPr>
        <p:txBody>
          <a:bodyPr rtlCol="0">
            <a:normAutofit/>
          </a:bodyPr>
          <a:lstStyle/>
          <a:p>
            <a:pPr lvl="0"/>
            <a:r>
              <a:rPr lang="en-US" noProof="0" smtClean="0"/>
              <a:t>Click icon to add picture</a:t>
            </a:r>
            <a:endParaRPr lang="en-US" noProof="0"/>
          </a:p>
        </p:txBody>
      </p:sp>
      <p:sp>
        <p:nvSpPr>
          <p:cNvPr id="6"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791C189C-E18C-4948-8D06-2D980FAE8253}" type="slidenum">
              <a:rPr lang="en-US"/>
              <a:pPr>
                <a:defRPr/>
              </a:pPr>
              <a:t>‹#›</a:t>
            </a:fld>
            <a:endParaRPr lang="en-US" dirty="0"/>
          </a:p>
        </p:txBody>
      </p:sp>
      <p:sp>
        <p:nvSpPr>
          <p:cNvPr id="7"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fld id="{800DE33C-9888-A749-92A8-6C8E9FAFB64B}" type="datetime1">
              <a:rPr lang="en-US"/>
              <a:pPr>
                <a:defRPr/>
              </a:pPr>
              <a:t>9/5/2017</a:t>
            </a:fld>
            <a:endParaRPr lang="en-US" dirty="0"/>
          </a:p>
        </p:txBody>
      </p:sp>
      <p:sp>
        <p:nvSpPr>
          <p:cNvPr id="9"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9076764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1270921"/>
            <a:ext cx="8229600" cy="3000851"/>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2E27C034-C9E1-A848-8489-B63412200583}"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B8938FDB-9C2F-5449-9CDB-32EB95FB9A03}" type="datetime1">
              <a:rPr lang="en-US"/>
              <a:pPr>
                <a:defRPr/>
              </a:pPr>
              <a:t>9/5/2017</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2788248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AB65B17F-19AD-F64B-AD44-182E9AB2F7FF}"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3C9F4A29-0458-9F4D-BC83-690C22400F3B}" type="datetime1">
              <a:rPr lang="en-US"/>
              <a:pPr>
                <a:defRPr/>
              </a:pPr>
              <a:t>9/5/2017</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5456052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966265"/>
            <a:ext cx="8229600" cy="1021556"/>
          </a:xfrm>
        </p:spPr>
        <p:txBody>
          <a:bodyPr anchor="b"/>
          <a:lstStyle>
            <a:lvl1pPr algn="ctr">
              <a:defRPr sz="5000" b="0" cap="none" baseline="0">
                <a:solidFill>
                  <a:schemeClr val="bg1"/>
                </a:solidFill>
              </a:defRPr>
            </a:lvl1pPr>
          </a:lstStyle>
          <a:p>
            <a:r>
              <a:rPr lang="en-US" smtClean="0"/>
              <a:t>Click to edit Master title style</a:t>
            </a:r>
            <a:endParaRPr dirty="0"/>
          </a:p>
        </p:txBody>
      </p:sp>
      <p:sp>
        <p:nvSpPr>
          <p:cNvPr id="3" name="Text Placeholder 2"/>
          <p:cNvSpPr>
            <a:spLocks noGrp="1"/>
          </p:cNvSpPr>
          <p:nvPr>
            <p:ph type="body" idx="1"/>
          </p:nvPr>
        </p:nvSpPr>
        <p:spPr>
          <a:xfrm>
            <a:off x="392113" y="2144701"/>
            <a:ext cx="8229600" cy="1125140"/>
          </a:xfrm>
        </p:spPr>
        <p:txBody>
          <a:bodyPr>
            <a:normAutofit/>
          </a:bodyPr>
          <a:lstStyle>
            <a:lvl1pPr marL="0" indent="0" algn="ct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74B551C7-2F2A-6344-B30C-B265E49249FA}"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55BB2862-94E7-AA40-85C6-AD8982E638C6}" type="datetime1">
              <a:rPr lang="en-US"/>
              <a:pPr>
                <a:defRPr/>
              </a:pPr>
              <a:t>9/5/2017</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2031172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1263550"/>
            <a:ext cx="4047669" cy="309151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7891" y="1263550"/>
            <a:ext cx="4038910" cy="3091514"/>
          </a:xfrm>
        </p:spPr>
        <p:txBody>
          <a:bodyPr/>
          <a:lstStyle>
            <a:lvl1pPr>
              <a:defRPr sz="3200"/>
            </a:lvl1pPr>
            <a:lvl2pPr>
              <a:defRPr sz="2800"/>
            </a:lvl2pPr>
            <a:lvl3pPr>
              <a:defRPr sz="2800"/>
            </a:lvl3pPr>
            <a:lvl4pPr>
              <a:defRPr sz="2800"/>
            </a:lvl4pPr>
            <a:lvl5pPr>
              <a:defRPr sz="2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29146859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244127"/>
            <a:ext cx="8229600" cy="571500"/>
          </a:xfrm>
        </p:spPr>
        <p:txBody>
          <a:bodyPr anchor="b">
            <a:noAutofit/>
          </a:bodyPr>
          <a:lstStyle>
            <a:lvl1pPr marL="0" indent="0" algn="l">
              <a:lnSpc>
                <a:spcPts val="2600"/>
              </a:lnSpc>
              <a:spcBef>
                <a:spcPts val="0"/>
              </a:spcBef>
              <a:buNone/>
              <a:defRPr sz="3200" b="1">
                <a:solidFill>
                  <a:srgbClr val="7DB0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1891414"/>
            <a:ext cx="8229601" cy="2411522"/>
          </a:xfrm>
        </p:spPr>
        <p:txBody>
          <a:bodyPr/>
          <a:lstStyle>
            <a:lvl1pPr>
              <a:defRPr sz="3600"/>
            </a:lvl1pPr>
            <a:lvl2pPr>
              <a:defRPr sz="2800"/>
            </a:lvl2pPr>
            <a:lvl3pPr>
              <a:defRPr sz="2800"/>
            </a:lvl3pPr>
            <a:lvl4pPr>
              <a:defRPr sz="2800"/>
            </a:lvl4pPr>
            <a:lvl5pPr>
              <a:defRPr sz="2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7242673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1254307"/>
            <a:ext cx="8229601" cy="3007745"/>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DB3C1ABF-4E18-AD4F-BFAF-099865C50B91}"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FF85BB94-2D1B-5D4C-89DE-785766D797FD}" type="datetime1">
              <a:rPr lang="en-US"/>
              <a:pPr>
                <a:defRPr/>
              </a:pPr>
              <a:t>9/5/2017</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952320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91058" y="1330226"/>
            <a:ext cx="3995742" cy="3009582"/>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1330226"/>
            <a:ext cx="3877493" cy="300958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83168BC7-2D47-2948-B91C-07EB81B79D25}" type="slidenum">
              <a:rPr lang="en-US"/>
              <a:pPr>
                <a:defRPr/>
              </a:pPr>
              <a:t>‹#›</a:t>
            </a:fld>
            <a:endParaRPr lang="en-US" dirty="0"/>
          </a:p>
        </p:txBody>
      </p:sp>
      <p:sp>
        <p:nvSpPr>
          <p:cNvPr id="6"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fld id="{057C5C24-45F4-A940-B420-42AFA204A7C1}" type="datetime1">
              <a:rPr lang="en-US"/>
              <a:pPr>
                <a:defRPr/>
              </a:pPr>
              <a:t>9/5/2017</a:t>
            </a:fld>
            <a:endParaRPr lang="en-US" dirty="0"/>
          </a:p>
        </p:txBody>
      </p:sp>
      <p:sp>
        <p:nvSpPr>
          <p:cNvPr id="7"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9254007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8F3025DE-DA7C-C345-A271-AB9B1EDFA6B6}" type="slidenum">
              <a:rPr lang="en-US"/>
              <a:pPr>
                <a:defRPr/>
              </a:pPr>
              <a:t>‹#›</a:t>
            </a:fld>
            <a:endParaRPr lang="en-US" dirty="0"/>
          </a:p>
        </p:txBody>
      </p:sp>
      <p:sp>
        <p:nvSpPr>
          <p:cNvPr id="4"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E92B823C-DFCE-1E4C-A349-2C6CDC962EC4}" type="datetime1">
              <a:rPr lang="en-US"/>
              <a:pPr>
                <a:defRPr/>
              </a:pPr>
              <a:t>9/5/2017</a:t>
            </a:fld>
            <a:endParaRPr lang="en-US" dirty="0"/>
          </a:p>
        </p:txBody>
      </p:sp>
      <p:sp>
        <p:nvSpPr>
          <p:cNvPr id="5"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89971534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973859639"/>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8372"/>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257300"/>
            <a:ext cx="8229600" cy="3036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4"/>
          </p:nvPr>
        </p:nvSpPr>
        <p:spPr>
          <a:xfrm>
            <a:off x="8255000" y="4767263"/>
            <a:ext cx="4318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a:ea typeface="+mn-ea"/>
                <a:cs typeface="+mn-cs"/>
              </a:defRPr>
            </a:lvl1pPr>
          </a:lstStyle>
          <a:p>
            <a:pPr>
              <a:defRPr/>
            </a:pPr>
            <a:fld id="{6EDFF486-5A62-E749-8CEE-B2F569EC8C6E}" type="slidenum">
              <a:rPr lang="en-US"/>
              <a:pPr>
                <a:defRPr/>
              </a:pPr>
              <a:t>‹#›</a:t>
            </a:fld>
            <a:endParaRPr lang="en-US" dirty="0"/>
          </a:p>
        </p:txBody>
      </p:sp>
      <p:sp>
        <p:nvSpPr>
          <p:cNvPr id="10" name="Date Placeholder 9"/>
          <p:cNvSpPr>
            <a:spLocks noGrp="1"/>
          </p:cNvSpPr>
          <p:nvPr>
            <p:ph type="dt" sz="half" idx="2"/>
          </p:nvPr>
        </p:nvSpPr>
        <p:spPr>
          <a:xfrm>
            <a:off x="7386639" y="4767263"/>
            <a:ext cx="803275"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Arial"/>
                <a:ea typeface="+mn-ea"/>
                <a:cs typeface="+mn-cs"/>
              </a:defRPr>
            </a:lvl1pPr>
          </a:lstStyle>
          <a:p>
            <a:pPr>
              <a:defRPr/>
            </a:pPr>
            <a:fld id="{BF7E134E-9931-114E-AD9C-4CE1921BF79C}" type="datetime1">
              <a:rPr lang="en-US"/>
              <a:pPr>
                <a:defRPr/>
              </a:pPr>
              <a:t>9/5/2017</a:t>
            </a:fld>
            <a:endParaRPr lang="en-US" dirty="0"/>
          </a:p>
        </p:txBody>
      </p:sp>
      <p:sp>
        <p:nvSpPr>
          <p:cNvPr id="11" name="Footer Placeholder 10"/>
          <p:cNvSpPr>
            <a:spLocks noGrp="1"/>
          </p:cNvSpPr>
          <p:nvPr>
            <p:ph type="ftr" sz="quarter" idx="3"/>
          </p:nvPr>
        </p:nvSpPr>
        <p:spPr>
          <a:xfrm>
            <a:off x="3124200" y="4767263"/>
            <a:ext cx="4191000"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mn-lt"/>
                <a:ea typeface="+mn-ea"/>
                <a:cs typeface="+mn-cs"/>
              </a:defRPr>
            </a:lvl1pPr>
          </a:lstStyle>
          <a:p>
            <a:pPr>
              <a:defRPr/>
            </a:pPr>
            <a:r>
              <a:rPr lang="en-US"/>
              <a:t>Governance U</a:t>
            </a:r>
            <a:endParaRPr lang="en-US" dirty="0"/>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4500" kern="1200">
          <a:solidFill>
            <a:srgbClr val="06557E"/>
          </a:solidFill>
          <a:latin typeface="Arial"/>
          <a:ea typeface="ＭＳ Ｐゴシック" charset="0"/>
          <a:cs typeface="ＭＳ Ｐゴシック" charset="0"/>
        </a:defRPr>
      </a:lvl1pPr>
      <a:lvl2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2pPr>
      <a:lvl3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3pPr>
      <a:lvl4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4pPr>
      <a:lvl5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7DB0CC"/>
        </a:buClr>
        <a:buSzPct val="90000"/>
        <a:buFont typeface="Wingdings" charset="0"/>
        <a:buChar char="Ø"/>
        <a:defRPr sz="3200" kern="1200">
          <a:solidFill>
            <a:srgbClr val="595959"/>
          </a:solidFill>
          <a:latin typeface="Arial"/>
          <a:ea typeface="ＭＳ Ｐゴシック" charset="0"/>
          <a:cs typeface="ＭＳ Ｐゴシック" charset="0"/>
        </a:defRPr>
      </a:lvl1pPr>
      <a:lvl2pPr marL="6858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2pPr>
      <a:lvl3pPr marL="10350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3pPr>
      <a:lvl4pPr marL="13716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4pPr>
      <a:lvl5pPr marL="17208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1" y="971550"/>
            <a:ext cx="8228013" cy="1445419"/>
          </a:xfrm>
        </p:spPr>
        <p:txBody>
          <a:bodyPr/>
          <a:lstStyle/>
          <a:p>
            <a:r>
              <a:rPr lang="en-US" sz="4000" dirty="0">
                <a:solidFill>
                  <a:prstClr val="white"/>
                </a:solidFill>
              </a:rPr>
              <a:t>Meeting California’s Challenge</a:t>
            </a:r>
            <a:br>
              <a:rPr lang="en-US" sz="4000" dirty="0">
                <a:solidFill>
                  <a:prstClr val="white"/>
                </a:solidFill>
              </a:rPr>
            </a:br>
            <a:r>
              <a:rPr lang="en-US" sz="3000" dirty="0">
                <a:solidFill>
                  <a:prstClr val="white"/>
                </a:solidFill>
              </a:rPr>
              <a:t>Access, Opportunity, and Achievement: Key Ingredients for Student Success</a:t>
            </a:r>
            <a:endParaRPr lang="en-US" dirty="0">
              <a:latin typeface="Arial" charset="0"/>
            </a:endParaRPr>
          </a:p>
        </p:txBody>
      </p:sp>
      <p:sp>
        <p:nvSpPr>
          <p:cNvPr id="14338" name="Subtitle 2"/>
          <p:cNvSpPr>
            <a:spLocks noGrp="1"/>
          </p:cNvSpPr>
          <p:nvPr>
            <p:ph type="subTitle" idx="1"/>
          </p:nvPr>
        </p:nvSpPr>
        <p:spPr>
          <a:xfrm>
            <a:off x="317242" y="3423655"/>
            <a:ext cx="8228013" cy="800100"/>
          </a:xfrm>
        </p:spPr>
        <p:txBody>
          <a:bodyPr/>
          <a:lstStyle/>
          <a:p>
            <a:pPr lvl="0">
              <a:spcBef>
                <a:spcPts val="225"/>
              </a:spcBef>
            </a:pPr>
            <a:r>
              <a:rPr lang="en-US" sz="2250" i="1" dirty="0">
                <a:solidFill>
                  <a:prstClr val="white"/>
                </a:solidFill>
              </a:rPr>
              <a:t>Created August 18, 2017</a:t>
            </a:r>
            <a:endParaRPr lang="en-US" sz="2250" b="1" i="1" dirty="0">
              <a:solidFill>
                <a:prstClr val="white"/>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16" y="86084"/>
            <a:ext cx="8108302" cy="745643"/>
          </a:xfrm>
        </p:spPr>
        <p:txBody>
          <a:bodyPr/>
          <a:lstStyle/>
          <a:p>
            <a:pPr algn="ctr"/>
            <a:r>
              <a:rPr lang="en-US" sz="3000" b="1" dirty="0" smtClean="0"/>
              <a:t>California</a:t>
            </a:r>
            <a:r>
              <a:rPr lang="en-US" sz="3000" b="1" dirty="0"/>
              <a:t> </a:t>
            </a:r>
            <a:r>
              <a:rPr lang="en-US" sz="3000" b="1" dirty="0" smtClean="0"/>
              <a:t>Has a Large Proportion of High-Need Students (2016-17)</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10</a:t>
            </a:fld>
            <a:endParaRPr lang="en-US" dirty="0">
              <a:solidFill>
                <a:prstClr val="white"/>
              </a:solidFill>
            </a:endParaRPr>
          </a:p>
        </p:txBody>
      </p:sp>
      <p:sp>
        <p:nvSpPr>
          <p:cNvPr id="6" name="Content Placeholder 5"/>
          <p:cNvSpPr>
            <a:spLocks noGrp="1"/>
          </p:cNvSpPr>
          <p:nvPr>
            <p:ph idx="1"/>
          </p:nvPr>
        </p:nvSpPr>
        <p:spPr>
          <a:xfrm>
            <a:off x="1" y="1203650"/>
            <a:ext cx="8509517" cy="2659201"/>
          </a:xfrm>
        </p:spPr>
        <p:txBody>
          <a:bodyPr/>
          <a:lstStyle/>
          <a:p>
            <a:pPr marL="692150" lvl="2" indent="0">
              <a:buNone/>
            </a:pPr>
            <a:r>
              <a:rPr lang="en-US" sz="2400" b="1" dirty="0" smtClean="0">
                <a:solidFill>
                  <a:schemeClr val="bg2">
                    <a:lumMod val="10000"/>
                  </a:schemeClr>
                </a:solidFill>
              </a:rPr>
              <a:t>Free or Reduced-Price Lunch </a:t>
            </a:r>
            <a:r>
              <a:rPr lang="en-US" sz="2000" dirty="0" smtClean="0">
                <a:solidFill>
                  <a:schemeClr val="tx1"/>
                </a:solidFill>
              </a:rPr>
              <a:t>58% are FRL-eligible (up from 51% in 2006-07)</a:t>
            </a:r>
          </a:p>
          <a:p>
            <a:pPr marL="692150" lvl="2" indent="0">
              <a:buNone/>
            </a:pPr>
            <a:endParaRPr lang="en-US" sz="2000" dirty="0" smtClean="0"/>
          </a:p>
          <a:p>
            <a:pPr marL="692150" lvl="2" indent="0">
              <a:buNone/>
            </a:pPr>
            <a:r>
              <a:rPr lang="en-US" sz="2400" b="1" dirty="0" smtClean="0">
                <a:solidFill>
                  <a:schemeClr val="bg2">
                    <a:lumMod val="10000"/>
                  </a:schemeClr>
                </a:solidFill>
              </a:rPr>
              <a:t>English Learners </a:t>
            </a:r>
            <a:r>
              <a:rPr lang="en-US" sz="2000" dirty="0" smtClean="0">
                <a:solidFill>
                  <a:schemeClr val="tx1"/>
                </a:solidFill>
              </a:rPr>
              <a:t>21% are English learners (highest amongst all states and double the national average)</a:t>
            </a:r>
          </a:p>
          <a:p>
            <a:pPr marL="692150" lvl="2" indent="0">
              <a:buNone/>
            </a:pPr>
            <a:endParaRPr lang="en-US" sz="2000" dirty="0"/>
          </a:p>
          <a:p>
            <a:pPr marL="692150" lvl="2" indent="0">
              <a:buNone/>
            </a:pPr>
            <a:r>
              <a:rPr lang="en-US" sz="2400" b="1" dirty="0" smtClean="0">
                <a:solidFill>
                  <a:schemeClr val="bg2">
                    <a:lumMod val="10000"/>
                  </a:schemeClr>
                </a:solidFill>
              </a:rPr>
              <a:t>Identified for Special Education Services </a:t>
            </a:r>
            <a:r>
              <a:rPr lang="en-US" sz="2000" dirty="0" smtClean="0">
                <a:solidFill>
                  <a:schemeClr val="tx1"/>
                </a:solidFill>
              </a:rPr>
              <a:t>12% are identified for special education services (up from 11% in 2006-07)</a:t>
            </a:r>
          </a:p>
          <a:p>
            <a:pPr marL="0" indent="0" algn="ctr">
              <a:buNone/>
            </a:pPr>
            <a:endParaRPr lang="en-US" sz="1600" dirty="0"/>
          </a:p>
          <a:p>
            <a:pPr marL="0" indent="0" algn="ctr">
              <a:buNone/>
            </a:pPr>
            <a:endParaRPr lang="en-US" sz="2000" dirty="0"/>
          </a:p>
          <a:p>
            <a:pPr marL="0" indent="0">
              <a:buNone/>
            </a:pPr>
            <a:endParaRPr lang="en-US" dirty="0"/>
          </a:p>
        </p:txBody>
      </p:sp>
    </p:spTree>
    <p:extLst>
      <p:ext uri="{BB962C8B-B14F-4D97-AF65-F5344CB8AC3E}">
        <p14:creationId xmlns:p14="http://schemas.microsoft.com/office/powerpoint/2010/main" val="402476347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222310" y="1701569"/>
            <a:ext cx="6941976" cy="1160826"/>
          </a:xfrm>
        </p:spPr>
        <p:txBody>
          <a:bodyPr/>
          <a:lstStyle/>
          <a:p>
            <a:r>
              <a:rPr lang="en-US" sz="3000" b="1" dirty="0"/>
              <a:t>The Opportunities for Student Success in an Adequately Funded Education System</a:t>
            </a:r>
            <a:endParaRPr lang="en-US" sz="3000" b="1" dirty="0">
              <a:latin typeface="Arial" charset="0"/>
            </a:endParaRPr>
          </a:p>
        </p:txBody>
      </p:sp>
    </p:spTree>
    <p:extLst>
      <p:ext uri="{BB962C8B-B14F-4D97-AF65-F5344CB8AC3E}">
        <p14:creationId xmlns:p14="http://schemas.microsoft.com/office/powerpoint/2010/main" val="278609309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13524"/>
            <a:ext cx="9143999" cy="480600"/>
          </a:xfrm>
        </p:spPr>
        <p:txBody>
          <a:bodyPr/>
          <a:lstStyle/>
          <a:p>
            <a:pPr algn="ctr"/>
            <a:r>
              <a:rPr lang="en-US" sz="3000" b="1" dirty="0">
                <a:latin typeface="Arial" charset="0"/>
              </a:rPr>
              <a:t>The Eight Key Ingredients</a:t>
            </a: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12</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80080278"/>
              </p:ext>
            </p:extLst>
          </p:nvPr>
        </p:nvGraphicFramePr>
        <p:xfrm>
          <a:off x="382555" y="1371599"/>
          <a:ext cx="8192278" cy="2720344"/>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4096139">
                  <a:extLst>
                    <a:ext uri="{9D8B030D-6E8A-4147-A177-3AD203B41FA5}">
                      <a16:colId xmlns:a16="http://schemas.microsoft.com/office/drawing/2014/main" val="20000"/>
                    </a:ext>
                  </a:extLst>
                </a:gridCol>
                <a:gridCol w="4096139">
                  <a:extLst>
                    <a:ext uri="{9D8B030D-6E8A-4147-A177-3AD203B41FA5}">
                      <a16:colId xmlns:a16="http://schemas.microsoft.com/office/drawing/2014/main" val="20001"/>
                    </a:ext>
                  </a:extLst>
                </a:gridCol>
              </a:tblGrid>
              <a:tr h="7133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A rigorous, well-rounded, and relevant curriculum</a:t>
                      </a:r>
                      <a:endParaRPr lang="en-US" sz="1500" b="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2:</a:t>
                      </a:r>
                      <a:endParaRPr lang="en-US" sz="1500" dirty="0" smtClean="0">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Academic support to improve achievement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7133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3: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Staff with skills, knowledge, and competencies to promote student success</a:t>
                      </a:r>
                      <a:endParaRPr lang="en-US" sz="1500" b="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4: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Early support and services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1"/>
                  </a:ext>
                </a:extLst>
              </a:tr>
              <a:tr h="71334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5: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Family engagement, education, and assistance</a:t>
                      </a:r>
                      <a:endParaRPr lang="en-US" sz="1500" b="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6: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Physical, mental, and environmental health supports</a:t>
                      </a:r>
                      <a:endParaRPr lang="en-US" sz="1500" b="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911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7: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21</a:t>
                      </a:r>
                      <a:r>
                        <a:rPr lang="en-US" sz="1500" b="0" kern="1200" baseline="30000" dirty="0" smtClean="0">
                          <a:solidFill>
                            <a:schemeClr val="tx1"/>
                          </a:solidFill>
                          <a:effectLst/>
                          <a:latin typeface="+mn-lt"/>
                          <a:ea typeface="+mn-ea"/>
                          <a:cs typeface="+mn-cs"/>
                        </a:rPr>
                        <a:t>st</a:t>
                      </a:r>
                      <a:r>
                        <a:rPr lang="en-US" sz="1500" b="0" kern="1200" dirty="0" smtClean="0">
                          <a:solidFill>
                            <a:schemeClr val="tx1"/>
                          </a:solidFill>
                          <a:effectLst/>
                          <a:latin typeface="+mn-lt"/>
                          <a:ea typeface="+mn-ea"/>
                          <a:cs typeface="+mn-cs"/>
                        </a:rPr>
                        <a:t>-century technology and infrastructure</a:t>
                      </a:r>
                      <a:endParaRPr lang="en-US" sz="1500" b="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latin typeface="+mn-lt"/>
                          <a:ea typeface="Calibri" panose="020F0502020204030204" pitchFamily="34" charset="0"/>
                          <a:cs typeface="Times New Roman" panose="02020603050405020304" pitchFamily="18" charset="0"/>
                        </a:rPr>
                        <a:t>Ingredient 8: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500" b="0" kern="1200" dirty="0" smtClean="0">
                          <a:solidFill>
                            <a:schemeClr val="tx1"/>
                          </a:solidFill>
                          <a:effectLst/>
                          <a:latin typeface="+mn-lt"/>
                          <a:ea typeface="+mn-ea"/>
                          <a:cs typeface="+mn-cs"/>
                        </a:rPr>
                        <a:t>Services for students with specific needs</a:t>
                      </a:r>
                      <a:endParaRPr lang="en-US" sz="1500" b="0" dirty="0" smtClean="0">
                        <a:solidFill>
                          <a:schemeClr val="tx1"/>
                        </a:solidFill>
                        <a:effectLst/>
                        <a:latin typeface="+mn-lt"/>
                        <a:ea typeface="Calibri" panose="020F0502020204030204" pitchFamily="34" charset="0"/>
                        <a:cs typeface="Times New Roman" panose="02020603050405020304" pitchFamily="18"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bl>
          </a:graphicData>
        </a:graphic>
      </p:graphicFrame>
      <p:sp>
        <p:nvSpPr>
          <p:cNvPr id="5" name="Content Placeholder 2"/>
          <p:cNvSpPr>
            <a:spLocks noGrp="1"/>
          </p:cNvSpPr>
          <p:nvPr>
            <p:ph idx="1"/>
          </p:nvPr>
        </p:nvSpPr>
        <p:spPr>
          <a:xfrm>
            <a:off x="382556" y="594124"/>
            <a:ext cx="8378890" cy="1290600"/>
          </a:xfrm>
        </p:spPr>
        <p:txBody>
          <a:bodyPr/>
          <a:lstStyle/>
          <a:p>
            <a:pPr marL="6350" indent="0" algn="ctr">
              <a:spcAft>
                <a:spcPts val="338"/>
              </a:spcAft>
              <a:buNone/>
            </a:pPr>
            <a:r>
              <a:rPr lang="en-US" sz="2000" dirty="0" smtClean="0">
                <a:solidFill>
                  <a:schemeClr val="tx1"/>
                </a:solidFill>
              </a:rPr>
              <a:t>Opportunities that all students need to be college and career ready (research-proven)</a:t>
            </a:r>
            <a:endParaRPr lang="en-US" sz="2000" dirty="0">
              <a:solidFill>
                <a:schemeClr val="tx1"/>
              </a:solidFill>
            </a:endParaRPr>
          </a:p>
        </p:txBody>
      </p:sp>
    </p:spTree>
    <p:extLst>
      <p:ext uri="{BB962C8B-B14F-4D97-AF65-F5344CB8AC3E}">
        <p14:creationId xmlns:p14="http://schemas.microsoft.com/office/powerpoint/2010/main" val="293928160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17242" y="6957"/>
            <a:ext cx="8173616" cy="545239"/>
          </a:xfrm>
        </p:spPr>
        <p:txBody>
          <a:bodyPr/>
          <a:lstStyle/>
          <a:p>
            <a:pPr algn="ctr"/>
            <a:r>
              <a:rPr lang="en-US" sz="3000" b="1" dirty="0">
                <a:latin typeface="Arial" charset="0"/>
              </a:rPr>
              <a:t>Focus on Equity in the Local Context</a:t>
            </a:r>
          </a:p>
        </p:txBody>
      </p:sp>
      <p:sp>
        <p:nvSpPr>
          <p:cNvPr id="16387" name="Slide Number Placeholder 3"/>
          <p:cNvSpPr>
            <a:spLocks noGrp="1"/>
          </p:cNvSpPr>
          <p:nvPr>
            <p:ph type="sldNum" sz="quarter" idx="10"/>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13</a:t>
            </a:fld>
            <a:endParaRPr lang="en-US" dirty="0">
              <a:solidFill>
                <a:schemeClr val="bg1"/>
              </a:solidFill>
            </a:endParaRPr>
          </a:p>
        </p:txBody>
      </p:sp>
      <p:sp>
        <p:nvSpPr>
          <p:cNvPr id="2" name="TextBox 1"/>
          <p:cNvSpPr txBox="1"/>
          <p:nvPr/>
        </p:nvSpPr>
        <p:spPr>
          <a:xfrm>
            <a:off x="0" y="830424"/>
            <a:ext cx="8584163" cy="3170099"/>
          </a:xfrm>
          <a:prstGeom prst="rect">
            <a:avLst/>
          </a:prstGeom>
          <a:noFill/>
        </p:spPr>
        <p:txBody>
          <a:bodyPr wrap="square" rtlCol="0">
            <a:spAutoFit/>
          </a:bodyPr>
          <a:lstStyle/>
          <a:p>
            <a:pPr lvl="2"/>
            <a:r>
              <a:rPr lang="en-US" sz="2000" b="1" dirty="0"/>
              <a:t>Equity means that every student has access to the resources they need to achieve at the same high expectations as their </a:t>
            </a:r>
            <a:r>
              <a:rPr lang="en-US" sz="2000" b="1" dirty="0" smtClean="0"/>
              <a:t>peers</a:t>
            </a:r>
          </a:p>
          <a:p>
            <a:pPr lvl="2"/>
            <a:endParaRPr lang="en-US" sz="2000" b="1" dirty="0"/>
          </a:p>
          <a:p>
            <a:pPr lvl="2"/>
            <a:r>
              <a:rPr lang="en-US" sz="2000" dirty="0" smtClean="0"/>
              <a:t>Supporting </a:t>
            </a:r>
            <a:r>
              <a:rPr lang="en-US" sz="2000" dirty="0"/>
              <a:t>these ingredients will look different in every school district based on</a:t>
            </a:r>
            <a:r>
              <a:rPr lang="en-US" sz="2000" dirty="0" smtClean="0"/>
              <a:t>…</a:t>
            </a:r>
            <a:endParaRPr lang="en-US" sz="2000" dirty="0"/>
          </a:p>
          <a:p>
            <a:pPr marL="1714500" lvl="3" indent="-342900">
              <a:buFont typeface="Wingdings" panose="05000000000000000000" pitchFamily="2" charset="2"/>
              <a:buChar char="Ø"/>
            </a:pPr>
            <a:r>
              <a:rPr lang="en-US" sz="2000" dirty="0"/>
              <a:t>The needs of the students and </a:t>
            </a:r>
            <a:r>
              <a:rPr lang="en-US" sz="2000" dirty="0" smtClean="0"/>
              <a:t>community</a:t>
            </a:r>
            <a:endParaRPr lang="en-US" sz="2000" dirty="0"/>
          </a:p>
          <a:p>
            <a:pPr marL="1714500" lvl="3" indent="-342900">
              <a:buFont typeface="Wingdings" panose="05000000000000000000" pitchFamily="2" charset="2"/>
              <a:buChar char="Ø"/>
            </a:pPr>
            <a:r>
              <a:rPr lang="en-US" sz="2000" dirty="0"/>
              <a:t>Opportunities available within and outside of the education system</a:t>
            </a:r>
          </a:p>
          <a:p>
            <a:pPr lvl="2"/>
            <a:endParaRPr lang="en-US" sz="2000" dirty="0"/>
          </a:p>
        </p:txBody>
      </p:sp>
    </p:spTree>
    <p:extLst>
      <p:ext uri="{BB962C8B-B14F-4D97-AF65-F5344CB8AC3E}">
        <p14:creationId xmlns:p14="http://schemas.microsoft.com/office/powerpoint/2010/main" val="185777853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A Rigorous, Well-Rounded, and Relevant Curriculum</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14</a:t>
            </a:fld>
            <a:endParaRPr lang="en-US" dirty="0">
              <a:solidFill>
                <a:prstClr val="white"/>
              </a:solidFill>
            </a:endParaRPr>
          </a:p>
        </p:txBody>
      </p:sp>
      <p:sp>
        <p:nvSpPr>
          <p:cNvPr id="6" name="Content Placeholder 5"/>
          <p:cNvSpPr>
            <a:spLocks noGrp="1"/>
          </p:cNvSpPr>
          <p:nvPr>
            <p:ph idx="1"/>
          </p:nvPr>
        </p:nvSpPr>
        <p:spPr>
          <a:xfrm>
            <a:off x="1" y="989045"/>
            <a:ext cx="8929395" cy="2696377"/>
          </a:xfrm>
        </p:spPr>
        <p:txBody>
          <a:bodyPr/>
          <a:lstStyle/>
          <a:p>
            <a:pPr marL="342900" lvl="1" indent="0">
              <a:spcBef>
                <a:spcPts val="0"/>
              </a:spcBef>
              <a:buNone/>
            </a:pPr>
            <a:r>
              <a:rPr lang="en-US" sz="2000" dirty="0" smtClean="0">
                <a:solidFill>
                  <a:schemeClr val="tx1"/>
                </a:solidFill>
              </a:rPr>
              <a:t>All students have access to a curriculum that is:</a:t>
            </a:r>
          </a:p>
          <a:p>
            <a:pPr lvl="2" indent="-342900">
              <a:spcBef>
                <a:spcPts val="0"/>
              </a:spcBef>
            </a:pPr>
            <a:r>
              <a:rPr lang="en-US" sz="2000" b="1" dirty="0" smtClean="0">
                <a:solidFill>
                  <a:schemeClr val="tx1"/>
                </a:solidFill>
              </a:rPr>
              <a:t>Rigorous: </a:t>
            </a:r>
            <a:r>
              <a:rPr lang="en-US" sz="2000" dirty="0" smtClean="0">
                <a:solidFill>
                  <a:schemeClr val="tx1"/>
                </a:solidFill>
              </a:rPr>
              <a:t>Courses meet A-G requirements and include AP, advanced math and science, and prepare students for college. </a:t>
            </a:r>
          </a:p>
          <a:p>
            <a:pPr marL="692150" lvl="2" indent="0">
              <a:spcBef>
                <a:spcPts val="0"/>
              </a:spcBef>
              <a:buNone/>
            </a:pPr>
            <a:endParaRPr lang="en-US" sz="2000" dirty="0" smtClean="0">
              <a:solidFill>
                <a:schemeClr val="tx1"/>
              </a:solidFill>
            </a:endParaRPr>
          </a:p>
          <a:p>
            <a:pPr lvl="2" indent="-342900">
              <a:spcBef>
                <a:spcPts val="0"/>
              </a:spcBef>
            </a:pPr>
            <a:r>
              <a:rPr lang="en-US" sz="2000" b="1" dirty="0" smtClean="0">
                <a:solidFill>
                  <a:schemeClr val="tx1"/>
                </a:solidFill>
              </a:rPr>
              <a:t>Well-Rounded: </a:t>
            </a:r>
            <a:r>
              <a:rPr lang="en-US" sz="2000" dirty="0" smtClean="0">
                <a:solidFill>
                  <a:schemeClr val="tx1"/>
                </a:solidFill>
              </a:rPr>
              <a:t>Includes arts, science, history, civics, financial literacy, ethnic studies, world languages, and other subjects.</a:t>
            </a:r>
          </a:p>
          <a:p>
            <a:pPr marL="692150" lvl="2" indent="0">
              <a:spcBef>
                <a:spcPts val="0"/>
              </a:spcBef>
              <a:buNone/>
            </a:pPr>
            <a:endParaRPr lang="en-US" sz="2000" dirty="0" smtClean="0">
              <a:solidFill>
                <a:schemeClr val="tx1"/>
              </a:solidFill>
            </a:endParaRPr>
          </a:p>
          <a:p>
            <a:pPr lvl="2" indent="-342900">
              <a:spcBef>
                <a:spcPts val="0"/>
              </a:spcBef>
            </a:pPr>
            <a:r>
              <a:rPr lang="en-US" sz="2000" b="1" dirty="0" smtClean="0">
                <a:solidFill>
                  <a:schemeClr val="tx1"/>
                </a:solidFill>
              </a:rPr>
              <a:t>Relevant: </a:t>
            </a:r>
            <a:r>
              <a:rPr lang="en-US" sz="2000" dirty="0" smtClean="0">
                <a:solidFill>
                  <a:schemeClr val="tx1"/>
                </a:solidFill>
              </a:rPr>
              <a:t>Topics of importance to students’ lives and communities; and application of knowledge through project-based learning, work-related experiences, volunteering, and other opportunities.</a:t>
            </a:r>
            <a:endParaRPr lang="en-US" sz="2000" dirty="0">
              <a:solidFill>
                <a:schemeClr val="tx1"/>
              </a:solidFill>
            </a:endParaRPr>
          </a:p>
        </p:txBody>
      </p:sp>
    </p:spTree>
    <p:extLst>
      <p:ext uri="{BB962C8B-B14F-4D97-AF65-F5344CB8AC3E}">
        <p14:creationId xmlns:p14="http://schemas.microsoft.com/office/powerpoint/2010/main" val="81092794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A Rigorous, Well-Rounded, and Relevant Curriculum</a:t>
            </a:r>
            <a:r>
              <a:rPr lang="en-US" sz="3000" b="1" dirty="0" smtClean="0"/>
              <a:t>: 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15</a:t>
            </a:fld>
            <a:endParaRPr lang="en-US" dirty="0">
              <a:solidFill>
                <a:prstClr val="white"/>
              </a:solidFill>
            </a:endParaRPr>
          </a:p>
        </p:txBody>
      </p:sp>
      <p:sp>
        <p:nvSpPr>
          <p:cNvPr id="4" name="Content Placeholder 5"/>
          <p:cNvSpPr>
            <a:spLocks noGrp="1"/>
          </p:cNvSpPr>
          <p:nvPr>
            <p:ph idx="1"/>
          </p:nvPr>
        </p:nvSpPr>
        <p:spPr>
          <a:xfrm>
            <a:off x="1" y="1187349"/>
            <a:ext cx="8929395" cy="2696377"/>
          </a:xfrm>
        </p:spPr>
        <p:txBody>
          <a:bodyPr/>
          <a:lstStyle/>
          <a:p>
            <a:pPr marL="342900" lvl="1" indent="0">
              <a:spcBef>
                <a:spcPts val="0"/>
              </a:spcBef>
              <a:buNone/>
            </a:pPr>
            <a:r>
              <a:rPr lang="en-US" sz="2000" b="1" dirty="0" smtClean="0">
                <a:solidFill>
                  <a:schemeClr val="tx1"/>
                </a:solidFill>
              </a:rPr>
              <a:t>Economically disadvantaged and students of color are less likely to:</a:t>
            </a:r>
          </a:p>
          <a:p>
            <a:pPr marL="342900" lvl="1" indent="0">
              <a:spcBef>
                <a:spcPts val="0"/>
              </a:spcBef>
              <a:buNone/>
            </a:pPr>
            <a:endParaRPr lang="en-US" sz="2000" dirty="0" smtClean="0">
              <a:solidFill>
                <a:schemeClr val="tx1"/>
              </a:solidFill>
            </a:endParaRPr>
          </a:p>
          <a:p>
            <a:pPr lvl="2" indent="-342900">
              <a:spcBef>
                <a:spcPts val="0"/>
              </a:spcBef>
            </a:pPr>
            <a:r>
              <a:rPr lang="en-US" sz="2000" dirty="0" smtClean="0">
                <a:solidFill>
                  <a:schemeClr val="tx1"/>
                </a:solidFill>
              </a:rPr>
              <a:t>Take advanced STEM and AP courses</a:t>
            </a:r>
          </a:p>
          <a:p>
            <a:pPr marL="692150" lvl="2" indent="0">
              <a:spcBef>
                <a:spcPts val="0"/>
              </a:spcBef>
              <a:buNone/>
            </a:pPr>
            <a:endParaRPr lang="en-US" sz="2000" dirty="0">
              <a:solidFill>
                <a:schemeClr val="tx1"/>
              </a:solidFill>
            </a:endParaRPr>
          </a:p>
          <a:p>
            <a:pPr lvl="2" indent="-342900">
              <a:spcBef>
                <a:spcPts val="0"/>
              </a:spcBef>
            </a:pPr>
            <a:r>
              <a:rPr lang="en-US" sz="2000" dirty="0" smtClean="0">
                <a:solidFill>
                  <a:schemeClr val="tx1"/>
                </a:solidFill>
              </a:rPr>
              <a:t>Graduate from high school meeting A-G requirements</a:t>
            </a:r>
            <a:endParaRPr lang="en-US" sz="2000" dirty="0">
              <a:solidFill>
                <a:schemeClr val="tx1"/>
              </a:solidFill>
            </a:endParaRPr>
          </a:p>
        </p:txBody>
      </p:sp>
      <p:sp>
        <p:nvSpPr>
          <p:cNvPr id="3" name="TextBox 2"/>
          <p:cNvSpPr txBox="1"/>
          <p:nvPr/>
        </p:nvSpPr>
        <p:spPr>
          <a:xfrm>
            <a:off x="738130" y="3227944"/>
            <a:ext cx="7601639" cy="707886"/>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Course misplacement and supports to succeed in classes once enrolled are areas of concern</a:t>
            </a:r>
            <a:endParaRPr lang="en-US" sz="2000" b="1" dirty="0">
              <a:solidFill>
                <a:schemeClr val="bg1"/>
              </a:solidFill>
            </a:endParaRPr>
          </a:p>
        </p:txBody>
      </p:sp>
    </p:spTree>
    <p:extLst>
      <p:ext uri="{BB962C8B-B14F-4D97-AF65-F5344CB8AC3E}">
        <p14:creationId xmlns:p14="http://schemas.microsoft.com/office/powerpoint/2010/main" val="9943921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A Rigorous, Well-Rounded, and Relevant </a:t>
            </a:r>
            <a:r>
              <a:rPr lang="en-US" sz="3000" b="1" dirty="0" smtClean="0"/>
              <a:t>Curriculum: Example from the Field</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16</a:t>
            </a:fld>
            <a:endParaRPr lang="en-US" dirty="0">
              <a:solidFill>
                <a:prstClr val="white"/>
              </a:solidFill>
            </a:endParaRPr>
          </a:p>
        </p:txBody>
      </p:sp>
      <p:sp>
        <p:nvSpPr>
          <p:cNvPr id="3" name="TextBox 2"/>
          <p:cNvSpPr txBox="1"/>
          <p:nvPr/>
        </p:nvSpPr>
        <p:spPr>
          <a:xfrm>
            <a:off x="694063" y="1112704"/>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Linked Learning at Porterville Unified School District</a:t>
            </a:r>
            <a:endParaRPr lang="en-US" sz="2000" b="1" dirty="0">
              <a:solidFill>
                <a:schemeClr val="bg1"/>
              </a:solidFill>
            </a:endParaRPr>
          </a:p>
        </p:txBody>
      </p:sp>
      <p:sp>
        <p:nvSpPr>
          <p:cNvPr id="4" name="TextBox 3"/>
          <p:cNvSpPr txBox="1"/>
          <p:nvPr/>
        </p:nvSpPr>
        <p:spPr>
          <a:xfrm>
            <a:off x="782198" y="1542360"/>
            <a:ext cx="7392318" cy="3139321"/>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10 career-themed pathways for high school students</a:t>
            </a:r>
          </a:p>
          <a:p>
            <a:endParaRPr lang="en-US" sz="2000" dirty="0" smtClean="0"/>
          </a:p>
          <a:p>
            <a:pPr marL="285750" indent="-285750">
              <a:buFont typeface="Wingdings" panose="05000000000000000000" pitchFamily="2" charset="2"/>
              <a:buChar char="Ø"/>
            </a:pPr>
            <a:r>
              <a:rPr lang="en-US" sz="2000" dirty="0" smtClean="0"/>
              <a:t>One in four district students participate</a:t>
            </a:r>
          </a:p>
          <a:p>
            <a:endParaRPr lang="en-US" sz="2000" dirty="0" smtClean="0"/>
          </a:p>
          <a:p>
            <a:pPr marL="285750" indent="-285750">
              <a:buFont typeface="Wingdings" panose="05000000000000000000" pitchFamily="2" charset="2"/>
              <a:buChar char="Ø"/>
            </a:pPr>
            <a:r>
              <a:rPr lang="en-US" sz="2000" dirty="0" smtClean="0"/>
              <a:t>High-quality curriculum infused with work-based learning and supports</a:t>
            </a:r>
          </a:p>
          <a:p>
            <a:endParaRPr lang="en-US" sz="2000" dirty="0" smtClean="0"/>
          </a:p>
          <a:p>
            <a:pPr marL="285750" indent="-285750">
              <a:buFont typeface="Wingdings" panose="05000000000000000000" pitchFamily="2" charset="2"/>
              <a:buChar char="Ø"/>
            </a:pPr>
            <a:r>
              <a:rPr lang="en-US" sz="2000" dirty="0" smtClean="0"/>
              <a:t>Academic performance for participating students is greater than for non-participants</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2398462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Academic Support to Improve Achievement</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17</a:t>
            </a:fld>
            <a:endParaRPr lang="en-US" dirty="0">
              <a:solidFill>
                <a:prstClr val="white"/>
              </a:solidFill>
            </a:endParaRPr>
          </a:p>
        </p:txBody>
      </p:sp>
      <p:sp>
        <p:nvSpPr>
          <p:cNvPr id="6" name="Content Placeholder 5"/>
          <p:cNvSpPr>
            <a:spLocks noGrp="1"/>
          </p:cNvSpPr>
          <p:nvPr>
            <p:ph idx="1"/>
          </p:nvPr>
        </p:nvSpPr>
        <p:spPr>
          <a:xfrm>
            <a:off x="1" y="989045"/>
            <a:ext cx="8929395" cy="2696377"/>
          </a:xfrm>
        </p:spPr>
        <p:txBody>
          <a:bodyPr/>
          <a:lstStyle/>
          <a:p>
            <a:pPr marL="342900" lvl="1" indent="0">
              <a:spcBef>
                <a:spcPts val="0"/>
              </a:spcBef>
              <a:buNone/>
            </a:pPr>
            <a:r>
              <a:rPr lang="en-US" sz="2000" dirty="0" smtClean="0">
                <a:solidFill>
                  <a:schemeClr val="tx1"/>
                </a:solidFill>
              </a:rPr>
              <a:t>All students should receive the support they need to succeed in their coursework, including:</a:t>
            </a:r>
          </a:p>
          <a:p>
            <a:pPr marL="342900" lvl="1" indent="0">
              <a:spcBef>
                <a:spcPts val="0"/>
              </a:spcBef>
              <a:buNone/>
            </a:pPr>
            <a:endParaRPr lang="en-US" sz="2000" dirty="0" smtClean="0">
              <a:solidFill>
                <a:schemeClr val="tx1"/>
              </a:solidFill>
            </a:endParaRPr>
          </a:p>
          <a:p>
            <a:pPr lvl="2" indent="-342900">
              <a:spcBef>
                <a:spcPts val="0"/>
              </a:spcBef>
              <a:buFont typeface="Wingdings" panose="05000000000000000000" pitchFamily="2" charset="2"/>
              <a:buChar char="Ø"/>
            </a:pPr>
            <a:r>
              <a:rPr lang="en-US" sz="2000" b="1" dirty="0">
                <a:solidFill>
                  <a:schemeClr val="tx1"/>
                </a:solidFill>
              </a:rPr>
              <a:t>S</a:t>
            </a:r>
            <a:r>
              <a:rPr lang="en-US" sz="2000" b="1" dirty="0" smtClean="0">
                <a:solidFill>
                  <a:schemeClr val="tx1"/>
                </a:solidFill>
              </a:rPr>
              <a:t>ervices</a:t>
            </a:r>
            <a:r>
              <a:rPr lang="en-US" sz="2000" dirty="0" smtClean="0">
                <a:solidFill>
                  <a:schemeClr val="tx1"/>
                </a:solidFill>
              </a:rPr>
              <a:t>, such as counseling, tutoring, mentoring, and personalized learning strategies</a:t>
            </a:r>
          </a:p>
          <a:p>
            <a:pPr lvl="2" indent="-342900">
              <a:spcBef>
                <a:spcPts val="0"/>
              </a:spcBef>
              <a:buFont typeface="Wingdings" panose="05000000000000000000" pitchFamily="2" charset="2"/>
              <a:buChar char="Ø"/>
            </a:pPr>
            <a:endParaRPr lang="en-US" sz="2000" b="1"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Expanded learning time</a:t>
            </a:r>
            <a:r>
              <a:rPr lang="en-US" sz="2000" dirty="0" smtClean="0">
                <a:solidFill>
                  <a:schemeClr val="tx1"/>
                </a:solidFill>
              </a:rPr>
              <a:t>, such as through after-school and summer programs</a:t>
            </a:r>
          </a:p>
          <a:p>
            <a:pPr marL="692150" lvl="2" indent="0">
              <a:spcBef>
                <a:spcPts val="0"/>
              </a:spcBef>
              <a:buNone/>
            </a:pPr>
            <a:endParaRPr lang="en-US" sz="2000" dirty="0" smtClean="0"/>
          </a:p>
        </p:txBody>
      </p:sp>
    </p:spTree>
    <p:extLst>
      <p:ext uri="{BB962C8B-B14F-4D97-AF65-F5344CB8AC3E}">
        <p14:creationId xmlns:p14="http://schemas.microsoft.com/office/powerpoint/2010/main" val="43492279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Academic Support to Improve Achievement: </a:t>
            </a:r>
            <a:r>
              <a:rPr lang="en-US" sz="3000" b="1" dirty="0" smtClean="0"/>
              <a:t>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18</a:t>
            </a:fld>
            <a:endParaRPr lang="en-US" dirty="0">
              <a:solidFill>
                <a:prstClr val="white"/>
              </a:solidFill>
            </a:endParaRPr>
          </a:p>
        </p:txBody>
      </p:sp>
      <p:sp>
        <p:nvSpPr>
          <p:cNvPr id="4" name="Content Placeholder 5"/>
          <p:cNvSpPr>
            <a:spLocks noGrp="1"/>
          </p:cNvSpPr>
          <p:nvPr>
            <p:ph idx="1"/>
          </p:nvPr>
        </p:nvSpPr>
        <p:spPr>
          <a:xfrm>
            <a:off x="242595" y="1187349"/>
            <a:ext cx="8537847" cy="2696377"/>
          </a:xfrm>
        </p:spPr>
        <p:txBody>
          <a:bodyPr/>
          <a:lstStyle/>
          <a:p>
            <a:pPr marL="342900" lvl="1" indent="0">
              <a:spcBef>
                <a:spcPts val="0"/>
              </a:spcBef>
              <a:buNone/>
            </a:pPr>
            <a:r>
              <a:rPr lang="en-US" sz="2000" b="1" dirty="0" smtClean="0">
                <a:solidFill>
                  <a:schemeClr val="tx1"/>
                </a:solidFill>
              </a:rPr>
              <a:t>California students have less access to adults in school</a:t>
            </a:r>
          </a:p>
          <a:p>
            <a:pPr lvl="2">
              <a:spcBef>
                <a:spcPts val="0"/>
              </a:spcBef>
            </a:pPr>
            <a:r>
              <a:rPr lang="en-US" sz="2000" dirty="0" smtClean="0">
                <a:solidFill>
                  <a:schemeClr val="tx1"/>
                </a:solidFill>
              </a:rPr>
              <a:t>worst student-teacher ratio</a:t>
            </a:r>
          </a:p>
          <a:p>
            <a:pPr lvl="2">
              <a:spcBef>
                <a:spcPts val="0"/>
              </a:spcBef>
            </a:pPr>
            <a:r>
              <a:rPr lang="en-US" sz="2000" dirty="0" smtClean="0">
                <a:solidFill>
                  <a:schemeClr val="tx1"/>
                </a:solidFill>
              </a:rPr>
              <a:t>Second worst student-counselor ratio</a:t>
            </a:r>
          </a:p>
          <a:p>
            <a:pPr lvl="2">
              <a:spcBef>
                <a:spcPts val="0"/>
              </a:spcBef>
            </a:pPr>
            <a:r>
              <a:rPr lang="en-US" sz="2000" dirty="0" smtClean="0">
                <a:solidFill>
                  <a:schemeClr val="tx1"/>
                </a:solidFill>
              </a:rPr>
              <a:t>Third worst student-staff ratio</a:t>
            </a:r>
          </a:p>
          <a:p>
            <a:pPr marL="692150" lvl="2" indent="0" algn="ctr">
              <a:spcBef>
                <a:spcPts val="0"/>
              </a:spcBef>
              <a:buNone/>
            </a:pPr>
            <a:endParaRPr lang="en-US" sz="2000" b="1" dirty="0">
              <a:solidFill>
                <a:schemeClr val="tx1"/>
              </a:solidFill>
            </a:endParaRPr>
          </a:p>
          <a:p>
            <a:pPr marL="342900" lvl="1" indent="0">
              <a:spcBef>
                <a:spcPts val="0"/>
              </a:spcBef>
              <a:buNone/>
            </a:pPr>
            <a:r>
              <a:rPr lang="en-US" sz="2000" b="1" dirty="0" smtClean="0">
                <a:solidFill>
                  <a:schemeClr val="tx1"/>
                </a:solidFill>
              </a:rPr>
              <a:t>Gap in support that students in low-income families receive compared to those in wealthier families ($8,000 gap per child)</a:t>
            </a:r>
            <a:endParaRPr lang="en-US" sz="2000" b="1" dirty="0">
              <a:solidFill>
                <a:schemeClr val="tx1"/>
              </a:solidFill>
            </a:endParaRPr>
          </a:p>
        </p:txBody>
      </p:sp>
    </p:spTree>
    <p:extLst>
      <p:ext uri="{BB962C8B-B14F-4D97-AF65-F5344CB8AC3E}">
        <p14:creationId xmlns:p14="http://schemas.microsoft.com/office/powerpoint/2010/main" val="331674326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Academic Support to Improve </a:t>
            </a:r>
            <a:r>
              <a:rPr lang="en-US" sz="3000" b="1" dirty="0" smtClean="0"/>
              <a:t>Achievement: Example from the Field</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19</a:t>
            </a:fld>
            <a:endParaRPr lang="en-US" dirty="0">
              <a:solidFill>
                <a:prstClr val="white"/>
              </a:solidFill>
            </a:endParaRPr>
          </a:p>
        </p:txBody>
      </p:sp>
      <p:sp>
        <p:nvSpPr>
          <p:cNvPr id="3" name="TextBox 2"/>
          <p:cNvSpPr txBox="1"/>
          <p:nvPr/>
        </p:nvSpPr>
        <p:spPr>
          <a:xfrm>
            <a:off x="694063" y="1112704"/>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Heritage Plan at Riverside Unified School District</a:t>
            </a:r>
            <a:endParaRPr lang="en-US" sz="2000" b="1" dirty="0">
              <a:solidFill>
                <a:schemeClr val="bg1"/>
              </a:solidFill>
            </a:endParaRPr>
          </a:p>
        </p:txBody>
      </p:sp>
      <p:sp>
        <p:nvSpPr>
          <p:cNvPr id="4" name="TextBox 3"/>
          <p:cNvSpPr txBox="1"/>
          <p:nvPr/>
        </p:nvSpPr>
        <p:spPr>
          <a:xfrm>
            <a:off x="694063" y="1542360"/>
            <a:ext cx="7689773" cy="3447098"/>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M</a:t>
            </a:r>
            <a:r>
              <a:rPr lang="en-US" sz="2000" dirty="0" smtClean="0"/>
              <a:t>entor teachers and counselors support high school students by monitoring transcripts for A-G, grades, and college planning</a:t>
            </a:r>
          </a:p>
          <a:p>
            <a:endParaRPr lang="en-US" sz="2000" dirty="0" smtClean="0"/>
          </a:p>
          <a:p>
            <a:pPr marL="285750" indent="-285750">
              <a:buFont typeface="Wingdings" panose="05000000000000000000" pitchFamily="2" charset="2"/>
              <a:buChar char="Ø"/>
            </a:pPr>
            <a:r>
              <a:rPr lang="en-US" sz="2000" dirty="0" smtClean="0"/>
              <a:t>College visits and support with applications (partnership with CSU San Bernardino and UC Riverside’s Early Academic Outreach Program)</a:t>
            </a:r>
          </a:p>
          <a:p>
            <a:endParaRPr lang="en-US" sz="2000" dirty="0" smtClean="0"/>
          </a:p>
          <a:p>
            <a:pPr marL="285750" indent="-285750">
              <a:buFont typeface="Wingdings" panose="05000000000000000000" pitchFamily="2" charset="2"/>
              <a:buChar char="Ø"/>
            </a:pPr>
            <a:r>
              <a:rPr lang="en-US" sz="2000" dirty="0" smtClean="0"/>
              <a:t>Has increased the number of African-American students meeting A-G requirements</a:t>
            </a:r>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8369386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05274" y="1"/>
            <a:ext cx="8481527" cy="712799"/>
          </a:xfrm>
        </p:spPr>
        <p:txBody>
          <a:bodyPr/>
          <a:lstStyle/>
          <a:p>
            <a:pPr algn="ctr"/>
            <a:r>
              <a:rPr lang="en-US" sz="2531" b="1" dirty="0"/>
              <a:t/>
            </a:r>
            <a:br>
              <a:rPr lang="en-US" sz="2531" b="1" dirty="0"/>
            </a:br>
            <a:r>
              <a:rPr lang="en-US" sz="3000" b="1" dirty="0"/>
              <a:t>Commitment to Adequacy and Closing Opportunity Gaps</a:t>
            </a:r>
            <a:endParaRPr lang="en-US" sz="3000" b="1" dirty="0">
              <a:latin typeface="Arial" charset="0"/>
            </a:endParaRPr>
          </a:p>
        </p:txBody>
      </p:sp>
      <p:sp>
        <p:nvSpPr>
          <p:cNvPr id="15362" name="Content Placeholder 2"/>
          <p:cNvSpPr>
            <a:spLocks noGrp="1"/>
          </p:cNvSpPr>
          <p:nvPr>
            <p:ph idx="1"/>
          </p:nvPr>
        </p:nvSpPr>
        <p:spPr>
          <a:xfrm>
            <a:off x="205274" y="1259634"/>
            <a:ext cx="8481527" cy="1804476"/>
          </a:xfrm>
        </p:spPr>
        <p:txBody>
          <a:bodyPr/>
          <a:lstStyle/>
          <a:p>
            <a:pPr marL="392898" lvl="2" indent="0">
              <a:spcBef>
                <a:spcPts val="0"/>
              </a:spcBef>
              <a:spcAft>
                <a:spcPts val="0"/>
              </a:spcAft>
              <a:buNone/>
            </a:pPr>
            <a:r>
              <a:rPr lang="en-US" sz="2000" dirty="0">
                <a:solidFill>
                  <a:schemeClr val="tx1"/>
                </a:solidFill>
              </a:rPr>
              <a:t>The Board of Directors established, as one of the priorities for CSBA, to continue to address adequacy and opportunity gaps and drive the education policy agenda to ensure high quality education for every student.</a:t>
            </a:r>
          </a:p>
          <a:p>
            <a:pPr marL="582203" lvl="3" indent="0">
              <a:spcBef>
                <a:spcPts val="0"/>
              </a:spcBef>
              <a:spcAft>
                <a:spcPts val="0"/>
              </a:spcAft>
              <a:buNone/>
            </a:pPr>
            <a:endParaRPr lang="en-US" sz="2000" dirty="0">
              <a:solidFill>
                <a:schemeClr val="tx1"/>
              </a:solidFill>
            </a:endParaRPr>
          </a:p>
          <a:p>
            <a:pPr marL="392898" lvl="2" indent="0">
              <a:spcBef>
                <a:spcPts val="0"/>
              </a:spcBef>
              <a:spcAft>
                <a:spcPts val="0"/>
              </a:spcAft>
              <a:buNone/>
            </a:pPr>
            <a:r>
              <a:rPr lang="en-US" sz="2000" dirty="0">
                <a:solidFill>
                  <a:schemeClr val="tx1"/>
                </a:solidFill>
              </a:rPr>
              <a:t>This report follows </a:t>
            </a:r>
            <a:r>
              <a:rPr lang="en-US" sz="2000" i="1" dirty="0">
                <a:solidFill>
                  <a:srgbClr val="0070C0"/>
                </a:solidFill>
              </a:rPr>
              <a:t>California’s Challenge: Adequately Funding Education in the 21</a:t>
            </a:r>
            <a:r>
              <a:rPr lang="en-US" sz="2000" i="1" baseline="30000" dirty="0">
                <a:solidFill>
                  <a:srgbClr val="0070C0"/>
                </a:solidFill>
              </a:rPr>
              <a:t>st</a:t>
            </a:r>
            <a:r>
              <a:rPr lang="en-US" sz="2000" i="1" dirty="0">
                <a:solidFill>
                  <a:srgbClr val="0070C0"/>
                </a:solidFill>
              </a:rPr>
              <a:t> Century</a:t>
            </a:r>
            <a:r>
              <a:rPr lang="en-US" sz="2000" dirty="0"/>
              <a:t>. </a:t>
            </a:r>
          </a:p>
          <a:p>
            <a:pPr marL="196449" lvl="1" indent="0">
              <a:spcBef>
                <a:spcPts val="0"/>
              </a:spcBef>
              <a:spcAft>
                <a:spcPts val="0"/>
              </a:spcAft>
              <a:buNone/>
            </a:pPr>
            <a:endParaRPr lang="en-US" sz="2000" dirty="0"/>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3B05C4F-BC0F-F346-9E8D-8E8A522E515F}" type="slidenum">
              <a:rPr lang="en-US">
                <a:solidFill>
                  <a:schemeClr val="bg1"/>
                </a:solidFill>
              </a:rPr>
              <a:pPr fontAlgn="base">
                <a:spcBef>
                  <a:spcPct val="0"/>
                </a:spcBef>
                <a:spcAft>
                  <a:spcPct val="0"/>
                </a:spcAft>
              </a:pPr>
              <a:t>2</a:t>
            </a:fld>
            <a:endParaRPr lang="en-US">
              <a:solidFill>
                <a:schemeClr val="bg1"/>
              </a:solidFill>
            </a:endParaRPr>
          </a:p>
        </p:txBody>
      </p:sp>
    </p:spTree>
    <p:extLst>
      <p:ext uri="{BB962C8B-B14F-4D97-AF65-F5344CB8AC3E}">
        <p14:creationId xmlns:p14="http://schemas.microsoft.com/office/powerpoint/2010/main" val="236020500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Staff with Skills, Competencies, and Knowledge</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20</a:t>
            </a:fld>
            <a:endParaRPr lang="en-US" dirty="0">
              <a:solidFill>
                <a:prstClr val="white"/>
              </a:solidFill>
            </a:endParaRPr>
          </a:p>
        </p:txBody>
      </p:sp>
      <p:sp>
        <p:nvSpPr>
          <p:cNvPr id="6" name="Content Placeholder 5"/>
          <p:cNvSpPr>
            <a:spLocks noGrp="1"/>
          </p:cNvSpPr>
          <p:nvPr>
            <p:ph idx="1"/>
          </p:nvPr>
        </p:nvSpPr>
        <p:spPr>
          <a:xfrm>
            <a:off x="1" y="989045"/>
            <a:ext cx="9078685" cy="2696377"/>
          </a:xfrm>
        </p:spPr>
        <p:txBody>
          <a:bodyPr/>
          <a:lstStyle/>
          <a:p>
            <a:pPr marL="342900" lvl="1" indent="0">
              <a:spcBef>
                <a:spcPts val="0"/>
              </a:spcBef>
              <a:buNone/>
            </a:pPr>
            <a:r>
              <a:rPr lang="en-US" sz="2000" dirty="0" smtClean="0">
                <a:solidFill>
                  <a:schemeClr val="tx1"/>
                </a:solidFill>
              </a:rPr>
              <a:t>All students should have access to:</a:t>
            </a:r>
          </a:p>
          <a:p>
            <a:pPr lvl="2" indent="-342900">
              <a:spcBef>
                <a:spcPts val="0"/>
              </a:spcBef>
              <a:buFont typeface="Wingdings" panose="05000000000000000000" pitchFamily="2" charset="2"/>
              <a:buChar char="Ø"/>
            </a:pPr>
            <a:r>
              <a:rPr lang="en-US" sz="2000" b="1" dirty="0" smtClean="0">
                <a:solidFill>
                  <a:schemeClr val="tx1"/>
                </a:solidFill>
              </a:rPr>
              <a:t>Experienced Staff</a:t>
            </a:r>
            <a:r>
              <a:rPr lang="en-US" sz="2000" dirty="0" smtClean="0">
                <a:solidFill>
                  <a:schemeClr val="tx1"/>
                </a:solidFill>
              </a:rPr>
              <a:t>, especially for highest-need schools and students.</a:t>
            </a:r>
          </a:p>
          <a:p>
            <a:pPr marL="692150" lvl="2" indent="0">
              <a:spcBef>
                <a:spcPts val="0"/>
              </a:spcBef>
              <a:buNone/>
            </a:pPr>
            <a:endParaRPr lang="en-US" sz="1800"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Diverse Teachers, </a:t>
            </a:r>
            <a:r>
              <a:rPr lang="en-US" sz="2000" dirty="0" smtClean="0">
                <a:solidFill>
                  <a:schemeClr val="tx1"/>
                </a:solidFill>
              </a:rPr>
              <a:t>reflecting student demographics. </a:t>
            </a:r>
          </a:p>
          <a:p>
            <a:pPr marL="692150" lvl="2" indent="0">
              <a:spcBef>
                <a:spcPts val="0"/>
              </a:spcBef>
              <a:buNone/>
            </a:pPr>
            <a:endParaRPr lang="en-US" sz="1800"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Supported Teachers, </a:t>
            </a:r>
            <a:r>
              <a:rPr lang="en-US" sz="2000" dirty="0" smtClean="0">
                <a:solidFill>
                  <a:schemeClr val="tx1"/>
                </a:solidFill>
              </a:rPr>
              <a:t>provided with mentorship, professional development, and time to collaborate with other teachers, families, and community groups.</a:t>
            </a:r>
          </a:p>
          <a:p>
            <a:pPr lvl="2" indent="-342900">
              <a:spcBef>
                <a:spcPts val="0"/>
              </a:spcBef>
              <a:buFont typeface="Wingdings" panose="05000000000000000000" pitchFamily="2" charset="2"/>
              <a:buChar char="Ø"/>
            </a:pPr>
            <a:endParaRPr lang="en-US" sz="1800"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Instructional Leaders, </a:t>
            </a:r>
            <a:r>
              <a:rPr lang="en-US" sz="2000" dirty="0" smtClean="0">
                <a:solidFill>
                  <a:schemeClr val="tx1"/>
                </a:solidFill>
              </a:rPr>
              <a:t>who build a positive school climate and support teaching and learning.</a:t>
            </a:r>
          </a:p>
          <a:p>
            <a:pPr lvl="2" indent="-342900">
              <a:spcBef>
                <a:spcPts val="0"/>
              </a:spcBef>
              <a:buFont typeface="Wingdings" panose="05000000000000000000" pitchFamily="2" charset="2"/>
              <a:buChar char="Ø"/>
            </a:pPr>
            <a:endParaRPr lang="en-US" sz="2000" dirty="0"/>
          </a:p>
          <a:p>
            <a:pPr lvl="2" indent="-342900">
              <a:spcBef>
                <a:spcPts val="0"/>
              </a:spcBef>
              <a:buFont typeface="Wingdings" panose="05000000000000000000" pitchFamily="2" charset="2"/>
              <a:buChar char="Ø"/>
            </a:pPr>
            <a:endParaRPr lang="en-US" sz="2000" dirty="0" smtClean="0">
              <a:solidFill>
                <a:schemeClr val="tx1"/>
              </a:solidFill>
            </a:endParaRPr>
          </a:p>
        </p:txBody>
      </p:sp>
    </p:spTree>
    <p:extLst>
      <p:ext uri="{BB962C8B-B14F-4D97-AF65-F5344CB8AC3E}">
        <p14:creationId xmlns:p14="http://schemas.microsoft.com/office/powerpoint/2010/main" val="215169958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Staff with Skills, Competencies, and Knowledge</a:t>
            </a:r>
            <a:r>
              <a:rPr lang="en-US" sz="3000" b="1" dirty="0" smtClean="0"/>
              <a:t>: 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21</a:t>
            </a:fld>
            <a:endParaRPr lang="en-US" dirty="0">
              <a:solidFill>
                <a:prstClr val="white"/>
              </a:solidFill>
            </a:endParaRPr>
          </a:p>
        </p:txBody>
      </p:sp>
      <p:sp>
        <p:nvSpPr>
          <p:cNvPr id="4" name="Content Placeholder 5"/>
          <p:cNvSpPr>
            <a:spLocks noGrp="1"/>
          </p:cNvSpPr>
          <p:nvPr>
            <p:ph idx="1"/>
          </p:nvPr>
        </p:nvSpPr>
        <p:spPr>
          <a:xfrm>
            <a:off x="242595" y="1187349"/>
            <a:ext cx="8537847" cy="2696377"/>
          </a:xfrm>
        </p:spPr>
        <p:txBody>
          <a:bodyPr/>
          <a:lstStyle/>
          <a:p>
            <a:pPr marL="342900" lvl="1" indent="0">
              <a:spcBef>
                <a:spcPts val="0"/>
              </a:spcBef>
              <a:buNone/>
            </a:pPr>
            <a:r>
              <a:rPr lang="en-US" sz="2000" dirty="0" smtClean="0">
                <a:solidFill>
                  <a:schemeClr val="tx1"/>
                </a:solidFill>
              </a:rPr>
              <a:t>Students of color and economically disadvantaged students are more likely to be taught by less experienced teachers.</a:t>
            </a:r>
          </a:p>
          <a:p>
            <a:pPr marL="342900" lvl="1" indent="0">
              <a:spcBef>
                <a:spcPts val="0"/>
              </a:spcBef>
              <a:buNone/>
            </a:pPr>
            <a:endParaRPr lang="en-US" sz="2000" dirty="0">
              <a:solidFill>
                <a:schemeClr val="tx1"/>
              </a:solidFill>
            </a:endParaRPr>
          </a:p>
          <a:p>
            <a:pPr marL="342900" lvl="1" indent="0">
              <a:spcBef>
                <a:spcPts val="0"/>
              </a:spcBef>
              <a:buNone/>
            </a:pPr>
            <a:r>
              <a:rPr lang="en-US" sz="2000" dirty="0" smtClean="0">
                <a:solidFill>
                  <a:schemeClr val="tx1"/>
                </a:solidFill>
              </a:rPr>
              <a:t>High-poverty schools experience higher turnover and employ a higher proportion of under-prepared teachers.</a:t>
            </a:r>
          </a:p>
          <a:p>
            <a:pPr marL="342900" lvl="1" indent="0">
              <a:spcBef>
                <a:spcPts val="0"/>
              </a:spcBef>
              <a:buNone/>
            </a:pPr>
            <a:endParaRPr lang="en-US" sz="2000" dirty="0">
              <a:solidFill>
                <a:schemeClr val="tx1"/>
              </a:solidFill>
            </a:endParaRPr>
          </a:p>
          <a:p>
            <a:pPr marL="342900" lvl="1" indent="0">
              <a:spcBef>
                <a:spcPts val="0"/>
              </a:spcBef>
              <a:buNone/>
            </a:pPr>
            <a:r>
              <a:rPr lang="en-US" sz="2000" dirty="0" smtClean="0">
                <a:solidFill>
                  <a:schemeClr val="tx1"/>
                </a:solidFill>
              </a:rPr>
              <a:t>Teacher shortages are more prevalent in districts that are high-poverty or enroll a higher proportion of English learners or students of color.</a:t>
            </a:r>
            <a:endParaRPr lang="en-US" sz="2000" dirty="0">
              <a:solidFill>
                <a:schemeClr val="tx1"/>
              </a:solidFill>
            </a:endParaRPr>
          </a:p>
        </p:txBody>
      </p:sp>
    </p:spTree>
    <p:extLst>
      <p:ext uri="{BB962C8B-B14F-4D97-AF65-F5344CB8AC3E}">
        <p14:creationId xmlns:p14="http://schemas.microsoft.com/office/powerpoint/2010/main" val="58856417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Staff with Skills, Competencies, and Knowledge</a:t>
            </a:r>
            <a:r>
              <a:rPr lang="en-US" sz="3000" b="1" dirty="0" smtClean="0"/>
              <a:t>: Example from the Field</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22</a:t>
            </a:fld>
            <a:endParaRPr lang="en-US" dirty="0">
              <a:solidFill>
                <a:prstClr val="white"/>
              </a:solidFill>
            </a:endParaRPr>
          </a:p>
        </p:txBody>
      </p:sp>
      <p:sp>
        <p:nvSpPr>
          <p:cNvPr id="3" name="TextBox 2"/>
          <p:cNvSpPr txBox="1"/>
          <p:nvPr/>
        </p:nvSpPr>
        <p:spPr>
          <a:xfrm>
            <a:off x="694063" y="1068636"/>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CSU Fresno Teacher Residency Program at Fresno USD</a:t>
            </a:r>
            <a:endParaRPr lang="en-US" sz="2000" b="1" dirty="0">
              <a:solidFill>
                <a:schemeClr val="bg1"/>
              </a:solidFill>
            </a:endParaRPr>
          </a:p>
        </p:txBody>
      </p:sp>
      <p:sp>
        <p:nvSpPr>
          <p:cNvPr id="4" name="TextBox 3"/>
          <p:cNvSpPr txBox="1"/>
          <p:nvPr/>
        </p:nvSpPr>
        <p:spPr>
          <a:xfrm>
            <a:off x="694063" y="1498292"/>
            <a:ext cx="7689773" cy="3139321"/>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15-18 month program combines masters and credentialing coursework with a one year apprenticeship in a classroom with a mentor teacher and professional development</a:t>
            </a:r>
          </a:p>
          <a:p>
            <a:endParaRPr lang="en-US" sz="1200" dirty="0" smtClean="0"/>
          </a:p>
          <a:p>
            <a:pPr marL="285750" indent="-285750">
              <a:buFont typeface="Wingdings" panose="05000000000000000000" pitchFamily="2" charset="2"/>
              <a:buChar char="Ø"/>
            </a:pPr>
            <a:r>
              <a:rPr lang="en-US" sz="2000" dirty="0" smtClean="0"/>
              <a:t>Commitment to teach for at least three years</a:t>
            </a:r>
          </a:p>
          <a:p>
            <a:endParaRPr lang="en-US" sz="1200" dirty="0" smtClean="0"/>
          </a:p>
          <a:p>
            <a:pPr marL="285750" indent="-285750">
              <a:buFont typeface="Wingdings" panose="05000000000000000000" pitchFamily="2" charset="2"/>
              <a:buChar char="Ø"/>
            </a:pPr>
            <a:r>
              <a:rPr lang="en-US" sz="2000" dirty="0" smtClean="0"/>
              <a:t>Focus on STEM subjects</a:t>
            </a:r>
          </a:p>
          <a:p>
            <a:endParaRPr lang="en-US" sz="1200" dirty="0" smtClean="0"/>
          </a:p>
          <a:p>
            <a:pPr marL="285750" indent="-285750">
              <a:buFont typeface="Wingdings" panose="05000000000000000000" pitchFamily="2" charset="2"/>
              <a:buChar char="Ø"/>
            </a:pPr>
            <a:r>
              <a:rPr lang="en-US" sz="2000" dirty="0" smtClean="0"/>
              <a:t>Programs have higher retention rates and enroll more teachers of color than the traditional pool</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51128688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Early Support and Services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23</a:t>
            </a:fld>
            <a:endParaRPr lang="en-US" dirty="0">
              <a:solidFill>
                <a:prstClr val="white"/>
              </a:solidFill>
            </a:endParaRPr>
          </a:p>
        </p:txBody>
      </p:sp>
      <p:sp>
        <p:nvSpPr>
          <p:cNvPr id="6" name="Content Placeholder 5"/>
          <p:cNvSpPr>
            <a:spLocks noGrp="1"/>
          </p:cNvSpPr>
          <p:nvPr>
            <p:ph idx="1"/>
          </p:nvPr>
        </p:nvSpPr>
        <p:spPr>
          <a:xfrm>
            <a:off x="561860" y="989045"/>
            <a:ext cx="8031297" cy="2696377"/>
          </a:xfrm>
        </p:spPr>
        <p:txBody>
          <a:bodyPr/>
          <a:lstStyle/>
          <a:p>
            <a:pPr marL="0" indent="0">
              <a:spcBef>
                <a:spcPts val="0"/>
              </a:spcBef>
              <a:buNone/>
            </a:pPr>
            <a:r>
              <a:rPr lang="en-US" sz="2400" dirty="0" smtClean="0">
                <a:solidFill>
                  <a:schemeClr val="tx1"/>
                </a:solidFill>
              </a:rPr>
              <a:t>Providing all student with high-quality early learning programs is one of the most important and cost-efficient investments for student success. </a:t>
            </a:r>
          </a:p>
          <a:p>
            <a:pPr marL="342900" lvl="1" indent="0">
              <a:spcBef>
                <a:spcPts val="0"/>
              </a:spcBef>
              <a:buNone/>
            </a:pPr>
            <a:endParaRPr lang="en-US" sz="2400" dirty="0">
              <a:solidFill>
                <a:schemeClr val="tx1"/>
              </a:solidFill>
            </a:endParaRPr>
          </a:p>
          <a:p>
            <a:pPr marL="0" indent="0">
              <a:spcBef>
                <a:spcPts val="0"/>
              </a:spcBef>
              <a:buNone/>
            </a:pPr>
            <a:r>
              <a:rPr lang="en-US" sz="2400" dirty="0" smtClean="0">
                <a:solidFill>
                  <a:schemeClr val="tx1"/>
                </a:solidFill>
              </a:rPr>
              <a:t>All students should have access to high-quality programs, including preschool, transitional kindergarten, and kindergarten. </a:t>
            </a:r>
          </a:p>
          <a:p>
            <a:pPr lvl="2" indent="-342900">
              <a:spcBef>
                <a:spcPts val="0"/>
              </a:spcBef>
              <a:buFont typeface="Wingdings" panose="05000000000000000000" pitchFamily="2" charset="2"/>
              <a:buChar char="Ø"/>
            </a:pPr>
            <a:endParaRPr lang="en-US" sz="2000" dirty="0"/>
          </a:p>
          <a:p>
            <a:pPr lvl="2" indent="-342900">
              <a:spcBef>
                <a:spcPts val="0"/>
              </a:spcBef>
              <a:buFont typeface="Wingdings" panose="05000000000000000000" pitchFamily="2" charset="2"/>
              <a:buChar char="Ø"/>
            </a:pPr>
            <a:endParaRPr lang="en-US" sz="2000" dirty="0" smtClean="0">
              <a:solidFill>
                <a:schemeClr val="tx1"/>
              </a:solidFill>
            </a:endParaRPr>
          </a:p>
        </p:txBody>
      </p:sp>
    </p:spTree>
    <p:extLst>
      <p:ext uri="{BB962C8B-B14F-4D97-AF65-F5344CB8AC3E}">
        <p14:creationId xmlns:p14="http://schemas.microsoft.com/office/powerpoint/2010/main" val="297349583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Early Support and Services: 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24</a:t>
            </a:fld>
            <a:endParaRPr lang="en-US" dirty="0">
              <a:solidFill>
                <a:prstClr val="white"/>
              </a:solidFill>
            </a:endParaRPr>
          </a:p>
        </p:txBody>
      </p:sp>
      <p:sp>
        <p:nvSpPr>
          <p:cNvPr id="4" name="Content Placeholder 5"/>
          <p:cNvSpPr>
            <a:spLocks noGrp="1"/>
          </p:cNvSpPr>
          <p:nvPr>
            <p:ph idx="1"/>
          </p:nvPr>
        </p:nvSpPr>
        <p:spPr>
          <a:xfrm>
            <a:off x="242595" y="1187349"/>
            <a:ext cx="8537847" cy="2696377"/>
          </a:xfrm>
        </p:spPr>
        <p:txBody>
          <a:bodyPr/>
          <a:lstStyle/>
          <a:p>
            <a:pPr marL="342900" lvl="1" indent="0">
              <a:spcBef>
                <a:spcPts val="0"/>
              </a:spcBef>
              <a:buNone/>
            </a:pPr>
            <a:r>
              <a:rPr lang="en-US" sz="2000" b="1" dirty="0" smtClean="0">
                <a:solidFill>
                  <a:schemeClr val="tx1"/>
                </a:solidFill>
              </a:rPr>
              <a:t>Children from low-income families fall behind wealthier peers in vocabulary and other skills at a young age.</a:t>
            </a:r>
          </a:p>
          <a:p>
            <a:pPr marL="342900" lvl="1" indent="0">
              <a:spcBef>
                <a:spcPts val="0"/>
              </a:spcBef>
              <a:buNone/>
            </a:pPr>
            <a:endParaRPr lang="en-US" sz="2000" b="1" dirty="0">
              <a:solidFill>
                <a:schemeClr val="tx1"/>
              </a:solidFill>
            </a:endParaRPr>
          </a:p>
          <a:p>
            <a:pPr marL="342900" lvl="1" indent="0">
              <a:spcBef>
                <a:spcPts val="0"/>
              </a:spcBef>
              <a:buNone/>
            </a:pPr>
            <a:r>
              <a:rPr lang="en-US" sz="2000" b="1" dirty="0" smtClean="0">
                <a:solidFill>
                  <a:schemeClr val="tx1"/>
                </a:solidFill>
              </a:rPr>
              <a:t>Two in five children are not enrolled in preschool or kindergarten, with gaps for:</a:t>
            </a:r>
          </a:p>
          <a:p>
            <a:pPr marL="692150" lvl="2" indent="0">
              <a:spcBef>
                <a:spcPts val="0"/>
              </a:spcBef>
              <a:buNone/>
            </a:pPr>
            <a:endParaRPr lang="en-US" sz="2000" b="1" dirty="0" smtClean="0">
              <a:solidFill>
                <a:schemeClr val="tx1"/>
              </a:solidFill>
            </a:endParaRPr>
          </a:p>
          <a:p>
            <a:pPr lvl="2" indent="-342900">
              <a:spcBef>
                <a:spcPts val="0"/>
              </a:spcBef>
            </a:pPr>
            <a:r>
              <a:rPr lang="en-US" sz="2000" dirty="0" smtClean="0">
                <a:solidFill>
                  <a:schemeClr val="tx1"/>
                </a:solidFill>
              </a:rPr>
              <a:t>Low-income families which have less access to quality programs </a:t>
            </a:r>
          </a:p>
          <a:p>
            <a:pPr marL="692150" lvl="2" indent="0">
              <a:spcBef>
                <a:spcPts val="0"/>
              </a:spcBef>
              <a:buNone/>
            </a:pPr>
            <a:endParaRPr lang="en-US" sz="2000" dirty="0" smtClean="0">
              <a:solidFill>
                <a:schemeClr val="tx1"/>
              </a:solidFill>
            </a:endParaRPr>
          </a:p>
          <a:p>
            <a:pPr lvl="2" indent="-342900">
              <a:spcBef>
                <a:spcPts val="0"/>
              </a:spcBef>
            </a:pPr>
            <a:r>
              <a:rPr lang="en-US" sz="2000" dirty="0" smtClean="0">
                <a:solidFill>
                  <a:schemeClr val="tx1"/>
                </a:solidFill>
              </a:rPr>
              <a:t>Rural communities which have less access to providers</a:t>
            </a:r>
            <a:endParaRPr lang="en-US" sz="2000" dirty="0">
              <a:solidFill>
                <a:schemeClr val="tx1"/>
              </a:solidFill>
            </a:endParaRPr>
          </a:p>
        </p:txBody>
      </p:sp>
    </p:spTree>
    <p:extLst>
      <p:ext uri="{BB962C8B-B14F-4D97-AF65-F5344CB8AC3E}">
        <p14:creationId xmlns:p14="http://schemas.microsoft.com/office/powerpoint/2010/main" val="167650689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Early Support and Services: Example from the Field</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25</a:t>
            </a:fld>
            <a:endParaRPr lang="en-US" dirty="0">
              <a:solidFill>
                <a:prstClr val="white"/>
              </a:solidFill>
            </a:endParaRPr>
          </a:p>
        </p:txBody>
      </p:sp>
      <p:sp>
        <p:nvSpPr>
          <p:cNvPr id="3" name="TextBox 2"/>
          <p:cNvSpPr txBox="1"/>
          <p:nvPr/>
        </p:nvSpPr>
        <p:spPr>
          <a:xfrm>
            <a:off x="694063" y="1068636"/>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Preschool for All at the City of San Francisco</a:t>
            </a:r>
            <a:endParaRPr lang="en-US" sz="2000" b="1" dirty="0">
              <a:solidFill>
                <a:schemeClr val="bg1"/>
              </a:solidFill>
            </a:endParaRPr>
          </a:p>
        </p:txBody>
      </p:sp>
      <p:sp>
        <p:nvSpPr>
          <p:cNvPr id="4" name="TextBox 3"/>
          <p:cNvSpPr txBox="1"/>
          <p:nvPr/>
        </p:nvSpPr>
        <p:spPr>
          <a:xfrm>
            <a:off x="694063" y="1498292"/>
            <a:ext cx="7689773" cy="280076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Expanded preschool program ensures enrollment for all four year olds</a:t>
            </a:r>
          </a:p>
          <a:p>
            <a:endParaRPr lang="en-US" sz="1200" dirty="0" smtClean="0"/>
          </a:p>
          <a:p>
            <a:pPr marL="285750" indent="-285750">
              <a:buFont typeface="Wingdings" panose="05000000000000000000" pitchFamily="2" charset="2"/>
              <a:buChar char="Ø"/>
            </a:pPr>
            <a:r>
              <a:rPr lang="en-US" sz="2000" dirty="0" smtClean="0"/>
              <a:t>One year longer than the state TK program</a:t>
            </a:r>
          </a:p>
          <a:p>
            <a:endParaRPr lang="en-US" sz="1200" dirty="0" smtClean="0"/>
          </a:p>
          <a:p>
            <a:pPr marL="285750" indent="-285750">
              <a:buFont typeface="Wingdings" panose="05000000000000000000" pitchFamily="2" charset="2"/>
              <a:buChar char="Ø"/>
            </a:pPr>
            <a:r>
              <a:rPr lang="en-US" sz="2000" dirty="0" smtClean="0"/>
              <a:t>Eligible providers located throughout city, including in previously underserved neighborhoods</a:t>
            </a:r>
          </a:p>
          <a:p>
            <a:endParaRPr lang="en-US" sz="1200" dirty="0" smtClean="0"/>
          </a:p>
          <a:p>
            <a:pPr marL="285750" indent="-285750">
              <a:buFont typeface="Wingdings" panose="05000000000000000000" pitchFamily="2" charset="2"/>
              <a:buChar char="Ø"/>
            </a:pPr>
            <a:r>
              <a:rPr lang="en-US" sz="2000" dirty="0" smtClean="0"/>
              <a:t>Complements SFUSD’s Early Education Department, which provides pre-K, TK, and other programs to over 4,500 children</a:t>
            </a:r>
            <a:endParaRPr lang="en-US" dirty="0"/>
          </a:p>
        </p:txBody>
      </p:sp>
    </p:spTree>
    <p:extLst>
      <p:ext uri="{BB962C8B-B14F-4D97-AF65-F5344CB8AC3E}">
        <p14:creationId xmlns:p14="http://schemas.microsoft.com/office/powerpoint/2010/main" val="87019903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Education and Assistance for Families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26</a:t>
            </a:fld>
            <a:endParaRPr lang="en-US" dirty="0">
              <a:solidFill>
                <a:prstClr val="white"/>
              </a:solidFill>
            </a:endParaRPr>
          </a:p>
        </p:txBody>
      </p:sp>
      <p:sp>
        <p:nvSpPr>
          <p:cNvPr id="6" name="Content Placeholder 5"/>
          <p:cNvSpPr>
            <a:spLocks noGrp="1"/>
          </p:cNvSpPr>
          <p:nvPr>
            <p:ph idx="1"/>
          </p:nvPr>
        </p:nvSpPr>
        <p:spPr>
          <a:xfrm>
            <a:off x="528810" y="989045"/>
            <a:ext cx="8157990" cy="2696377"/>
          </a:xfrm>
        </p:spPr>
        <p:txBody>
          <a:bodyPr/>
          <a:lstStyle/>
          <a:p>
            <a:pPr marL="0" indent="0">
              <a:spcBef>
                <a:spcPts val="0"/>
              </a:spcBef>
              <a:buNone/>
            </a:pPr>
            <a:r>
              <a:rPr lang="en-US" sz="2000" dirty="0" smtClean="0">
                <a:solidFill>
                  <a:schemeClr val="tx1"/>
                </a:solidFill>
              </a:rPr>
              <a:t>The education system should support parents and guardians with opportunities, to:</a:t>
            </a:r>
          </a:p>
          <a:p>
            <a:pPr marL="0" indent="0">
              <a:spcBef>
                <a:spcPts val="0"/>
              </a:spcBef>
              <a:buNone/>
            </a:pPr>
            <a:endParaRPr lang="en-US" sz="2000" dirty="0" smtClean="0">
              <a:solidFill>
                <a:schemeClr val="tx1"/>
              </a:solidFill>
            </a:endParaRPr>
          </a:p>
          <a:p>
            <a:pPr lvl="1">
              <a:spcBef>
                <a:spcPts val="0"/>
              </a:spcBef>
            </a:pPr>
            <a:r>
              <a:rPr lang="en-US" sz="2000" b="1" dirty="0" smtClean="0">
                <a:solidFill>
                  <a:schemeClr val="tx1"/>
                </a:solidFill>
              </a:rPr>
              <a:t>Understand </a:t>
            </a:r>
            <a:r>
              <a:rPr lang="en-US" sz="2000" dirty="0" smtClean="0">
                <a:solidFill>
                  <a:schemeClr val="tx1"/>
                </a:solidFill>
              </a:rPr>
              <a:t>their children’s needs and best interests</a:t>
            </a:r>
          </a:p>
          <a:p>
            <a:pPr lvl="1">
              <a:spcBef>
                <a:spcPts val="0"/>
              </a:spcBef>
            </a:pPr>
            <a:endParaRPr lang="en-US" sz="2000" dirty="0" smtClean="0">
              <a:solidFill>
                <a:schemeClr val="tx1"/>
              </a:solidFill>
            </a:endParaRPr>
          </a:p>
          <a:p>
            <a:pPr lvl="1">
              <a:spcBef>
                <a:spcPts val="0"/>
              </a:spcBef>
            </a:pPr>
            <a:r>
              <a:rPr lang="en-US" sz="2000" b="1" dirty="0" smtClean="0">
                <a:solidFill>
                  <a:schemeClr val="tx1"/>
                </a:solidFill>
              </a:rPr>
              <a:t>Be engaged </a:t>
            </a:r>
            <a:r>
              <a:rPr lang="en-US" sz="2000" dirty="0" smtClean="0">
                <a:solidFill>
                  <a:schemeClr val="tx1"/>
                </a:solidFill>
              </a:rPr>
              <a:t>in school activities and decisions</a:t>
            </a:r>
          </a:p>
          <a:p>
            <a:pPr marL="342900" lvl="1" indent="0">
              <a:spcBef>
                <a:spcPts val="0"/>
              </a:spcBef>
              <a:buNone/>
            </a:pPr>
            <a:endParaRPr lang="en-US" sz="2000" dirty="0" smtClean="0">
              <a:solidFill>
                <a:schemeClr val="tx1"/>
              </a:solidFill>
            </a:endParaRPr>
          </a:p>
          <a:p>
            <a:pPr lvl="1">
              <a:spcBef>
                <a:spcPts val="0"/>
              </a:spcBef>
            </a:pPr>
            <a:r>
              <a:rPr lang="en-US" sz="2000" b="1" dirty="0" smtClean="0">
                <a:solidFill>
                  <a:schemeClr val="tx1"/>
                </a:solidFill>
              </a:rPr>
              <a:t>Gain valuable skills </a:t>
            </a:r>
            <a:r>
              <a:rPr lang="en-US" sz="2000" dirty="0" smtClean="0">
                <a:solidFill>
                  <a:schemeClr val="tx1"/>
                </a:solidFill>
              </a:rPr>
              <a:t>through classes and workshops</a:t>
            </a:r>
          </a:p>
          <a:p>
            <a:pPr lvl="1">
              <a:spcBef>
                <a:spcPts val="0"/>
              </a:spcBef>
            </a:pPr>
            <a:endParaRPr lang="en-US" sz="2000" dirty="0">
              <a:solidFill>
                <a:schemeClr val="tx1"/>
              </a:solidFill>
            </a:endParaRPr>
          </a:p>
          <a:p>
            <a:pPr>
              <a:spcBef>
                <a:spcPts val="0"/>
              </a:spcBef>
            </a:pPr>
            <a:endParaRPr lang="en-US" sz="2400" dirty="0" smtClean="0">
              <a:solidFill>
                <a:schemeClr val="tx1"/>
              </a:solidFill>
            </a:endParaRPr>
          </a:p>
          <a:p>
            <a:pPr marL="0" indent="0">
              <a:spcBef>
                <a:spcPts val="0"/>
              </a:spcBef>
              <a:buNone/>
            </a:pPr>
            <a:endParaRPr lang="en-US" sz="2400" dirty="0">
              <a:solidFill>
                <a:schemeClr val="tx1"/>
              </a:solidFill>
            </a:endParaRPr>
          </a:p>
          <a:p>
            <a:pPr lvl="2" indent="-342900">
              <a:spcBef>
                <a:spcPts val="0"/>
              </a:spcBef>
              <a:buFont typeface="Wingdings" panose="05000000000000000000" pitchFamily="2" charset="2"/>
              <a:buChar char="Ø"/>
            </a:pPr>
            <a:endParaRPr lang="en-US" sz="2000" dirty="0" smtClean="0">
              <a:solidFill>
                <a:schemeClr val="tx1"/>
              </a:solidFill>
            </a:endParaRPr>
          </a:p>
        </p:txBody>
      </p:sp>
      <p:sp>
        <p:nvSpPr>
          <p:cNvPr id="3" name="TextBox 2"/>
          <p:cNvSpPr txBox="1"/>
          <p:nvPr/>
        </p:nvSpPr>
        <p:spPr>
          <a:xfrm>
            <a:off x="727113" y="3713244"/>
            <a:ext cx="7711807" cy="400110"/>
          </a:xfrm>
          <a:prstGeom prst="rect">
            <a:avLst/>
          </a:prstGeom>
          <a:solidFill>
            <a:schemeClr val="bg2">
              <a:lumMod val="25000"/>
            </a:schemeClr>
          </a:solidFill>
        </p:spPr>
        <p:txBody>
          <a:bodyPr wrap="square" rtlCol="0">
            <a:spAutoFit/>
          </a:bodyPr>
          <a:lstStyle/>
          <a:p>
            <a:pPr algn="ctr"/>
            <a:r>
              <a:rPr lang="en-US" sz="2000" b="1" dirty="0">
                <a:solidFill>
                  <a:schemeClr val="bg1"/>
                </a:solidFill>
              </a:rPr>
              <a:t>C</a:t>
            </a:r>
            <a:r>
              <a:rPr lang="en-US" sz="2000" b="1" dirty="0" smtClean="0">
                <a:solidFill>
                  <a:schemeClr val="bg1"/>
                </a:solidFill>
              </a:rPr>
              <a:t>ultural competencies and diversity of school staff is critical</a:t>
            </a:r>
            <a:endParaRPr lang="en-US" sz="2000" b="1" dirty="0">
              <a:solidFill>
                <a:schemeClr val="bg1"/>
              </a:solidFill>
            </a:endParaRPr>
          </a:p>
        </p:txBody>
      </p:sp>
    </p:spTree>
    <p:extLst>
      <p:ext uri="{BB962C8B-B14F-4D97-AF65-F5344CB8AC3E}">
        <p14:creationId xmlns:p14="http://schemas.microsoft.com/office/powerpoint/2010/main" val="325765875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Education and Assistance for </a:t>
            </a:r>
            <a:r>
              <a:rPr lang="en-US" sz="3000" b="1" dirty="0" smtClean="0"/>
              <a:t>Families: 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27</a:t>
            </a:fld>
            <a:endParaRPr lang="en-US" dirty="0">
              <a:solidFill>
                <a:prstClr val="white"/>
              </a:solidFill>
            </a:endParaRPr>
          </a:p>
        </p:txBody>
      </p:sp>
      <p:sp>
        <p:nvSpPr>
          <p:cNvPr id="4" name="Content Placeholder 5"/>
          <p:cNvSpPr>
            <a:spLocks noGrp="1"/>
          </p:cNvSpPr>
          <p:nvPr>
            <p:ph idx="1"/>
          </p:nvPr>
        </p:nvSpPr>
        <p:spPr>
          <a:xfrm>
            <a:off x="264629" y="1055145"/>
            <a:ext cx="8537847" cy="2696377"/>
          </a:xfrm>
        </p:spPr>
        <p:txBody>
          <a:bodyPr/>
          <a:lstStyle/>
          <a:p>
            <a:pPr marL="342900" lvl="1" indent="0">
              <a:spcBef>
                <a:spcPts val="0"/>
              </a:spcBef>
              <a:buNone/>
            </a:pPr>
            <a:r>
              <a:rPr lang="en-US" sz="2000" b="1" dirty="0" smtClean="0">
                <a:solidFill>
                  <a:schemeClr val="tx1"/>
                </a:solidFill>
              </a:rPr>
              <a:t>Parents and guardians with more formal education:</a:t>
            </a:r>
          </a:p>
          <a:p>
            <a:pPr marL="342900" lvl="1" indent="0">
              <a:spcBef>
                <a:spcPts val="0"/>
              </a:spcBef>
              <a:buNone/>
            </a:pPr>
            <a:endParaRPr lang="en-US" sz="2000" b="1" dirty="0" smtClean="0">
              <a:solidFill>
                <a:schemeClr val="tx1"/>
              </a:solidFill>
            </a:endParaRPr>
          </a:p>
          <a:p>
            <a:pPr lvl="2" indent="-342900">
              <a:spcBef>
                <a:spcPts val="0"/>
              </a:spcBef>
            </a:pPr>
            <a:r>
              <a:rPr lang="en-US" sz="2000" dirty="0">
                <a:solidFill>
                  <a:schemeClr val="tx1"/>
                </a:solidFill>
              </a:rPr>
              <a:t>U</a:t>
            </a:r>
            <a:r>
              <a:rPr lang="en-US" sz="2000" dirty="0" smtClean="0">
                <a:solidFill>
                  <a:schemeClr val="tx1"/>
                </a:solidFill>
              </a:rPr>
              <a:t>nderstand the system better</a:t>
            </a:r>
          </a:p>
          <a:p>
            <a:pPr marL="692150" lvl="2" indent="0">
              <a:spcBef>
                <a:spcPts val="0"/>
              </a:spcBef>
              <a:buNone/>
            </a:pPr>
            <a:endParaRPr lang="en-US" sz="2000" dirty="0" smtClean="0">
              <a:solidFill>
                <a:schemeClr val="tx1"/>
              </a:solidFill>
            </a:endParaRPr>
          </a:p>
          <a:p>
            <a:pPr lvl="2" indent="-342900">
              <a:spcBef>
                <a:spcPts val="0"/>
              </a:spcBef>
            </a:pPr>
            <a:r>
              <a:rPr lang="en-US" sz="2000" dirty="0">
                <a:solidFill>
                  <a:schemeClr val="tx1"/>
                </a:solidFill>
              </a:rPr>
              <a:t>K</a:t>
            </a:r>
            <a:r>
              <a:rPr lang="en-US" sz="2000" dirty="0" smtClean="0">
                <a:solidFill>
                  <a:schemeClr val="tx1"/>
                </a:solidFill>
              </a:rPr>
              <a:t>now what needs to be done for college preparation</a:t>
            </a:r>
          </a:p>
          <a:p>
            <a:pPr marL="692150" lvl="2" indent="0">
              <a:spcBef>
                <a:spcPts val="0"/>
              </a:spcBef>
              <a:buNone/>
            </a:pPr>
            <a:endParaRPr lang="en-US" sz="2000" dirty="0" smtClean="0">
              <a:solidFill>
                <a:schemeClr val="tx1"/>
              </a:solidFill>
            </a:endParaRPr>
          </a:p>
          <a:p>
            <a:pPr lvl="2" indent="-342900">
              <a:spcBef>
                <a:spcPts val="0"/>
              </a:spcBef>
            </a:pPr>
            <a:r>
              <a:rPr lang="en-US" sz="2000" dirty="0">
                <a:solidFill>
                  <a:schemeClr val="tx1"/>
                </a:solidFill>
              </a:rPr>
              <a:t>C</a:t>
            </a:r>
            <a:r>
              <a:rPr lang="en-US" sz="2000" dirty="0" smtClean="0">
                <a:solidFill>
                  <a:schemeClr val="tx1"/>
                </a:solidFill>
              </a:rPr>
              <a:t>an invest in trips, learning experiences, and supports.</a:t>
            </a:r>
          </a:p>
          <a:p>
            <a:pPr marL="342900" lvl="1" indent="0">
              <a:spcBef>
                <a:spcPts val="0"/>
              </a:spcBef>
              <a:buNone/>
            </a:pPr>
            <a:endParaRPr lang="en-US" sz="2000" dirty="0">
              <a:solidFill>
                <a:schemeClr val="tx1"/>
              </a:solidFill>
            </a:endParaRPr>
          </a:p>
        </p:txBody>
      </p:sp>
      <p:sp>
        <p:nvSpPr>
          <p:cNvPr id="6" name="TextBox 5"/>
          <p:cNvSpPr txBox="1"/>
          <p:nvPr/>
        </p:nvSpPr>
        <p:spPr>
          <a:xfrm>
            <a:off x="655614" y="3540450"/>
            <a:ext cx="7827374"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All parents and guardians care about their children’s education </a:t>
            </a:r>
            <a:endParaRPr lang="en-US" sz="2000" b="1" dirty="0">
              <a:solidFill>
                <a:schemeClr val="bg1"/>
              </a:solidFill>
            </a:endParaRPr>
          </a:p>
        </p:txBody>
      </p:sp>
    </p:spTree>
    <p:extLst>
      <p:ext uri="{BB962C8B-B14F-4D97-AF65-F5344CB8AC3E}">
        <p14:creationId xmlns:p14="http://schemas.microsoft.com/office/powerpoint/2010/main" val="239346008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Education and Assistance for </a:t>
            </a:r>
            <a:r>
              <a:rPr lang="en-US" sz="3000" b="1" dirty="0" smtClean="0"/>
              <a:t>Families: Example from the Field</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28</a:t>
            </a:fld>
            <a:endParaRPr lang="en-US" dirty="0">
              <a:solidFill>
                <a:prstClr val="white"/>
              </a:solidFill>
            </a:endParaRPr>
          </a:p>
        </p:txBody>
      </p:sp>
      <p:sp>
        <p:nvSpPr>
          <p:cNvPr id="3" name="TextBox 2"/>
          <p:cNvSpPr txBox="1"/>
          <p:nvPr/>
        </p:nvSpPr>
        <p:spPr>
          <a:xfrm>
            <a:off x="694063" y="1068636"/>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Parent University at </a:t>
            </a:r>
            <a:r>
              <a:rPr lang="en-US" sz="2000" b="1" dirty="0" err="1" smtClean="0">
                <a:solidFill>
                  <a:schemeClr val="bg1"/>
                </a:solidFill>
              </a:rPr>
              <a:t>Natomas</a:t>
            </a:r>
            <a:r>
              <a:rPr lang="en-US" sz="2000" b="1" dirty="0" smtClean="0">
                <a:solidFill>
                  <a:schemeClr val="bg1"/>
                </a:solidFill>
              </a:rPr>
              <a:t> Unified School District</a:t>
            </a:r>
            <a:endParaRPr lang="en-US" sz="2000" b="1" dirty="0">
              <a:solidFill>
                <a:schemeClr val="bg1"/>
              </a:solidFill>
            </a:endParaRPr>
          </a:p>
        </p:txBody>
      </p:sp>
      <p:sp>
        <p:nvSpPr>
          <p:cNvPr id="4" name="TextBox 3"/>
          <p:cNvSpPr txBox="1"/>
          <p:nvPr/>
        </p:nvSpPr>
        <p:spPr>
          <a:xfrm>
            <a:off x="694063" y="1498292"/>
            <a:ext cx="7689773" cy="280076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District-wide program coordinated by a dedicated staff member</a:t>
            </a:r>
          </a:p>
          <a:p>
            <a:endParaRPr lang="en-US" sz="1200" dirty="0" smtClean="0"/>
          </a:p>
          <a:p>
            <a:pPr marL="285750" indent="-285750">
              <a:buFont typeface="Wingdings" panose="05000000000000000000" pitchFamily="2" charset="2"/>
              <a:buChar char="Ø"/>
            </a:pPr>
            <a:r>
              <a:rPr lang="en-US" sz="2000" dirty="0" smtClean="0"/>
              <a:t>Supports families by making information accessible through an online hub and ongoing workshops</a:t>
            </a:r>
            <a:r>
              <a:rPr lang="en-US" dirty="0" smtClean="0"/>
              <a:t> (over 20 classes)</a:t>
            </a:r>
          </a:p>
          <a:p>
            <a:endParaRPr lang="en-US" sz="1200" dirty="0" smtClean="0"/>
          </a:p>
          <a:p>
            <a:pPr marL="285750" indent="-285750">
              <a:buFont typeface="Wingdings" panose="05000000000000000000" pitchFamily="2" charset="2"/>
              <a:buChar char="Ø"/>
            </a:pPr>
            <a:r>
              <a:rPr lang="en-US" sz="2000" dirty="0" smtClean="0"/>
              <a:t>Depending on topic, classes partner with teachers, counselors, psychologists, and external organizations</a:t>
            </a:r>
          </a:p>
          <a:p>
            <a:pPr marL="285750" indent="-285750">
              <a:buFont typeface="Wingdings" panose="05000000000000000000" pitchFamily="2" charset="2"/>
              <a:buChar char="Ø"/>
            </a:pPr>
            <a:endParaRPr lang="en-US" sz="1200" dirty="0"/>
          </a:p>
          <a:p>
            <a:pPr marL="285750" indent="-285750">
              <a:buFont typeface="Wingdings" panose="05000000000000000000" pitchFamily="2" charset="2"/>
              <a:buChar char="Ø"/>
            </a:pPr>
            <a:r>
              <a:rPr lang="en-US" sz="2000" dirty="0" smtClean="0"/>
              <a:t>Partners with Adult Education office to connect parents with English, computer literacy, citizenship, and other courses </a:t>
            </a:r>
          </a:p>
        </p:txBody>
      </p:sp>
    </p:spTree>
    <p:extLst>
      <p:ext uri="{BB962C8B-B14F-4D97-AF65-F5344CB8AC3E}">
        <p14:creationId xmlns:p14="http://schemas.microsoft.com/office/powerpoint/2010/main" val="218945888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Physical, Mental, and Environmental Health Supports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29</a:t>
            </a:fld>
            <a:endParaRPr lang="en-US" dirty="0">
              <a:solidFill>
                <a:prstClr val="white"/>
              </a:solidFill>
            </a:endParaRPr>
          </a:p>
        </p:txBody>
      </p:sp>
      <p:sp>
        <p:nvSpPr>
          <p:cNvPr id="6" name="Content Placeholder 5"/>
          <p:cNvSpPr>
            <a:spLocks noGrp="1"/>
          </p:cNvSpPr>
          <p:nvPr>
            <p:ph idx="1"/>
          </p:nvPr>
        </p:nvSpPr>
        <p:spPr>
          <a:xfrm>
            <a:off x="1" y="989045"/>
            <a:ext cx="9078685" cy="2696377"/>
          </a:xfrm>
        </p:spPr>
        <p:txBody>
          <a:bodyPr/>
          <a:lstStyle/>
          <a:p>
            <a:pPr marL="342900" lvl="1" indent="0">
              <a:spcBef>
                <a:spcPts val="0"/>
              </a:spcBef>
              <a:buNone/>
            </a:pPr>
            <a:r>
              <a:rPr lang="en-US" sz="2000" dirty="0" smtClean="0">
                <a:solidFill>
                  <a:schemeClr val="tx1"/>
                </a:solidFill>
              </a:rPr>
              <a:t>Schools must ensure that all students are ready to learn by attending to their needs, including through:</a:t>
            </a:r>
          </a:p>
          <a:p>
            <a:pPr marL="342900" lvl="1" indent="0">
              <a:spcBef>
                <a:spcPts val="0"/>
              </a:spcBef>
              <a:buNone/>
            </a:pPr>
            <a:endParaRPr lang="en-US" sz="2000" b="1"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Physical and Health Education</a:t>
            </a:r>
            <a:r>
              <a:rPr lang="en-US" sz="2000" dirty="0" smtClean="0">
                <a:solidFill>
                  <a:schemeClr val="tx1"/>
                </a:solidFill>
              </a:rPr>
              <a:t>, incorporated within the curriculum</a:t>
            </a:r>
          </a:p>
          <a:p>
            <a:pPr marL="692150" lvl="2" indent="0">
              <a:spcBef>
                <a:spcPts val="0"/>
              </a:spcBef>
              <a:buNone/>
            </a:pPr>
            <a:endParaRPr lang="en-US" sz="2000"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Safe Schools</a:t>
            </a:r>
            <a:r>
              <a:rPr lang="en-US" sz="2000" dirty="0" smtClean="0">
                <a:solidFill>
                  <a:schemeClr val="tx1"/>
                </a:solidFill>
              </a:rPr>
              <a:t>, where students feel welcomed and supported</a:t>
            </a:r>
          </a:p>
          <a:p>
            <a:pPr lvl="2" indent="-342900">
              <a:spcBef>
                <a:spcPts val="0"/>
              </a:spcBef>
              <a:buFont typeface="Wingdings" panose="05000000000000000000" pitchFamily="2" charset="2"/>
              <a:buChar char="Ø"/>
            </a:pPr>
            <a:endParaRPr lang="en-US" sz="2000"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Healthy Schools</a:t>
            </a:r>
            <a:r>
              <a:rPr lang="en-US" sz="2000" dirty="0" smtClean="0">
                <a:solidFill>
                  <a:schemeClr val="tx1"/>
                </a:solidFill>
              </a:rPr>
              <a:t>, with safe drinking water and healthy food options</a:t>
            </a:r>
          </a:p>
          <a:p>
            <a:pPr lvl="2" indent="-342900">
              <a:spcBef>
                <a:spcPts val="0"/>
              </a:spcBef>
              <a:buFont typeface="Wingdings" panose="05000000000000000000" pitchFamily="2" charset="2"/>
              <a:buChar char="Ø"/>
            </a:pPr>
            <a:endParaRPr lang="en-US" sz="2000" dirty="0" smtClean="0">
              <a:solidFill>
                <a:schemeClr val="tx1"/>
              </a:solidFill>
            </a:endParaRPr>
          </a:p>
          <a:p>
            <a:pPr lvl="2" indent="-342900">
              <a:spcBef>
                <a:spcPts val="0"/>
              </a:spcBef>
              <a:buFont typeface="Wingdings" panose="05000000000000000000" pitchFamily="2" charset="2"/>
              <a:buChar char="Ø"/>
            </a:pPr>
            <a:r>
              <a:rPr lang="en-US" sz="2000" b="1" dirty="0" smtClean="0">
                <a:solidFill>
                  <a:schemeClr val="tx1"/>
                </a:solidFill>
              </a:rPr>
              <a:t>Social-Emotional Learning</a:t>
            </a:r>
            <a:r>
              <a:rPr lang="en-US" sz="2000" dirty="0" smtClean="0">
                <a:solidFill>
                  <a:schemeClr val="tx1"/>
                </a:solidFill>
              </a:rPr>
              <a:t>, that develops skills and knowledge for success</a:t>
            </a:r>
          </a:p>
          <a:p>
            <a:pPr marL="342900" lvl="1" indent="0">
              <a:spcBef>
                <a:spcPts val="0"/>
              </a:spcBef>
              <a:buNone/>
            </a:pPr>
            <a:endParaRPr lang="en-US" sz="2000" dirty="0" smtClean="0">
              <a:solidFill>
                <a:schemeClr val="tx1"/>
              </a:solidFill>
            </a:endParaRPr>
          </a:p>
          <a:p>
            <a:pPr lvl="1" indent="-342900">
              <a:spcBef>
                <a:spcPts val="0"/>
              </a:spcBef>
              <a:buFont typeface="Wingdings" panose="05000000000000000000" pitchFamily="2" charset="2"/>
              <a:buChar char="Ø"/>
            </a:pPr>
            <a:endParaRPr lang="en-US" sz="2000" dirty="0" smtClean="0">
              <a:solidFill>
                <a:schemeClr val="tx1"/>
              </a:solidFill>
            </a:endParaRPr>
          </a:p>
          <a:p>
            <a:pPr lvl="2" indent="-342900">
              <a:spcBef>
                <a:spcPts val="0"/>
              </a:spcBef>
              <a:buFont typeface="Wingdings" panose="05000000000000000000" pitchFamily="2" charset="2"/>
              <a:buChar char="Ø"/>
            </a:pPr>
            <a:endParaRPr lang="en-US" sz="2000" dirty="0" smtClean="0">
              <a:solidFill>
                <a:schemeClr val="tx1"/>
              </a:solidFill>
            </a:endParaRPr>
          </a:p>
        </p:txBody>
      </p:sp>
    </p:spTree>
    <p:extLst>
      <p:ext uri="{BB962C8B-B14F-4D97-AF65-F5344CB8AC3E}">
        <p14:creationId xmlns:p14="http://schemas.microsoft.com/office/powerpoint/2010/main" val="247074013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66533" y="93306"/>
            <a:ext cx="8145624" cy="712799"/>
          </a:xfrm>
        </p:spPr>
        <p:txBody>
          <a:bodyPr/>
          <a:lstStyle/>
          <a:p>
            <a:pPr algn="ctr"/>
            <a:r>
              <a:rPr lang="en-US" sz="3000" b="1" dirty="0"/>
              <a:t>Meeting California’s Challenge: </a:t>
            </a:r>
            <a:br>
              <a:rPr lang="en-US" sz="3000" b="1" dirty="0"/>
            </a:br>
            <a:r>
              <a:rPr lang="en-US" sz="3000" b="1" dirty="0"/>
              <a:t>What the Report Covers</a:t>
            </a:r>
            <a:endParaRPr lang="en-US" sz="3000" b="1" dirty="0">
              <a:latin typeface="Arial" charset="0"/>
            </a:endParaRPr>
          </a:p>
        </p:txBody>
      </p:sp>
      <p:sp>
        <p:nvSpPr>
          <p:cNvPr id="15362" name="Content Placeholder 2"/>
          <p:cNvSpPr>
            <a:spLocks noGrp="1"/>
          </p:cNvSpPr>
          <p:nvPr>
            <p:ph idx="1"/>
          </p:nvPr>
        </p:nvSpPr>
        <p:spPr>
          <a:xfrm>
            <a:off x="989045" y="1073020"/>
            <a:ext cx="7265955" cy="3023119"/>
          </a:xfrm>
        </p:spPr>
        <p:txBody>
          <a:bodyPr/>
          <a:lstStyle/>
          <a:p>
            <a:pPr marL="457200" indent="-457200">
              <a:spcBef>
                <a:spcPts val="0"/>
              </a:spcBef>
              <a:spcAft>
                <a:spcPts val="0"/>
              </a:spcAft>
              <a:buFont typeface="+mj-lt"/>
              <a:buAutoNum type="arabicPeriod"/>
            </a:pPr>
            <a:r>
              <a:rPr lang="en-US" sz="2000" dirty="0" smtClean="0">
                <a:solidFill>
                  <a:schemeClr val="tx1"/>
                </a:solidFill>
                <a:latin typeface="Arial" charset="0"/>
              </a:rPr>
              <a:t>Eight </a:t>
            </a:r>
            <a:r>
              <a:rPr lang="en-US" sz="2000" dirty="0">
                <a:solidFill>
                  <a:schemeClr val="tx1"/>
                </a:solidFill>
                <a:latin typeface="Arial" charset="0"/>
              </a:rPr>
              <a:t>key ingredients of an adequately funded education </a:t>
            </a:r>
            <a:r>
              <a:rPr lang="en-US" sz="2000" dirty="0" smtClean="0">
                <a:solidFill>
                  <a:schemeClr val="tx1"/>
                </a:solidFill>
                <a:latin typeface="Arial" charset="0"/>
              </a:rPr>
              <a:t>system</a:t>
            </a:r>
          </a:p>
          <a:p>
            <a:pPr marL="457200" indent="-457200">
              <a:spcBef>
                <a:spcPts val="0"/>
              </a:spcBef>
              <a:spcAft>
                <a:spcPts val="0"/>
              </a:spcAft>
              <a:buFont typeface="+mj-lt"/>
              <a:buAutoNum type="arabicPeriod"/>
            </a:pPr>
            <a:endParaRPr lang="en-US" sz="2000" dirty="0" smtClean="0">
              <a:solidFill>
                <a:schemeClr val="tx1"/>
              </a:solidFill>
              <a:latin typeface="Arial" charset="0"/>
            </a:endParaRPr>
          </a:p>
          <a:p>
            <a:pPr marL="457200" indent="-457200">
              <a:spcBef>
                <a:spcPts val="0"/>
              </a:spcBef>
              <a:spcAft>
                <a:spcPts val="0"/>
              </a:spcAft>
              <a:buFont typeface="+mj-lt"/>
              <a:buAutoNum type="arabicPeriod"/>
            </a:pPr>
            <a:r>
              <a:rPr lang="en-US" sz="2000" dirty="0" smtClean="0">
                <a:solidFill>
                  <a:schemeClr val="tx1"/>
                </a:solidFill>
                <a:latin typeface="Arial" charset="0"/>
              </a:rPr>
              <a:t>Research </a:t>
            </a:r>
            <a:r>
              <a:rPr lang="en-US" sz="2000" dirty="0">
                <a:solidFill>
                  <a:schemeClr val="tx1"/>
                </a:solidFill>
                <a:latin typeface="Arial" charset="0"/>
              </a:rPr>
              <a:t>evidence supporting impact of these </a:t>
            </a:r>
            <a:r>
              <a:rPr lang="en-US" sz="2000" dirty="0" smtClean="0">
                <a:solidFill>
                  <a:schemeClr val="tx1"/>
                </a:solidFill>
                <a:latin typeface="Arial" charset="0"/>
              </a:rPr>
              <a:t>ingredients</a:t>
            </a:r>
          </a:p>
          <a:p>
            <a:pPr marL="457200" indent="-457200">
              <a:spcBef>
                <a:spcPts val="0"/>
              </a:spcBef>
              <a:spcAft>
                <a:spcPts val="0"/>
              </a:spcAft>
              <a:buFont typeface="+mj-lt"/>
              <a:buAutoNum type="arabicPeriod"/>
            </a:pPr>
            <a:endParaRPr lang="en-US" sz="2000" dirty="0" smtClean="0">
              <a:solidFill>
                <a:schemeClr val="tx1"/>
              </a:solidFill>
              <a:latin typeface="Arial" charset="0"/>
            </a:endParaRPr>
          </a:p>
          <a:p>
            <a:pPr marL="457200" indent="-457200">
              <a:spcBef>
                <a:spcPts val="0"/>
              </a:spcBef>
              <a:spcAft>
                <a:spcPts val="0"/>
              </a:spcAft>
              <a:buFont typeface="+mj-lt"/>
              <a:buAutoNum type="arabicPeriod"/>
            </a:pPr>
            <a:r>
              <a:rPr lang="en-US" sz="2000" dirty="0" smtClean="0">
                <a:solidFill>
                  <a:schemeClr val="tx1"/>
                </a:solidFill>
                <a:latin typeface="Arial" charset="0"/>
              </a:rPr>
              <a:t>Data </a:t>
            </a:r>
            <a:r>
              <a:rPr lang="en-US" sz="2000" dirty="0">
                <a:solidFill>
                  <a:schemeClr val="tx1"/>
                </a:solidFill>
                <a:latin typeface="Arial" charset="0"/>
              </a:rPr>
              <a:t>on gaps in access to these ingredients for some </a:t>
            </a:r>
            <a:r>
              <a:rPr lang="en-US" sz="2000" dirty="0" smtClean="0">
                <a:solidFill>
                  <a:schemeClr val="tx1"/>
                </a:solidFill>
                <a:latin typeface="Arial" charset="0"/>
              </a:rPr>
              <a:t>students</a:t>
            </a:r>
          </a:p>
          <a:p>
            <a:pPr marL="457200" indent="-457200">
              <a:spcBef>
                <a:spcPts val="0"/>
              </a:spcBef>
              <a:spcAft>
                <a:spcPts val="0"/>
              </a:spcAft>
              <a:buFont typeface="+mj-lt"/>
              <a:buAutoNum type="arabicPeriod"/>
            </a:pPr>
            <a:endParaRPr lang="en-US" sz="2000" dirty="0">
              <a:solidFill>
                <a:schemeClr val="tx1"/>
              </a:solidFill>
              <a:latin typeface="Arial" charset="0"/>
            </a:endParaRPr>
          </a:p>
          <a:p>
            <a:pPr marL="457200" indent="-457200">
              <a:spcBef>
                <a:spcPts val="0"/>
              </a:spcBef>
              <a:spcAft>
                <a:spcPts val="0"/>
              </a:spcAft>
              <a:buFont typeface="+mj-lt"/>
              <a:buAutoNum type="arabicPeriod"/>
            </a:pPr>
            <a:r>
              <a:rPr lang="en-US" sz="2000" dirty="0" smtClean="0">
                <a:solidFill>
                  <a:schemeClr val="tx1"/>
                </a:solidFill>
                <a:latin typeface="Arial" charset="0"/>
              </a:rPr>
              <a:t>Examples </a:t>
            </a:r>
            <a:r>
              <a:rPr lang="en-US" sz="2000" dirty="0">
                <a:solidFill>
                  <a:schemeClr val="tx1"/>
                </a:solidFill>
                <a:latin typeface="Arial" charset="0"/>
              </a:rPr>
              <a:t>of implementation of each of the ingredients </a:t>
            </a: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3B05C4F-BC0F-F346-9E8D-8E8A522E515F}" type="slidenum">
              <a:rPr lang="en-US">
                <a:solidFill>
                  <a:schemeClr val="bg1"/>
                </a:solidFill>
              </a:rPr>
              <a:pPr fontAlgn="base">
                <a:spcBef>
                  <a:spcPct val="0"/>
                </a:spcBef>
                <a:spcAft>
                  <a:spcPct val="0"/>
                </a:spcAft>
              </a:pPr>
              <a:t>3</a:t>
            </a:fld>
            <a:endParaRPr lang="en-US">
              <a:solidFill>
                <a:schemeClr val="bg1"/>
              </a:solidFill>
            </a:endParaRPr>
          </a:p>
        </p:txBody>
      </p:sp>
    </p:spTree>
    <p:extLst>
      <p:ext uri="{BB962C8B-B14F-4D97-AF65-F5344CB8AC3E}">
        <p14:creationId xmlns:p14="http://schemas.microsoft.com/office/powerpoint/2010/main" val="241293439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Physical, Mental, and Environmental Health Supports</a:t>
            </a:r>
            <a:r>
              <a:rPr lang="en-US" sz="3000" b="1" dirty="0" smtClean="0"/>
              <a:t>: 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30</a:t>
            </a:fld>
            <a:endParaRPr lang="en-US" dirty="0">
              <a:solidFill>
                <a:prstClr val="white"/>
              </a:solidFill>
            </a:endParaRPr>
          </a:p>
        </p:txBody>
      </p:sp>
      <p:sp>
        <p:nvSpPr>
          <p:cNvPr id="4" name="Content Placeholder 5"/>
          <p:cNvSpPr>
            <a:spLocks noGrp="1"/>
          </p:cNvSpPr>
          <p:nvPr>
            <p:ph idx="1"/>
          </p:nvPr>
        </p:nvSpPr>
        <p:spPr>
          <a:xfrm>
            <a:off x="242595" y="1187349"/>
            <a:ext cx="8537847" cy="2696377"/>
          </a:xfrm>
        </p:spPr>
        <p:txBody>
          <a:bodyPr/>
          <a:lstStyle/>
          <a:p>
            <a:pPr marL="342900" lvl="1" indent="0">
              <a:spcBef>
                <a:spcPts val="0"/>
              </a:spcBef>
              <a:buNone/>
            </a:pPr>
            <a:r>
              <a:rPr lang="en-US" sz="2000" b="1" dirty="0" smtClean="0">
                <a:solidFill>
                  <a:schemeClr val="tx1"/>
                </a:solidFill>
              </a:rPr>
              <a:t>Gaps in Conditions for Low-income Families</a:t>
            </a:r>
          </a:p>
          <a:p>
            <a:pPr lvl="1" indent="-342900">
              <a:spcBef>
                <a:spcPts val="0"/>
              </a:spcBef>
            </a:pPr>
            <a:r>
              <a:rPr lang="en-US" sz="2000" dirty="0">
                <a:solidFill>
                  <a:schemeClr val="tx1"/>
                </a:solidFill>
              </a:rPr>
              <a:t>L</a:t>
            </a:r>
            <a:r>
              <a:rPr lang="en-US" sz="2000" dirty="0" smtClean="0">
                <a:solidFill>
                  <a:schemeClr val="tx1"/>
                </a:solidFill>
              </a:rPr>
              <a:t>ess </a:t>
            </a:r>
            <a:r>
              <a:rPr lang="en-US" sz="2000" dirty="0">
                <a:solidFill>
                  <a:schemeClr val="tx1"/>
                </a:solidFill>
              </a:rPr>
              <a:t>access to supermarkets, parks, programs, or facilities that promote healthy </a:t>
            </a:r>
            <a:r>
              <a:rPr lang="en-US" sz="2000" dirty="0" smtClean="0">
                <a:solidFill>
                  <a:schemeClr val="tx1"/>
                </a:solidFill>
              </a:rPr>
              <a:t>living</a:t>
            </a:r>
          </a:p>
          <a:p>
            <a:pPr lvl="1" indent="-342900">
              <a:spcBef>
                <a:spcPts val="0"/>
              </a:spcBef>
            </a:pPr>
            <a:r>
              <a:rPr lang="en-US" sz="2000" dirty="0">
                <a:solidFill>
                  <a:schemeClr val="tx1"/>
                </a:solidFill>
              </a:rPr>
              <a:t>M</a:t>
            </a:r>
            <a:r>
              <a:rPr lang="en-US" sz="2000" dirty="0" smtClean="0">
                <a:solidFill>
                  <a:schemeClr val="tx1"/>
                </a:solidFill>
              </a:rPr>
              <a:t>ore </a:t>
            </a:r>
            <a:r>
              <a:rPr lang="en-US" sz="2000" dirty="0">
                <a:solidFill>
                  <a:schemeClr val="tx1"/>
                </a:solidFill>
              </a:rPr>
              <a:t>likely to be exposed to indoor pollutants and live near highways, factories, and other sources of </a:t>
            </a:r>
            <a:r>
              <a:rPr lang="en-US" sz="2000" dirty="0" smtClean="0">
                <a:solidFill>
                  <a:schemeClr val="tx1"/>
                </a:solidFill>
              </a:rPr>
              <a:t>pollution</a:t>
            </a:r>
            <a:endParaRPr lang="en-US" sz="2000" dirty="0">
              <a:solidFill>
                <a:schemeClr val="tx1"/>
              </a:solidFill>
            </a:endParaRPr>
          </a:p>
          <a:p>
            <a:pPr marL="342900" lvl="1" indent="0">
              <a:spcBef>
                <a:spcPts val="0"/>
              </a:spcBef>
              <a:buNone/>
            </a:pPr>
            <a:endParaRPr lang="en-US" sz="2000" dirty="0" smtClean="0">
              <a:solidFill>
                <a:schemeClr val="tx1"/>
              </a:solidFill>
            </a:endParaRPr>
          </a:p>
          <a:p>
            <a:pPr marL="342900" lvl="1" indent="0">
              <a:spcBef>
                <a:spcPts val="0"/>
              </a:spcBef>
              <a:buNone/>
            </a:pPr>
            <a:r>
              <a:rPr lang="en-US" sz="2000" b="1" dirty="0" smtClean="0">
                <a:solidFill>
                  <a:schemeClr val="tx1"/>
                </a:solidFill>
              </a:rPr>
              <a:t>Gaps in Outcomes for Low-Income Children</a:t>
            </a:r>
          </a:p>
          <a:p>
            <a:pPr lvl="1" indent="-342900">
              <a:spcBef>
                <a:spcPts val="0"/>
              </a:spcBef>
            </a:pPr>
            <a:r>
              <a:rPr lang="en-US" sz="2000" dirty="0">
                <a:solidFill>
                  <a:schemeClr val="tx1"/>
                </a:solidFill>
              </a:rPr>
              <a:t>H</a:t>
            </a:r>
            <a:r>
              <a:rPr lang="en-US" sz="2000" dirty="0" smtClean="0">
                <a:solidFill>
                  <a:schemeClr val="tx1"/>
                </a:solidFill>
              </a:rPr>
              <a:t>igher rates of asthma, health conditions, haring problems, digestive disorders, and higher levels of lead in the blood</a:t>
            </a:r>
            <a:endParaRPr lang="en-US" sz="2000" dirty="0">
              <a:solidFill>
                <a:schemeClr val="tx1"/>
              </a:solidFill>
            </a:endParaRPr>
          </a:p>
          <a:p>
            <a:pPr marL="342900" lvl="1" indent="0">
              <a:spcBef>
                <a:spcPts val="0"/>
              </a:spcBef>
              <a:buNone/>
            </a:pPr>
            <a:endParaRPr lang="en-US" sz="2000" dirty="0" smtClean="0">
              <a:solidFill>
                <a:schemeClr val="tx1"/>
              </a:solidFill>
            </a:endParaRPr>
          </a:p>
          <a:p>
            <a:pPr marL="342900" lvl="1" indent="0">
              <a:spcBef>
                <a:spcPts val="0"/>
              </a:spcBef>
              <a:buNone/>
            </a:pPr>
            <a:endParaRPr lang="en-US" sz="2000" dirty="0">
              <a:solidFill>
                <a:schemeClr val="tx1"/>
              </a:solidFill>
            </a:endParaRPr>
          </a:p>
          <a:p>
            <a:pPr marL="342900" lvl="1" indent="0">
              <a:spcBef>
                <a:spcPts val="0"/>
              </a:spcBef>
              <a:buNone/>
            </a:pPr>
            <a:endParaRPr lang="en-US" sz="2000" dirty="0">
              <a:solidFill>
                <a:schemeClr val="tx1"/>
              </a:solidFill>
            </a:endParaRPr>
          </a:p>
          <a:p>
            <a:pPr marL="342900" lvl="1" indent="0">
              <a:spcBef>
                <a:spcPts val="0"/>
              </a:spcBef>
              <a:buNone/>
            </a:pPr>
            <a:endParaRPr lang="en-US" sz="2000" dirty="0" smtClean="0">
              <a:solidFill>
                <a:schemeClr val="tx1"/>
              </a:solidFill>
            </a:endParaRPr>
          </a:p>
          <a:p>
            <a:pPr marL="342900" lvl="1" indent="0">
              <a:spcBef>
                <a:spcPts val="0"/>
              </a:spcBef>
              <a:buNone/>
            </a:pPr>
            <a:endParaRPr lang="en-US" sz="2000" dirty="0" smtClean="0">
              <a:solidFill>
                <a:schemeClr val="tx1"/>
              </a:solidFill>
            </a:endParaRPr>
          </a:p>
        </p:txBody>
      </p:sp>
    </p:spTree>
    <p:extLst>
      <p:ext uri="{BB962C8B-B14F-4D97-AF65-F5344CB8AC3E}">
        <p14:creationId xmlns:p14="http://schemas.microsoft.com/office/powerpoint/2010/main" val="1565860136"/>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Physical, Mental, and Environmental Health Supports</a:t>
            </a:r>
            <a:r>
              <a:rPr lang="en-US" sz="3000" b="1" dirty="0" smtClean="0"/>
              <a:t>: Example from the Field</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31</a:t>
            </a:fld>
            <a:endParaRPr lang="en-US" dirty="0">
              <a:solidFill>
                <a:prstClr val="white"/>
              </a:solidFill>
            </a:endParaRPr>
          </a:p>
        </p:txBody>
      </p:sp>
      <p:sp>
        <p:nvSpPr>
          <p:cNvPr id="3" name="TextBox 2"/>
          <p:cNvSpPr txBox="1"/>
          <p:nvPr/>
        </p:nvSpPr>
        <p:spPr>
          <a:xfrm>
            <a:off x="694063" y="1068636"/>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Healthy Students, Healthy Outcomes at Ceres USD</a:t>
            </a:r>
            <a:endParaRPr lang="en-US" sz="2000" b="1" dirty="0">
              <a:solidFill>
                <a:schemeClr val="bg1"/>
              </a:solidFill>
            </a:endParaRPr>
          </a:p>
        </p:txBody>
      </p:sp>
      <p:sp>
        <p:nvSpPr>
          <p:cNvPr id="4" name="TextBox 3"/>
          <p:cNvSpPr txBox="1"/>
          <p:nvPr/>
        </p:nvSpPr>
        <p:spPr>
          <a:xfrm>
            <a:off x="694063" y="1498292"/>
            <a:ext cx="7689773" cy="317009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Expanded breadth of mental health services available to students </a:t>
            </a:r>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r>
              <a:rPr lang="en-US" sz="2000" dirty="0" smtClean="0"/>
              <a:t>Collaboration between community agencies and teams of mental health professionals, student support specialists, community liaisons, teachers, and administrators</a:t>
            </a:r>
          </a:p>
          <a:p>
            <a:endParaRPr lang="en-US" sz="2000" dirty="0" smtClean="0"/>
          </a:p>
          <a:p>
            <a:pPr marL="285750" indent="-285750">
              <a:buFont typeface="Wingdings" panose="05000000000000000000" pitchFamily="2" charset="2"/>
              <a:buChar char="Ø"/>
            </a:pPr>
            <a:r>
              <a:rPr lang="en-US" sz="2000" dirty="0" smtClean="0"/>
              <a:t>Intervention services now provide faster support for families and students once an issue arises</a:t>
            </a:r>
          </a:p>
          <a:p>
            <a:pPr marL="285750" indent="-285750">
              <a:buFont typeface="Wingdings" panose="05000000000000000000" pitchFamily="2" charset="2"/>
              <a:buChar char="Ø"/>
            </a:pPr>
            <a:endParaRPr lang="en-US" sz="2000" dirty="0" smtClean="0"/>
          </a:p>
        </p:txBody>
      </p:sp>
    </p:spTree>
    <p:extLst>
      <p:ext uri="{BB962C8B-B14F-4D97-AF65-F5344CB8AC3E}">
        <p14:creationId xmlns:p14="http://schemas.microsoft.com/office/powerpoint/2010/main" val="389444727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21</a:t>
            </a:r>
            <a:r>
              <a:rPr lang="en-US" sz="3000" b="1" baseline="30000" dirty="0" smtClean="0"/>
              <a:t>st</a:t>
            </a:r>
            <a:r>
              <a:rPr lang="en-US" sz="3000" b="1" dirty="0" smtClean="0"/>
              <a:t>-Century Infrastructure and Technology</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32</a:t>
            </a:fld>
            <a:endParaRPr lang="en-US" dirty="0">
              <a:solidFill>
                <a:prstClr val="white"/>
              </a:solidFill>
            </a:endParaRPr>
          </a:p>
        </p:txBody>
      </p:sp>
      <p:sp>
        <p:nvSpPr>
          <p:cNvPr id="6" name="Content Placeholder 5"/>
          <p:cNvSpPr>
            <a:spLocks noGrp="1"/>
          </p:cNvSpPr>
          <p:nvPr>
            <p:ph idx="1"/>
          </p:nvPr>
        </p:nvSpPr>
        <p:spPr>
          <a:xfrm>
            <a:off x="1" y="989045"/>
            <a:ext cx="9078685" cy="2696377"/>
          </a:xfrm>
        </p:spPr>
        <p:txBody>
          <a:bodyPr/>
          <a:lstStyle/>
          <a:p>
            <a:pPr marL="342900" lvl="1" indent="0">
              <a:spcBef>
                <a:spcPts val="0"/>
              </a:spcBef>
              <a:buNone/>
            </a:pPr>
            <a:r>
              <a:rPr lang="en-US" sz="2000" dirty="0" smtClean="0">
                <a:solidFill>
                  <a:schemeClr val="tx1"/>
                </a:solidFill>
              </a:rPr>
              <a:t>All schools should have 21</a:t>
            </a:r>
            <a:r>
              <a:rPr lang="en-US" sz="2000" baseline="30000" dirty="0" smtClean="0">
                <a:solidFill>
                  <a:schemeClr val="tx1"/>
                </a:solidFill>
              </a:rPr>
              <a:t>st</a:t>
            </a:r>
            <a:r>
              <a:rPr lang="en-US" sz="2000" dirty="0" smtClean="0">
                <a:solidFill>
                  <a:schemeClr val="tx1"/>
                </a:solidFill>
              </a:rPr>
              <a:t>-century infrastructure that includes:</a:t>
            </a:r>
          </a:p>
          <a:p>
            <a:pPr marL="342900" lvl="1" indent="0">
              <a:spcBef>
                <a:spcPts val="0"/>
              </a:spcBef>
              <a:buNone/>
            </a:pPr>
            <a:endParaRPr lang="en-US" sz="2000" b="1" dirty="0" smtClean="0">
              <a:solidFill>
                <a:schemeClr val="tx1"/>
              </a:solidFill>
            </a:endParaRPr>
          </a:p>
          <a:p>
            <a:pPr lvl="2" indent="-342900">
              <a:spcBef>
                <a:spcPts val="0"/>
              </a:spcBef>
            </a:pPr>
            <a:r>
              <a:rPr lang="en-US" sz="2000" b="1" dirty="0" smtClean="0">
                <a:solidFill>
                  <a:schemeClr val="tx1"/>
                </a:solidFill>
              </a:rPr>
              <a:t>Quality facilities, </a:t>
            </a:r>
            <a:r>
              <a:rPr lang="en-US" sz="2000" dirty="0" smtClean="0">
                <a:solidFill>
                  <a:schemeClr val="tx1"/>
                </a:solidFill>
              </a:rPr>
              <a:t>including classrooms, laboratories, fields, gardens, and food preparation space</a:t>
            </a:r>
          </a:p>
          <a:p>
            <a:pPr lvl="2" indent="-342900">
              <a:spcBef>
                <a:spcPts val="0"/>
              </a:spcBef>
            </a:pPr>
            <a:endParaRPr lang="en-US" sz="2000" dirty="0" smtClean="0">
              <a:solidFill>
                <a:schemeClr val="tx1"/>
              </a:solidFill>
            </a:endParaRPr>
          </a:p>
          <a:p>
            <a:pPr lvl="2" indent="-342900">
              <a:spcBef>
                <a:spcPts val="0"/>
              </a:spcBef>
            </a:pPr>
            <a:r>
              <a:rPr lang="en-US" sz="2000" b="1" dirty="0" smtClean="0">
                <a:solidFill>
                  <a:schemeClr val="tx1"/>
                </a:solidFill>
              </a:rPr>
              <a:t>Technology Platforms, </a:t>
            </a:r>
            <a:r>
              <a:rPr lang="en-US" sz="2000" dirty="0" smtClean="0">
                <a:solidFill>
                  <a:schemeClr val="tx1"/>
                </a:solidFill>
              </a:rPr>
              <a:t>that provide access to the internet and a data infrastructure with hardware, software, and trained staff</a:t>
            </a:r>
          </a:p>
          <a:p>
            <a:pPr lvl="2" indent="-342900">
              <a:spcBef>
                <a:spcPts val="0"/>
              </a:spcBef>
            </a:pPr>
            <a:endParaRPr lang="en-US" sz="2000" dirty="0" smtClean="0">
              <a:solidFill>
                <a:schemeClr val="tx1"/>
              </a:solidFill>
            </a:endParaRPr>
          </a:p>
          <a:p>
            <a:pPr lvl="2" indent="-342900">
              <a:spcBef>
                <a:spcPts val="0"/>
              </a:spcBef>
            </a:pPr>
            <a:r>
              <a:rPr lang="en-US" sz="2000" b="1" dirty="0" smtClean="0">
                <a:solidFill>
                  <a:schemeClr val="tx1"/>
                </a:solidFill>
              </a:rPr>
              <a:t>Access to School, </a:t>
            </a:r>
            <a:r>
              <a:rPr lang="en-US" sz="2000" dirty="0" smtClean="0">
                <a:solidFill>
                  <a:schemeClr val="tx1"/>
                </a:solidFill>
              </a:rPr>
              <a:t>including transportation options and safe routes to school</a:t>
            </a:r>
          </a:p>
          <a:p>
            <a:pPr lvl="2" indent="-342900">
              <a:spcBef>
                <a:spcPts val="0"/>
              </a:spcBef>
            </a:pPr>
            <a:endParaRPr lang="en-US" sz="2000" dirty="0" smtClean="0">
              <a:solidFill>
                <a:schemeClr val="tx1"/>
              </a:solidFill>
            </a:endParaRPr>
          </a:p>
        </p:txBody>
      </p:sp>
    </p:spTree>
    <p:extLst>
      <p:ext uri="{BB962C8B-B14F-4D97-AF65-F5344CB8AC3E}">
        <p14:creationId xmlns:p14="http://schemas.microsoft.com/office/powerpoint/2010/main" val="3208499182"/>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21</a:t>
            </a:r>
            <a:r>
              <a:rPr lang="en-US" sz="3000" b="1" baseline="30000" dirty="0"/>
              <a:t>st</a:t>
            </a:r>
            <a:r>
              <a:rPr lang="en-US" sz="3000" b="1" dirty="0"/>
              <a:t>-Century Infrastructure and Technology</a:t>
            </a:r>
            <a:r>
              <a:rPr lang="en-US" sz="3000" b="1" dirty="0" smtClean="0"/>
              <a:t>: Opportunity Gaps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33</a:t>
            </a:fld>
            <a:endParaRPr lang="en-US" dirty="0">
              <a:solidFill>
                <a:prstClr val="white"/>
              </a:solidFill>
            </a:endParaRPr>
          </a:p>
        </p:txBody>
      </p:sp>
      <p:sp>
        <p:nvSpPr>
          <p:cNvPr id="4" name="Content Placeholder 5"/>
          <p:cNvSpPr>
            <a:spLocks noGrp="1"/>
          </p:cNvSpPr>
          <p:nvPr>
            <p:ph idx="1"/>
          </p:nvPr>
        </p:nvSpPr>
        <p:spPr>
          <a:xfrm>
            <a:off x="242595" y="1187349"/>
            <a:ext cx="8537847" cy="2696377"/>
          </a:xfrm>
        </p:spPr>
        <p:txBody>
          <a:bodyPr/>
          <a:lstStyle/>
          <a:p>
            <a:pPr marL="342900" lvl="1" indent="0">
              <a:spcBef>
                <a:spcPts val="0"/>
              </a:spcBef>
              <a:buNone/>
            </a:pPr>
            <a:r>
              <a:rPr lang="en-US" sz="2000" b="1" dirty="0" smtClean="0">
                <a:solidFill>
                  <a:schemeClr val="tx1"/>
                </a:solidFill>
              </a:rPr>
              <a:t>Low-income areas have more outdated infrastructure:</a:t>
            </a:r>
          </a:p>
          <a:p>
            <a:pPr lvl="2" indent="-342900">
              <a:spcBef>
                <a:spcPts val="0"/>
              </a:spcBef>
            </a:pPr>
            <a:r>
              <a:rPr lang="en-US" sz="2000" dirty="0" smtClean="0">
                <a:solidFill>
                  <a:schemeClr val="tx1"/>
                </a:solidFill>
              </a:rPr>
              <a:t>Public schools are more likely to need repair</a:t>
            </a:r>
          </a:p>
          <a:p>
            <a:pPr marL="692150" lvl="2" indent="0">
              <a:spcBef>
                <a:spcPts val="0"/>
              </a:spcBef>
              <a:buNone/>
            </a:pPr>
            <a:endParaRPr lang="en-US" sz="2000" dirty="0" smtClean="0">
              <a:solidFill>
                <a:schemeClr val="tx1"/>
              </a:solidFill>
            </a:endParaRPr>
          </a:p>
          <a:p>
            <a:pPr lvl="2" indent="-342900">
              <a:spcBef>
                <a:spcPts val="0"/>
              </a:spcBef>
            </a:pPr>
            <a:r>
              <a:rPr lang="en-US" sz="2000" dirty="0" smtClean="0">
                <a:solidFill>
                  <a:schemeClr val="tx1"/>
                </a:solidFill>
              </a:rPr>
              <a:t>Outside of school, other deficiencies impact health, such as outdated water pipes</a:t>
            </a:r>
          </a:p>
          <a:p>
            <a:pPr lvl="1" indent="-342900">
              <a:spcBef>
                <a:spcPts val="0"/>
              </a:spcBef>
            </a:pPr>
            <a:endParaRPr lang="en-US" sz="2000" b="1" dirty="0">
              <a:solidFill>
                <a:schemeClr val="tx1"/>
              </a:solidFill>
            </a:endParaRPr>
          </a:p>
          <a:p>
            <a:pPr marL="342900" lvl="1" indent="0">
              <a:spcBef>
                <a:spcPts val="0"/>
              </a:spcBef>
              <a:buNone/>
            </a:pPr>
            <a:r>
              <a:rPr lang="en-US" sz="2000" b="1" dirty="0" smtClean="0">
                <a:solidFill>
                  <a:schemeClr val="tx1"/>
                </a:solidFill>
              </a:rPr>
              <a:t>Digital divide based on community income and rural status</a:t>
            </a:r>
          </a:p>
        </p:txBody>
      </p:sp>
    </p:spTree>
    <p:extLst>
      <p:ext uri="{BB962C8B-B14F-4D97-AF65-F5344CB8AC3E}">
        <p14:creationId xmlns:p14="http://schemas.microsoft.com/office/powerpoint/2010/main" val="67471983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21</a:t>
            </a:r>
            <a:r>
              <a:rPr lang="en-US" sz="3000" b="1" baseline="30000" dirty="0"/>
              <a:t>st</a:t>
            </a:r>
            <a:r>
              <a:rPr lang="en-US" sz="3000" b="1" dirty="0"/>
              <a:t>-Century Infrastructure and </a:t>
            </a:r>
            <a:r>
              <a:rPr lang="en-US" sz="3000" b="1" dirty="0" smtClean="0"/>
              <a:t>Technology: Example from the Field</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34</a:t>
            </a:fld>
            <a:endParaRPr lang="en-US" dirty="0">
              <a:solidFill>
                <a:prstClr val="white"/>
              </a:solidFill>
            </a:endParaRPr>
          </a:p>
        </p:txBody>
      </p:sp>
      <p:sp>
        <p:nvSpPr>
          <p:cNvPr id="3" name="TextBox 2"/>
          <p:cNvSpPr txBox="1"/>
          <p:nvPr/>
        </p:nvSpPr>
        <p:spPr>
          <a:xfrm>
            <a:off x="694063" y="1068636"/>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Digital Promise at Coachella Valley Unified School District</a:t>
            </a:r>
            <a:endParaRPr lang="en-US" sz="2000" b="1" dirty="0">
              <a:solidFill>
                <a:schemeClr val="bg1"/>
              </a:solidFill>
            </a:endParaRPr>
          </a:p>
        </p:txBody>
      </p:sp>
      <p:sp>
        <p:nvSpPr>
          <p:cNvPr id="4" name="TextBox 3"/>
          <p:cNvSpPr txBox="1"/>
          <p:nvPr/>
        </p:nvSpPr>
        <p:spPr>
          <a:xfrm>
            <a:off x="694063" y="1498292"/>
            <a:ext cx="7689773" cy="286232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t>Provided all students (preK-12) with an iPad device</a:t>
            </a:r>
          </a:p>
          <a:p>
            <a:endParaRPr lang="en-US" sz="1900" dirty="0" smtClean="0"/>
          </a:p>
          <a:p>
            <a:pPr marL="285750" indent="-285750">
              <a:buFont typeface="Wingdings" panose="05000000000000000000" pitchFamily="2" charset="2"/>
              <a:buChar char="Ø"/>
            </a:pPr>
            <a:r>
              <a:rPr lang="en-US" sz="2000" dirty="0" smtClean="0"/>
              <a:t>Added more internet access points and  increased bandwidth</a:t>
            </a:r>
          </a:p>
          <a:p>
            <a:endParaRPr lang="en-US" sz="1900" dirty="0" smtClean="0"/>
          </a:p>
          <a:p>
            <a:pPr marL="285750" indent="-285750">
              <a:buFont typeface="Wingdings" panose="05000000000000000000" pitchFamily="2" charset="2"/>
              <a:buChar char="Ø"/>
            </a:pPr>
            <a:r>
              <a:rPr lang="en-US" sz="2000" dirty="0" smtClean="0"/>
              <a:t>Placed </a:t>
            </a:r>
            <a:r>
              <a:rPr lang="en-US" sz="2000" dirty="0" err="1" smtClean="0"/>
              <a:t>WiFi</a:t>
            </a:r>
            <a:r>
              <a:rPr lang="en-US" sz="2000" dirty="0" smtClean="0"/>
              <a:t> routers on top of school buses as mobile hotspots (parked oversight around the district)</a:t>
            </a:r>
          </a:p>
          <a:p>
            <a:r>
              <a:rPr lang="en-US" sz="2000" dirty="0" smtClean="0"/>
              <a:t> </a:t>
            </a:r>
          </a:p>
          <a:p>
            <a:pPr marL="285750" indent="-285750">
              <a:buFont typeface="Wingdings" panose="05000000000000000000" pitchFamily="2" charset="2"/>
              <a:buChar char="Ø"/>
            </a:pPr>
            <a:r>
              <a:rPr lang="en-US" sz="2000" dirty="0" smtClean="0"/>
              <a:t>More students have access to technology and access to opportunities to learn outside of school</a:t>
            </a:r>
            <a:endParaRPr lang="en-US" dirty="0"/>
          </a:p>
        </p:txBody>
      </p:sp>
    </p:spTree>
    <p:extLst>
      <p:ext uri="{BB962C8B-B14F-4D97-AF65-F5344CB8AC3E}">
        <p14:creationId xmlns:p14="http://schemas.microsoft.com/office/powerpoint/2010/main" val="198088230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Services for Students with Specific Needs</a:t>
            </a:r>
            <a:endParaRPr lang="en-US" sz="3000" b="1" dirty="0"/>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35</a:t>
            </a:fld>
            <a:endParaRPr lang="en-US" dirty="0">
              <a:solidFill>
                <a:prstClr val="white"/>
              </a:solidFill>
            </a:endParaRPr>
          </a:p>
        </p:txBody>
      </p:sp>
      <p:sp>
        <p:nvSpPr>
          <p:cNvPr id="6" name="Content Placeholder 5"/>
          <p:cNvSpPr>
            <a:spLocks noGrp="1"/>
          </p:cNvSpPr>
          <p:nvPr>
            <p:ph idx="1"/>
          </p:nvPr>
        </p:nvSpPr>
        <p:spPr>
          <a:xfrm>
            <a:off x="242596" y="867858"/>
            <a:ext cx="8614965" cy="2696377"/>
          </a:xfrm>
        </p:spPr>
        <p:txBody>
          <a:bodyPr/>
          <a:lstStyle/>
          <a:p>
            <a:pPr marL="0" indent="0">
              <a:spcBef>
                <a:spcPts val="0"/>
              </a:spcBef>
              <a:buNone/>
            </a:pPr>
            <a:r>
              <a:rPr lang="en-US" sz="2000" dirty="0" smtClean="0">
                <a:solidFill>
                  <a:schemeClr val="tx1"/>
                </a:solidFill>
              </a:rPr>
              <a:t>While </a:t>
            </a:r>
            <a:r>
              <a:rPr lang="en-US" sz="2000" b="1" dirty="0" smtClean="0">
                <a:solidFill>
                  <a:schemeClr val="tx1"/>
                </a:solidFill>
              </a:rPr>
              <a:t>every ingredient is critical to serving all student groups</a:t>
            </a:r>
            <a:r>
              <a:rPr lang="en-US" sz="2000" dirty="0" smtClean="0">
                <a:solidFill>
                  <a:schemeClr val="tx1"/>
                </a:solidFill>
              </a:rPr>
              <a:t>, </a:t>
            </a:r>
            <a:r>
              <a:rPr lang="en-US" sz="2000" b="1" dirty="0" smtClean="0">
                <a:solidFill>
                  <a:schemeClr val="tx1"/>
                </a:solidFill>
              </a:rPr>
              <a:t>differentiation is critical</a:t>
            </a:r>
            <a:r>
              <a:rPr lang="en-US" sz="2000" dirty="0" smtClean="0">
                <a:solidFill>
                  <a:schemeClr val="tx1"/>
                </a:solidFill>
              </a:rPr>
              <a:t>. </a:t>
            </a:r>
            <a:r>
              <a:rPr lang="en-US" sz="2000" dirty="0">
                <a:solidFill>
                  <a:schemeClr val="tx1"/>
                </a:solidFill>
              </a:rPr>
              <a:t>E</a:t>
            </a:r>
            <a:r>
              <a:rPr lang="en-US" sz="2000" dirty="0" smtClean="0">
                <a:solidFill>
                  <a:schemeClr val="tx1"/>
                </a:solidFill>
              </a:rPr>
              <a:t>vidence shows that </a:t>
            </a:r>
            <a:r>
              <a:rPr lang="en-US" sz="2000" dirty="0">
                <a:solidFill>
                  <a:schemeClr val="tx1"/>
                </a:solidFill>
              </a:rPr>
              <a:t>students </a:t>
            </a:r>
            <a:r>
              <a:rPr lang="en-US" sz="2000" dirty="0" smtClean="0">
                <a:solidFill>
                  <a:schemeClr val="tx1"/>
                </a:solidFill>
              </a:rPr>
              <a:t>can </a:t>
            </a:r>
            <a:r>
              <a:rPr lang="en-US" sz="2000" dirty="0">
                <a:solidFill>
                  <a:schemeClr val="tx1"/>
                </a:solidFill>
              </a:rPr>
              <a:t>achieve when the </a:t>
            </a:r>
            <a:r>
              <a:rPr lang="en-US" sz="2000" dirty="0" smtClean="0">
                <a:solidFill>
                  <a:schemeClr val="tx1"/>
                </a:solidFill>
              </a:rPr>
              <a:t>right services are </a:t>
            </a:r>
            <a:r>
              <a:rPr lang="en-US" sz="2000" dirty="0">
                <a:solidFill>
                  <a:schemeClr val="tx1"/>
                </a:solidFill>
              </a:rPr>
              <a:t>in place. </a:t>
            </a:r>
            <a:endParaRPr lang="en-US" sz="2000" dirty="0" smtClean="0">
              <a:solidFill>
                <a:schemeClr val="tx1"/>
              </a:solidFill>
            </a:endParaRPr>
          </a:p>
          <a:p>
            <a:pPr marL="0" indent="0">
              <a:spcBef>
                <a:spcPts val="0"/>
              </a:spcBef>
              <a:buNone/>
            </a:pPr>
            <a:endParaRPr lang="en-US" sz="1500" dirty="0">
              <a:solidFill>
                <a:schemeClr val="tx1"/>
              </a:solidFill>
            </a:endParaRPr>
          </a:p>
          <a:p>
            <a:pPr lvl="1">
              <a:spcBef>
                <a:spcPts val="0"/>
              </a:spcBef>
              <a:buFont typeface="Wingdings" panose="05000000000000000000" pitchFamily="2" charset="2"/>
              <a:buChar char="Ø"/>
            </a:pPr>
            <a:r>
              <a:rPr lang="en-US" sz="2000" b="1" dirty="0" smtClean="0">
                <a:solidFill>
                  <a:schemeClr val="tx1"/>
                </a:solidFill>
              </a:rPr>
              <a:t>English </a:t>
            </a:r>
            <a:r>
              <a:rPr lang="en-US" sz="2000" b="1" dirty="0">
                <a:solidFill>
                  <a:schemeClr val="tx1"/>
                </a:solidFill>
              </a:rPr>
              <a:t>learners </a:t>
            </a:r>
            <a:r>
              <a:rPr lang="en-US" sz="2000" dirty="0">
                <a:solidFill>
                  <a:schemeClr val="tx1"/>
                </a:solidFill>
              </a:rPr>
              <a:t>in programs that leverage their home language, provide rigorous courses, and integrate them into the school </a:t>
            </a:r>
            <a:r>
              <a:rPr lang="en-US" sz="2000" dirty="0" smtClean="0">
                <a:solidFill>
                  <a:schemeClr val="tx1"/>
                </a:solidFill>
              </a:rPr>
              <a:t>culture</a:t>
            </a:r>
          </a:p>
          <a:p>
            <a:pPr marL="342900" lvl="1" indent="0">
              <a:spcBef>
                <a:spcPts val="0"/>
              </a:spcBef>
              <a:buNone/>
            </a:pPr>
            <a:endParaRPr lang="en-US" sz="1500" dirty="0" smtClean="0">
              <a:solidFill>
                <a:schemeClr val="tx1"/>
              </a:solidFill>
            </a:endParaRPr>
          </a:p>
          <a:p>
            <a:pPr lvl="1">
              <a:spcBef>
                <a:spcPts val="0"/>
              </a:spcBef>
              <a:buFont typeface="Wingdings" panose="05000000000000000000" pitchFamily="2" charset="2"/>
              <a:buChar char="Ø"/>
            </a:pPr>
            <a:r>
              <a:rPr lang="en-US" sz="2000" b="1" dirty="0" smtClean="0">
                <a:solidFill>
                  <a:schemeClr val="tx1"/>
                </a:solidFill>
              </a:rPr>
              <a:t>Special education students </a:t>
            </a:r>
            <a:r>
              <a:rPr lang="en-US" sz="2000" dirty="0" smtClean="0">
                <a:solidFill>
                  <a:schemeClr val="tx1"/>
                </a:solidFill>
              </a:rPr>
              <a:t>with early supports and interventions</a:t>
            </a:r>
          </a:p>
          <a:p>
            <a:pPr marL="342900" lvl="1" indent="0">
              <a:spcBef>
                <a:spcPts val="0"/>
              </a:spcBef>
              <a:buNone/>
            </a:pPr>
            <a:endParaRPr lang="en-US" sz="1500" dirty="0" smtClean="0">
              <a:solidFill>
                <a:schemeClr val="tx1"/>
              </a:solidFill>
            </a:endParaRPr>
          </a:p>
          <a:p>
            <a:pPr lvl="1">
              <a:spcBef>
                <a:spcPts val="0"/>
              </a:spcBef>
              <a:buFont typeface="Wingdings" panose="05000000000000000000" pitchFamily="2" charset="2"/>
              <a:buChar char="Ø"/>
            </a:pPr>
            <a:r>
              <a:rPr lang="en-US" sz="2000" b="1" dirty="0" smtClean="0">
                <a:solidFill>
                  <a:schemeClr val="tx1"/>
                </a:solidFill>
              </a:rPr>
              <a:t>Foster youth</a:t>
            </a:r>
            <a:r>
              <a:rPr lang="en-US" sz="2000" dirty="0" smtClean="0">
                <a:solidFill>
                  <a:schemeClr val="tx1"/>
                </a:solidFill>
              </a:rPr>
              <a:t> </a:t>
            </a:r>
            <a:r>
              <a:rPr lang="en-US" sz="2000" dirty="0">
                <a:solidFill>
                  <a:schemeClr val="tx1"/>
                </a:solidFill>
              </a:rPr>
              <a:t>provided with social supports that improve their confidence and allow them to participate in community </a:t>
            </a:r>
            <a:r>
              <a:rPr lang="en-US" sz="2000" dirty="0" smtClean="0">
                <a:solidFill>
                  <a:schemeClr val="tx1"/>
                </a:solidFill>
              </a:rPr>
              <a:t>activities</a:t>
            </a:r>
            <a:endParaRPr lang="en-US" sz="2000" b="1" dirty="0">
              <a:solidFill>
                <a:schemeClr val="tx1"/>
              </a:solidFill>
            </a:endParaRPr>
          </a:p>
          <a:p>
            <a:pPr marL="342900" lvl="1" indent="0">
              <a:spcBef>
                <a:spcPts val="0"/>
              </a:spcBef>
              <a:buNone/>
            </a:pPr>
            <a:endParaRPr lang="en-US" sz="2000" b="1" dirty="0"/>
          </a:p>
          <a:p>
            <a:pPr lvl="2" indent="-342900">
              <a:spcBef>
                <a:spcPts val="0"/>
              </a:spcBef>
              <a:buFont typeface="Wingdings" panose="05000000000000000000" pitchFamily="2" charset="2"/>
              <a:buChar char="Ø"/>
            </a:pPr>
            <a:endParaRPr lang="en-US" sz="2000" dirty="0" smtClean="0">
              <a:solidFill>
                <a:schemeClr val="tx1"/>
              </a:solidFill>
            </a:endParaRPr>
          </a:p>
        </p:txBody>
      </p:sp>
    </p:spTree>
    <p:extLst>
      <p:ext uri="{BB962C8B-B14F-4D97-AF65-F5344CB8AC3E}">
        <p14:creationId xmlns:p14="http://schemas.microsoft.com/office/powerpoint/2010/main" val="1610802623"/>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a:t>Services for </a:t>
            </a:r>
            <a:r>
              <a:rPr lang="en-US" sz="3000" b="1" dirty="0" smtClean="0"/>
              <a:t>Students with Specific Needs: Example from the Field</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36</a:t>
            </a:fld>
            <a:endParaRPr lang="en-US" dirty="0">
              <a:solidFill>
                <a:prstClr val="white"/>
              </a:solidFill>
            </a:endParaRPr>
          </a:p>
        </p:txBody>
      </p:sp>
      <p:sp>
        <p:nvSpPr>
          <p:cNvPr id="3" name="TextBox 2"/>
          <p:cNvSpPr txBox="1"/>
          <p:nvPr/>
        </p:nvSpPr>
        <p:spPr>
          <a:xfrm>
            <a:off x="694063" y="1068636"/>
            <a:ext cx="7689773" cy="400110"/>
          </a:xfrm>
          <a:prstGeom prst="rect">
            <a:avLst/>
          </a:prstGeom>
          <a:solidFill>
            <a:schemeClr val="bg2">
              <a:lumMod val="25000"/>
            </a:schemeClr>
          </a:solidFill>
        </p:spPr>
        <p:txBody>
          <a:bodyPr wrap="square" rtlCol="0">
            <a:spAutoFit/>
          </a:bodyPr>
          <a:lstStyle/>
          <a:p>
            <a:pPr algn="ctr"/>
            <a:r>
              <a:rPr lang="en-US" sz="2000" b="1" dirty="0" smtClean="0">
                <a:solidFill>
                  <a:schemeClr val="bg1"/>
                </a:solidFill>
              </a:rPr>
              <a:t>Foster Youth Support at San Diego USD</a:t>
            </a:r>
            <a:endParaRPr lang="en-US" sz="2000" b="1" dirty="0">
              <a:solidFill>
                <a:schemeClr val="bg1"/>
              </a:solidFill>
            </a:endParaRPr>
          </a:p>
        </p:txBody>
      </p:sp>
      <p:sp>
        <p:nvSpPr>
          <p:cNvPr id="4" name="TextBox 3"/>
          <p:cNvSpPr txBox="1"/>
          <p:nvPr/>
        </p:nvSpPr>
        <p:spPr>
          <a:xfrm>
            <a:off x="694063" y="1498292"/>
            <a:ext cx="7689773" cy="286232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A resource teacher coordinates </a:t>
            </a:r>
            <a:r>
              <a:rPr lang="en-US" sz="2000" dirty="0" smtClean="0"/>
              <a:t>with </a:t>
            </a:r>
            <a:r>
              <a:rPr lang="en-US" sz="2000" dirty="0"/>
              <a:t>school sites and other staff to develop interventions that address safety, attendance, and other basic </a:t>
            </a:r>
            <a:r>
              <a:rPr lang="en-US" sz="2000" dirty="0" smtClean="0"/>
              <a:t>needs</a:t>
            </a:r>
            <a:endParaRPr lang="en-US" sz="2000" dirty="0"/>
          </a:p>
          <a:p>
            <a:endParaRPr lang="en-US" sz="2000" dirty="0" smtClean="0"/>
          </a:p>
          <a:p>
            <a:pPr marL="285750" indent="-285750">
              <a:buFont typeface="Wingdings" panose="05000000000000000000" pitchFamily="2" charset="2"/>
              <a:buChar char="Ø"/>
            </a:pPr>
            <a:r>
              <a:rPr lang="en-US" sz="2000" dirty="0" smtClean="0"/>
              <a:t>Resource teachers monitor academic progress, attendance, and behavioral data to inform school site support</a:t>
            </a:r>
          </a:p>
          <a:p>
            <a:endParaRPr lang="en-US" sz="2000" dirty="0" smtClean="0"/>
          </a:p>
          <a:p>
            <a:pPr marL="285750" indent="-285750">
              <a:buFont typeface="Wingdings" panose="05000000000000000000" pitchFamily="2" charset="2"/>
              <a:buChar char="Ø"/>
            </a:pPr>
            <a:r>
              <a:rPr lang="en-US" sz="2000" dirty="0"/>
              <a:t>M</a:t>
            </a:r>
            <a:r>
              <a:rPr lang="en-US" sz="2000" dirty="0" smtClean="0"/>
              <a:t>entor teachers in each high school are paired with students</a:t>
            </a:r>
          </a:p>
          <a:p>
            <a:pPr marL="285750" indent="-285750">
              <a:buFont typeface="Wingdings" panose="05000000000000000000" pitchFamily="2" charset="2"/>
              <a:buChar char="Ø"/>
            </a:pPr>
            <a:endParaRPr lang="en-US" sz="2000" dirty="0" smtClean="0"/>
          </a:p>
        </p:txBody>
      </p:sp>
    </p:spTree>
    <p:extLst>
      <p:ext uri="{BB962C8B-B14F-4D97-AF65-F5344CB8AC3E}">
        <p14:creationId xmlns:p14="http://schemas.microsoft.com/office/powerpoint/2010/main" val="188389905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6" y="131287"/>
            <a:ext cx="8444204" cy="745643"/>
          </a:xfrm>
        </p:spPr>
        <p:txBody>
          <a:bodyPr/>
          <a:lstStyle/>
          <a:p>
            <a:pPr algn="ctr"/>
            <a:r>
              <a:rPr lang="en-US" sz="3000" b="1" dirty="0" smtClean="0"/>
              <a:t>Conclusion: Questions to Consider</a:t>
            </a:r>
            <a:endParaRPr lang="en-US" sz="3000" b="1" dirty="0"/>
          </a:p>
        </p:txBody>
      </p:sp>
      <p:sp>
        <p:nvSpPr>
          <p:cNvPr id="5" name="Slide Number Placeholder 4"/>
          <p:cNvSpPr>
            <a:spLocks noGrp="1"/>
          </p:cNvSpPr>
          <p:nvPr>
            <p:ph type="sldNum" sz="quarter" idx="10"/>
          </p:nvPr>
        </p:nvSpPr>
        <p:spPr>
          <a:xfrm>
            <a:off x="8255000" y="4723195"/>
            <a:ext cx="431800" cy="273844"/>
          </a:xfrm>
        </p:spPr>
        <p:txBody>
          <a:bodyPr/>
          <a:lstStyle/>
          <a:p>
            <a:pPr>
              <a:defRPr/>
            </a:pPr>
            <a:fld id="{7E90D3BD-8CFB-4D3A-BE75-60E7EA6209F9}" type="slidenum">
              <a:rPr lang="en-US" smtClean="0">
                <a:solidFill>
                  <a:prstClr val="white"/>
                </a:solidFill>
              </a:rPr>
              <a:pPr>
                <a:defRPr/>
              </a:pPr>
              <a:t>37</a:t>
            </a:fld>
            <a:endParaRPr lang="en-US" dirty="0">
              <a:solidFill>
                <a:prstClr val="white"/>
              </a:solidFill>
            </a:endParaRPr>
          </a:p>
        </p:txBody>
      </p:sp>
      <p:sp>
        <p:nvSpPr>
          <p:cNvPr id="4" name="TextBox 3"/>
          <p:cNvSpPr txBox="1"/>
          <p:nvPr/>
        </p:nvSpPr>
        <p:spPr>
          <a:xfrm>
            <a:off x="781127" y="1322022"/>
            <a:ext cx="7689773" cy="2015936"/>
          </a:xfrm>
          <a:prstGeom prst="rect">
            <a:avLst/>
          </a:prstGeom>
          <a:noFill/>
        </p:spPr>
        <p:txBody>
          <a:bodyPr wrap="square" rtlCol="0">
            <a:spAutoFit/>
          </a:bodyPr>
          <a:lstStyle/>
          <a:p>
            <a:pPr marL="285750" indent="-285750">
              <a:buFont typeface="Wingdings" panose="05000000000000000000" pitchFamily="2" charset="2"/>
              <a:buChar char="Ø"/>
            </a:pPr>
            <a:r>
              <a:rPr lang="en-US" sz="2500" dirty="0" smtClean="0"/>
              <a:t>How is the lack of adequate funding impacting students in your community?</a:t>
            </a:r>
          </a:p>
          <a:p>
            <a:pPr marL="285750" indent="-285750">
              <a:buFont typeface="Wingdings" panose="05000000000000000000" pitchFamily="2" charset="2"/>
              <a:buChar char="Ø"/>
            </a:pPr>
            <a:endParaRPr lang="en-US" sz="2500" dirty="0"/>
          </a:p>
          <a:p>
            <a:pPr marL="285750" indent="-285750">
              <a:buFont typeface="Wingdings" panose="05000000000000000000" pitchFamily="2" charset="2"/>
              <a:buChar char="Ø"/>
            </a:pPr>
            <a:r>
              <a:rPr lang="en-US" sz="2500" dirty="0" smtClean="0"/>
              <a:t>What investments would your district or county office of education make with additional funding?</a:t>
            </a:r>
          </a:p>
        </p:txBody>
      </p:sp>
    </p:spTree>
    <p:extLst>
      <p:ext uri="{BB962C8B-B14F-4D97-AF65-F5344CB8AC3E}">
        <p14:creationId xmlns:p14="http://schemas.microsoft.com/office/powerpoint/2010/main" val="323163634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26571" y="167952"/>
            <a:ext cx="8248261" cy="712799"/>
          </a:xfrm>
        </p:spPr>
        <p:txBody>
          <a:bodyPr/>
          <a:lstStyle/>
          <a:p>
            <a:pPr algn="ctr"/>
            <a:r>
              <a:rPr lang="en-US" sz="3000" b="1" dirty="0"/>
              <a:t>Vision for and Adequately Funded Education System </a:t>
            </a:r>
            <a:endParaRPr lang="en-US" sz="3000" b="1" dirty="0">
              <a:latin typeface="Arial" charset="0"/>
            </a:endParaRPr>
          </a:p>
        </p:txBody>
      </p:sp>
      <p:sp>
        <p:nvSpPr>
          <p:cNvPr id="15362" name="Content Placeholder 2"/>
          <p:cNvSpPr>
            <a:spLocks noGrp="1"/>
          </p:cNvSpPr>
          <p:nvPr>
            <p:ph idx="1"/>
          </p:nvPr>
        </p:nvSpPr>
        <p:spPr>
          <a:xfrm>
            <a:off x="839755" y="1342771"/>
            <a:ext cx="7231225" cy="1481235"/>
          </a:xfrm>
        </p:spPr>
        <p:txBody>
          <a:bodyPr/>
          <a:lstStyle/>
          <a:p>
            <a:pPr marL="192877" lvl="1" indent="0">
              <a:spcBef>
                <a:spcPts val="0"/>
              </a:spcBef>
              <a:spcAft>
                <a:spcPts val="0"/>
              </a:spcAft>
              <a:buNone/>
            </a:pPr>
            <a:r>
              <a:rPr lang="en-US" sz="2000" dirty="0">
                <a:solidFill>
                  <a:schemeClr val="tx1"/>
                </a:solidFill>
                <a:latin typeface="Arial" charset="0"/>
              </a:rPr>
              <a:t>An education system in which all students have the opportunity to graduate from high school with a meaningful diploma—one that means they are prepared for college and career success. </a:t>
            </a: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3B05C4F-BC0F-F346-9E8D-8E8A522E515F}" type="slidenum">
              <a:rPr lang="en-US">
                <a:solidFill>
                  <a:schemeClr val="bg1"/>
                </a:solidFill>
              </a:rPr>
              <a:pPr fontAlgn="base">
                <a:spcBef>
                  <a:spcPct val="0"/>
                </a:spcBef>
                <a:spcAft>
                  <a:spcPct val="0"/>
                </a:spcAft>
              </a:pPr>
              <a:t>4</a:t>
            </a:fld>
            <a:endParaRPr lang="en-US">
              <a:solidFill>
                <a:schemeClr val="bg1"/>
              </a:solidFill>
            </a:endParaRPr>
          </a:p>
        </p:txBody>
      </p:sp>
    </p:spTree>
    <p:extLst>
      <p:ext uri="{BB962C8B-B14F-4D97-AF65-F5344CB8AC3E}">
        <p14:creationId xmlns:p14="http://schemas.microsoft.com/office/powerpoint/2010/main" val="322363313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062" y="1410609"/>
            <a:ext cx="6311213" cy="1733138"/>
          </a:xfrm>
        </p:spPr>
        <p:txBody>
          <a:bodyPr/>
          <a:lstStyle/>
          <a:p>
            <a:r>
              <a:rPr lang="en-US" sz="2400" b="1" dirty="0"/>
              <a:t/>
            </a:r>
            <a:br>
              <a:rPr lang="en-US" sz="2400" b="1" dirty="0"/>
            </a:br>
            <a:r>
              <a:rPr lang="en-US" sz="3000" dirty="0"/>
              <a:t>Money Matters: </a:t>
            </a:r>
            <a:br>
              <a:rPr lang="en-US" sz="3000" dirty="0"/>
            </a:br>
            <a:r>
              <a:rPr lang="en-US" sz="2000" dirty="0"/>
              <a:t>California’s inadequate school funding hurts our students and imperils our future</a:t>
            </a:r>
            <a:br>
              <a:rPr lang="en-US" sz="2000" dirty="0"/>
            </a:br>
            <a:endParaRPr lang="en-US" sz="2000" dirty="0"/>
          </a:p>
        </p:txBody>
      </p:sp>
    </p:spTree>
    <p:extLst>
      <p:ext uri="{BB962C8B-B14F-4D97-AF65-F5344CB8AC3E}">
        <p14:creationId xmlns:p14="http://schemas.microsoft.com/office/powerpoint/2010/main" val="332143936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63894" y="-7596"/>
            <a:ext cx="8397551" cy="825554"/>
          </a:xfrm>
        </p:spPr>
        <p:txBody>
          <a:bodyPr/>
          <a:lstStyle/>
          <a:p>
            <a:pPr algn="ctr"/>
            <a:r>
              <a:rPr lang="en-US" sz="3000" b="1" dirty="0">
                <a:latin typeface="Arial" charset="0"/>
              </a:rPr>
              <a:t>Evidence that Education Funding Matters</a:t>
            </a:r>
          </a:p>
        </p:txBody>
      </p:sp>
      <p:sp>
        <p:nvSpPr>
          <p:cNvPr id="16387" name="Slide Number Placeholder 3"/>
          <p:cNvSpPr>
            <a:spLocks noGrp="1"/>
          </p:cNvSpPr>
          <p:nvPr>
            <p:ph type="sldNum" sz="quarter" idx="10"/>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6</a:t>
            </a:fld>
            <a:endParaRPr lang="en-US" dirty="0">
              <a:solidFill>
                <a:schemeClr val="bg1"/>
              </a:solidFill>
            </a:endParaRPr>
          </a:p>
        </p:txBody>
      </p:sp>
      <p:sp>
        <p:nvSpPr>
          <p:cNvPr id="5" name="Content Placeholder 1"/>
          <p:cNvSpPr txBox="1">
            <a:spLocks/>
          </p:cNvSpPr>
          <p:nvPr/>
        </p:nvSpPr>
        <p:spPr bwMode="auto">
          <a:xfrm>
            <a:off x="385928" y="1322024"/>
            <a:ext cx="8098972" cy="128329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51435" tIns="25718" rIns="51435" bIns="25718" numCol="1" anchor="t" anchorCtr="0" compatLnSpc="1">
            <a:prstTxWarp prst="textNoShape">
              <a:avLst/>
            </a:prstTxWarp>
          </a:bodyPr>
          <a:lstStyle>
            <a:lvl1pPr marL="342900" indent="-342900" algn="l" rtl="0" eaLnBrk="1" fontAlgn="base" hangingPunct="1">
              <a:spcBef>
                <a:spcPts val="2000"/>
              </a:spcBef>
              <a:spcAft>
                <a:spcPct val="0"/>
              </a:spcAft>
              <a:buClr>
                <a:srgbClr val="7DB0CC"/>
              </a:buClr>
              <a:buSzPct val="90000"/>
              <a:buFont typeface="Wingdings" charset="0"/>
              <a:buChar char="Ø"/>
              <a:defRPr sz="3200" kern="1200">
                <a:solidFill>
                  <a:srgbClr val="595959"/>
                </a:solidFill>
                <a:latin typeface="Arial"/>
                <a:ea typeface="ＭＳ Ｐゴシック" charset="0"/>
                <a:cs typeface="ＭＳ Ｐゴシック" charset="0"/>
              </a:defRPr>
            </a:lvl1pPr>
            <a:lvl2pPr marL="6858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2pPr>
            <a:lvl3pPr marL="10350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3pPr>
            <a:lvl4pPr marL="13716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4pPr>
            <a:lvl5pPr marL="17208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196454" lvl="1" indent="0">
              <a:spcBef>
                <a:spcPts val="0"/>
              </a:spcBef>
              <a:buNone/>
            </a:pPr>
            <a:endParaRPr lang="en-US" sz="2000" dirty="0">
              <a:solidFill>
                <a:schemeClr val="tx1"/>
              </a:solidFill>
              <a:ea typeface="ＭＳ Ｐゴシック" panose="020B0600070205080204" pitchFamily="34" charset="-128"/>
            </a:endParaRPr>
          </a:p>
          <a:p>
            <a:pPr marL="453629" lvl="1" indent="-257175">
              <a:spcBef>
                <a:spcPts val="0"/>
              </a:spcBef>
            </a:pPr>
            <a:r>
              <a:rPr lang="en-US" sz="2000" dirty="0">
                <a:solidFill>
                  <a:schemeClr val="tx1"/>
                </a:solidFill>
                <a:ea typeface="ＭＳ Ｐゴシック" panose="020B0600070205080204" pitchFamily="34" charset="-128"/>
              </a:rPr>
              <a:t>2016 study found that increased funding for school districts with a large proportion of economically disadvantaged students resulted in improved test scores </a:t>
            </a:r>
            <a:endParaRPr lang="en-US" sz="1500" dirty="0">
              <a:solidFill>
                <a:schemeClr val="tx1"/>
              </a:solidFill>
              <a:ea typeface="ＭＳ Ｐゴシック" panose="020B0600070205080204" pitchFamily="34" charset="-128"/>
            </a:endParaRPr>
          </a:p>
          <a:p>
            <a:pPr marL="196454" lvl="1" indent="0">
              <a:spcBef>
                <a:spcPts val="0"/>
              </a:spcBef>
              <a:buNone/>
            </a:pPr>
            <a:endParaRPr lang="en-US" sz="2000" dirty="0">
              <a:solidFill>
                <a:schemeClr val="tx1"/>
              </a:solidFill>
              <a:ea typeface="ＭＳ Ｐゴシック" panose="020B0600070205080204" pitchFamily="34" charset="-128"/>
            </a:endParaRPr>
          </a:p>
          <a:p>
            <a:pPr marL="453629" lvl="1" indent="-257175">
              <a:spcBef>
                <a:spcPts val="0"/>
              </a:spcBef>
            </a:pPr>
            <a:r>
              <a:rPr lang="en-US" sz="2000" dirty="0">
                <a:solidFill>
                  <a:schemeClr val="tx1"/>
                </a:solidFill>
                <a:ea typeface="ＭＳ Ｐゴシック" panose="020B0600070205080204" pitchFamily="34" charset="-128"/>
              </a:rPr>
              <a:t>2015 study found that a 25% funding increase for economically disadvantaged students helped close gaps in academic achievement and adult </a:t>
            </a:r>
            <a:r>
              <a:rPr lang="en-US" sz="2000" dirty="0" smtClean="0">
                <a:solidFill>
                  <a:schemeClr val="tx1"/>
                </a:solidFill>
                <a:ea typeface="ＭＳ Ｐゴシック" panose="020B0600070205080204" pitchFamily="34" charset="-128"/>
              </a:rPr>
              <a:t>earnings</a:t>
            </a:r>
            <a:endParaRPr lang="en-US" sz="1800" dirty="0">
              <a:ea typeface="ＭＳ Ｐゴシック" panose="020B0600070205080204" pitchFamily="34" charset="-128"/>
            </a:endParaRPr>
          </a:p>
          <a:p>
            <a:pPr>
              <a:spcBef>
                <a:spcPts val="0"/>
              </a:spcBef>
              <a:buFont typeface="Arial" panose="020B0604020202020204" pitchFamily="34" charset="0"/>
              <a:buChar char="•"/>
            </a:pPr>
            <a:endParaRPr lang="en-US" sz="1800" dirty="0">
              <a:solidFill>
                <a:schemeClr val="tx1"/>
              </a:solidFill>
            </a:endParaRPr>
          </a:p>
        </p:txBody>
      </p:sp>
      <p:sp>
        <p:nvSpPr>
          <p:cNvPr id="2" name="TextBox 1"/>
          <p:cNvSpPr txBox="1"/>
          <p:nvPr/>
        </p:nvSpPr>
        <p:spPr>
          <a:xfrm>
            <a:off x="528810" y="817958"/>
            <a:ext cx="7921127" cy="707886"/>
          </a:xfrm>
          <a:prstGeom prst="rect">
            <a:avLst/>
          </a:prstGeom>
          <a:solidFill>
            <a:schemeClr val="bg2">
              <a:lumMod val="25000"/>
            </a:schemeClr>
          </a:solidFill>
        </p:spPr>
        <p:txBody>
          <a:bodyPr wrap="square" rtlCol="0">
            <a:spAutoFit/>
          </a:bodyPr>
          <a:lstStyle/>
          <a:p>
            <a:pPr marL="196454" lvl="1" indent="0">
              <a:spcBef>
                <a:spcPts val="0"/>
              </a:spcBef>
              <a:buNone/>
            </a:pPr>
            <a:r>
              <a:rPr lang="en-US" sz="2000" b="1" dirty="0">
                <a:solidFill>
                  <a:schemeClr val="bg1"/>
                </a:solidFill>
              </a:rPr>
              <a:t>Research indicates that greater investment leads to improved outcomes</a:t>
            </a:r>
          </a:p>
        </p:txBody>
      </p:sp>
    </p:spTree>
    <p:extLst>
      <p:ext uri="{BB962C8B-B14F-4D97-AF65-F5344CB8AC3E}">
        <p14:creationId xmlns:p14="http://schemas.microsoft.com/office/powerpoint/2010/main" val="22166785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1845" y="2795"/>
            <a:ext cx="8080310" cy="825554"/>
          </a:xfrm>
        </p:spPr>
        <p:txBody>
          <a:bodyPr/>
          <a:lstStyle/>
          <a:p>
            <a:pPr algn="ctr"/>
            <a:r>
              <a:rPr lang="en-US" sz="3000" b="1" dirty="0">
                <a:latin typeface="Arial" charset="0"/>
              </a:rPr>
              <a:t>California Per-Pupil Spending Ranks Low</a:t>
            </a:r>
          </a:p>
        </p:txBody>
      </p:sp>
      <p:sp>
        <p:nvSpPr>
          <p:cNvPr id="16387" name="Slide Number Placeholder 3"/>
          <p:cNvSpPr>
            <a:spLocks noGrp="1"/>
          </p:cNvSpPr>
          <p:nvPr>
            <p:ph type="sldNum" sz="quarter" idx="10"/>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7</a:t>
            </a:fld>
            <a:endParaRPr lang="en-US" dirty="0">
              <a:solidFill>
                <a:schemeClr val="bg1"/>
              </a:solidFill>
            </a:endParaRPr>
          </a:p>
        </p:txBody>
      </p:sp>
      <p:pic>
        <p:nvPicPr>
          <p:cNvPr id="6" name="Picture 5"/>
          <p:cNvPicPr>
            <a:picLocks noChangeAspect="1"/>
          </p:cNvPicPr>
          <p:nvPr/>
        </p:nvPicPr>
        <p:blipFill rotWithShape="1">
          <a:blip r:embed="rId3"/>
          <a:srcRect r="27576"/>
          <a:stretch/>
        </p:blipFill>
        <p:spPr>
          <a:xfrm>
            <a:off x="1537854" y="1435991"/>
            <a:ext cx="4966854" cy="2286000"/>
          </a:xfrm>
          <a:prstGeom prst="rect">
            <a:avLst/>
          </a:prstGeom>
        </p:spPr>
      </p:pic>
      <p:sp>
        <p:nvSpPr>
          <p:cNvPr id="2" name="TextBox 1"/>
          <p:cNvSpPr txBox="1"/>
          <p:nvPr/>
        </p:nvSpPr>
        <p:spPr>
          <a:xfrm>
            <a:off x="979714" y="3075706"/>
            <a:ext cx="7707086" cy="338554"/>
          </a:xfrm>
          <a:prstGeom prst="rect">
            <a:avLst/>
          </a:prstGeom>
          <a:noFill/>
        </p:spPr>
        <p:txBody>
          <a:bodyPr wrap="square" rtlCol="0">
            <a:spAutoFit/>
          </a:bodyPr>
          <a:lstStyle/>
          <a:p>
            <a:pPr lvl="1" algn="ctr"/>
            <a:r>
              <a:rPr lang="en-US" sz="1600" dirty="0"/>
              <a:t>Cost to bring California per-pupil spending to national average: </a:t>
            </a:r>
            <a:r>
              <a:rPr lang="en-US" sz="1600" b="1" dirty="0"/>
              <a:t>$22 billion</a:t>
            </a:r>
          </a:p>
        </p:txBody>
      </p:sp>
      <p:sp>
        <p:nvSpPr>
          <p:cNvPr id="3" name="TextBox 2"/>
          <p:cNvSpPr txBox="1"/>
          <p:nvPr/>
        </p:nvSpPr>
        <p:spPr>
          <a:xfrm>
            <a:off x="1641763" y="1262867"/>
            <a:ext cx="5361710" cy="400110"/>
          </a:xfrm>
          <a:prstGeom prst="rect">
            <a:avLst/>
          </a:prstGeom>
          <a:noFill/>
        </p:spPr>
        <p:txBody>
          <a:bodyPr wrap="square" rtlCol="0">
            <a:spAutoFit/>
          </a:bodyPr>
          <a:lstStyle/>
          <a:p>
            <a:r>
              <a:rPr lang="en-US" sz="2000" b="1" dirty="0"/>
              <a:t>Per-Pupil Spending</a:t>
            </a:r>
          </a:p>
        </p:txBody>
      </p:sp>
    </p:spTree>
    <p:extLst>
      <p:ext uri="{BB962C8B-B14F-4D97-AF65-F5344CB8AC3E}">
        <p14:creationId xmlns:p14="http://schemas.microsoft.com/office/powerpoint/2010/main" val="386145022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143001" y="2795"/>
            <a:ext cx="6858000" cy="825554"/>
          </a:xfrm>
        </p:spPr>
        <p:txBody>
          <a:bodyPr/>
          <a:lstStyle/>
          <a:p>
            <a:pPr algn="ctr"/>
            <a:r>
              <a:rPr lang="en-US" sz="3000" b="1" dirty="0">
                <a:latin typeface="Arial" charset="0"/>
              </a:rPr>
              <a:t>California Has Very Low Effort</a:t>
            </a:r>
          </a:p>
        </p:txBody>
      </p:sp>
      <p:sp>
        <p:nvSpPr>
          <p:cNvPr id="16387" name="Slide Number Placeholder 3"/>
          <p:cNvSpPr>
            <a:spLocks noGrp="1"/>
          </p:cNvSpPr>
          <p:nvPr>
            <p:ph type="sldNum" sz="quarter" idx="10"/>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417889" indent="-160727">
              <a:defRPr>
                <a:solidFill>
                  <a:schemeClr val="tx1"/>
                </a:solidFill>
                <a:latin typeface="Arial" charset="0"/>
                <a:ea typeface="ＭＳ Ｐゴシック" charset="0"/>
              </a:defRPr>
            </a:lvl2pPr>
            <a:lvl3pPr marL="642905" indent="-128582">
              <a:defRPr>
                <a:solidFill>
                  <a:schemeClr val="tx1"/>
                </a:solidFill>
                <a:latin typeface="Arial" charset="0"/>
                <a:ea typeface="ＭＳ Ｐゴシック" charset="0"/>
              </a:defRPr>
            </a:lvl3pPr>
            <a:lvl4pPr marL="900068" indent="-128582">
              <a:defRPr>
                <a:solidFill>
                  <a:schemeClr val="tx1"/>
                </a:solidFill>
                <a:latin typeface="Arial" charset="0"/>
                <a:ea typeface="ＭＳ Ｐゴシック" charset="0"/>
              </a:defRPr>
            </a:lvl4pPr>
            <a:lvl5pPr marL="1157231" indent="-128582">
              <a:defRPr>
                <a:solidFill>
                  <a:schemeClr val="tx1"/>
                </a:solidFill>
                <a:latin typeface="Arial" charset="0"/>
                <a:ea typeface="ＭＳ Ｐゴシック" charset="0"/>
              </a:defRPr>
            </a:lvl5pPr>
            <a:lvl6pPr marL="1414392" indent="-128582" fontAlgn="base">
              <a:spcBef>
                <a:spcPct val="0"/>
              </a:spcBef>
              <a:spcAft>
                <a:spcPct val="0"/>
              </a:spcAft>
              <a:defRPr>
                <a:solidFill>
                  <a:schemeClr val="tx1"/>
                </a:solidFill>
                <a:latin typeface="Arial" charset="0"/>
                <a:ea typeface="ＭＳ Ｐゴシック" charset="0"/>
              </a:defRPr>
            </a:lvl6pPr>
            <a:lvl7pPr marL="1671554" indent="-128582" fontAlgn="base">
              <a:spcBef>
                <a:spcPct val="0"/>
              </a:spcBef>
              <a:spcAft>
                <a:spcPct val="0"/>
              </a:spcAft>
              <a:defRPr>
                <a:solidFill>
                  <a:schemeClr val="tx1"/>
                </a:solidFill>
                <a:latin typeface="Arial" charset="0"/>
                <a:ea typeface="ＭＳ Ｐゴシック" charset="0"/>
              </a:defRPr>
            </a:lvl7pPr>
            <a:lvl8pPr marL="1928717" indent="-128582" fontAlgn="base">
              <a:spcBef>
                <a:spcPct val="0"/>
              </a:spcBef>
              <a:spcAft>
                <a:spcPct val="0"/>
              </a:spcAft>
              <a:defRPr>
                <a:solidFill>
                  <a:schemeClr val="tx1"/>
                </a:solidFill>
                <a:latin typeface="Arial" charset="0"/>
                <a:ea typeface="ＭＳ Ｐゴシック" charset="0"/>
              </a:defRPr>
            </a:lvl8pPr>
            <a:lvl9pPr marL="2185879" indent="-128582"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8</a:t>
            </a:fld>
            <a:endParaRPr lang="en-US" dirty="0">
              <a:solidFill>
                <a:schemeClr val="bg1"/>
              </a:solidFill>
            </a:endParaRPr>
          </a:p>
        </p:txBody>
      </p:sp>
      <p:pic>
        <p:nvPicPr>
          <p:cNvPr id="7" name="Picture 6"/>
          <p:cNvPicPr>
            <a:picLocks noChangeAspect="1"/>
          </p:cNvPicPr>
          <p:nvPr/>
        </p:nvPicPr>
        <p:blipFill>
          <a:blip r:embed="rId3"/>
          <a:stretch>
            <a:fillRect/>
          </a:stretch>
        </p:blipFill>
        <p:spPr>
          <a:xfrm>
            <a:off x="2090487" y="1153391"/>
            <a:ext cx="5150063" cy="2435211"/>
          </a:xfrm>
          <a:prstGeom prst="rect">
            <a:avLst/>
          </a:prstGeom>
        </p:spPr>
      </p:pic>
    </p:spTree>
    <p:extLst>
      <p:ext uri="{BB962C8B-B14F-4D97-AF65-F5344CB8AC3E}">
        <p14:creationId xmlns:p14="http://schemas.microsoft.com/office/powerpoint/2010/main" val="75517433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0"/>
            <a:ext cx="7893697" cy="691200"/>
          </a:xfrm>
        </p:spPr>
        <p:txBody>
          <a:bodyPr/>
          <a:lstStyle/>
          <a:p>
            <a:pPr algn="ctr"/>
            <a:r>
              <a:rPr lang="en-US" sz="3000" b="1" dirty="0"/>
              <a:t>Consequences of Inadequate Funding</a:t>
            </a:r>
          </a:p>
        </p:txBody>
      </p:sp>
      <p:sp>
        <p:nvSpPr>
          <p:cNvPr id="5" name="Slide Number Placeholder 4"/>
          <p:cNvSpPr>
            <a:spLocks noGrp="1"/>
          </p:cNvSpPr>
          <p:nvPr>
            <p:ph type="sldNum" sz="quarter" idx="10"/>
          </p:nvPr>
        </p:nvSpPr>
        <p:spPr/>
        <p:txBody>
          <a:bodyPr/>
          <a:lstStyle/>
          <a:p>
            <a:pPr>
              <a:defRPr/>
            </a:pPr>
            <a:fld id="{7E90D3BD-8CFB-4D3A-BE75-60E7EA6209F9}" type="slidenum">
              <a:rPr lang="en-US" smtClean="0">
                <a:solidFill>
                  <a:prstClr val="white"/>
                </a:solidFill>
              </a:rPr>
              <a:pPr>
                <a:defRPr/>
              </a:pPr>
              <a:t>9</a:t>
            </a:fld>
            <a:endParaRPr lang="en-US" dirty="0">
              <a:solidFill>
                <a:prstClr val="white"/>
              </a:solidFill>
            </a:endParaRPr>
          </a:p>
        </p:txBody>
      </p:sp>
      <p:sp>
        <p:nvSpPr>
          <p:cNvPr id="6" name="Content Placeholder 5"/>
          <p:cNvSpPr>
            <a:spLocks noGrp="1"/>
          </p:cNvSpPr>
          <p:nvPr>
            <p:ph idx="1"/>
          </p:nvPr>
        </p:nvSpPr>
        <p:spPr>
          <a:xfrm>
            <a:off x="559837" y="691200"/>
            <a:ext cx="8052318" cy="3553691"/>
          </a:xfrm>
        </p:spPr>
        <p:txBody>
          <a:bodyPr/>
          <a:lstStyle/>
          <a:p>
            <a:pPr marL="192877" lvl="1" indent="-45545">
              <a:spcBef>
                <a:spcPts val="0"/>
              </a:spcBef>
              <a:buNone/>
            </a:pPr>
            <a:r>
              <a:rPr lang="en-US" sz="2000" dirty="0">
                <a:solidFill>
                  <a:schemeClr val="tx1"/>
                </a:solidFill>
              </a:rPr>
              <a:t>According to data from the National Center for Education Statistics, in 2014 California had amongst the highest:</a:t>
            </a:r>
          </a:p>
          <a:p>
            <a:pPr marL="192877" lvl="1" indent="-45545">
              <a:spcBef>
                <a:spcPts val="0"/>
              </a:spcBef>
              <a:buNone/>
            </a:pPr>
            <a:endParaRPr lang="en-US" sz="2000" dirty="0">
              <a:solidFill>
                <a:schemeClr val="tx1"/>
              </a:solidFill>
            </a:endParaRPr>
          </a:p>
          <a:p>
            <a:pPr marL="680331" lvl="3" indent="0">
              <a:spcBef>
                <a:spcPts val="0"/>
              </a:spcBef>
              <a:buNone/>
            </a:pPr>
            <a:r>
              <a:rPr lang="en-US" sz="2000" b="1" dirty="0">
                <a:solidFill>
                  <a:schemeClr val="tx1"/>
                </a:solidFill>
              </a:rPr>
              <a:t>Student to Teacher Ratios </a:t>
            </a:r>
            <a:r>
              <a:rPr lang="en-US" sz="2000" dirty="0">
                <a:solidFill>
                  <a:schemeClr val="tx1"/>
                </a:solidFill>
              </a:rPr>
              <a:t>(Highest amongst all states) </a:t>
            </a:r>
          </a:p>
          <a:p>
            <a:pPr marL="680331" lvl="3" indent="0">
              <a:spcBef>
                <a:spcPts val="0"/>
              </a:spcBef>
              <a:buNone/>
            </a:pPr>
            <a:r>
              <a:rPr lang="en-US" sz="2000" u="sng" dirty="0">
                <a:solidFill>
                  <a:schemeClr val="tx1"/>
                </a:solidFill>
              </a:rPr>
              <a:t>23.6 students per teacher compared to 16.1 nationally</a:t>
            </a:r>
          </a:p>
          <a:p>
            <a:pPr marL="680331" lvl="3" indent="0">
              <a:spcBef>
                <a:spcPts val="0"/>
              </a:spcBef>
              <a:buNone/>
            </a:pPr>
            <a:endParaRPr lang="en-US" sz="2000" dirty="0">
              <a:solidFill>
                <a:schemeClr val="tx1"/>
              </a:solidFill>
            </a:endParaRPr>
          </a:p>
          <a:p>
            <a:pPr marL="680331" lvl="3" indent="0">
              <a:spcBef>
                <a:spcPts val="0"/>
              </a:spcBef>
              <a:buNone/>
            </a:pPr>
            <a:r>
              <a:rPr lang="en-US" sz="2000" b="1" dirty="0">
                <a:solidFill>
                  <a:schemeClr val="tx1"/>
                </a:solidFill>
              </a:rPr>
              <a:t>Student to Counselor Ratios </a:t>
            </a:r>
            <a:r>
              <a:rPr lang="en-US" sz="2000" dirty="0">
                <a:solidFill>
                  <a:schemeClr val="tx1"/>
                </a:solidFill>
              </a:rPr>
              <a:t>(Second highest) </a:t>
            </a:r>
          </a:p>
          <a:p>
            <a:pPr marL="680331" lvl="3" indent="0">
              <a:spcBef>
                <a:spcPts val="0"/>
              </a:spcBef>
              <a:buNone/>
            </a:pPr>
            <a:r>
              <a:rPr lang="en-US" sz="2000" u="sng" dirty="0">
                <a:solidFill>
                  <a:schemeClr val="tx1"/>
                </a:solidFill>
              </a:rPr>
              <a:t>760.3 students per counselor, compared to 482.4 nationally</a:t>
            </a:r>
          </a:p>
          <a:p>
            <a:pPr marL="680331" lvl="3" indent="0">
              <a:spcBef>
                <a:spcPts val="0"/>
              </a:spcBef>
              <a:buNone/>
            </a:pPr>
            <a:endParaRPr lang="en-US" sz="2000" dirty="0">
              <a:solidFill>
                <a:schemeClr val="tx1"/>
              </a:solidFill>
            </a:endParaRPr>
          </a:p>
          <a:p>
            <a:pPr marL="680331" lvl="3" indent="0">
              <a:spcBef>
                <a:spcPts val="0"/>
              </a:spcBef>
              <a:buNone/>
            </a:pPr>
            <a:r>
              <a:rPr lang="en-US" sz="2000" b="1" dirty="0">
                <a:solidFill>
                  <a:schemeClr val="tx1"/>
                </a:solidFill>
              </a:rPr>
              <a:t>Student to Total Staff Ratios</a:t>
            </a:r>
            <a:r>
              <a:rPr lang="en-US" sz="2000" dirty="0">
                <a:solidFill>
                  <a:schemeClr val="tx1"/>
                </a:solidFill>
              </a:rPr>
              <a:t> (Third highest amongst)</a:t>
            </a:r>
          </a:p>
          <a:p>
            <a:pPr marL="680331" lvl="3" indent="0">
              <a:spcBef>
                <a:spcPts val="0"/>
              </a:spcBef>
              <a:buNone/>
            </a:pPr>
            <a:r>
              <a:rPr lang="en-US" sz="2000" u="sng" dirty="0">
                <a:solidFill>
                  <a:schemeClr val="tx1"/>
                </a:solidFill>
              </a:rPr>
              <a:t>11 students per total staff, compared to 8 nationally.</a:t>
            </a:r>
          </a:p>
          <a:p>
            <a:pPr marL="192877" lvl="1" indent="-45545">
              <a:spcBef>
                <a:spcPts val="0"/>
              </a:spcBef>
              <a:buNone/>
            </a:pPr>
            <a:endParaRPr lang="en-US" sz="1800" dirty="0"/>
          </a:p>
          <a:p>
            <a:pPr marL="192877" lvl="1" indent="-45545">
              <a:spcBef>
                <a:spcPts val="0"/>
              </a:spcBef>
              <a:buNone/>
            </a:pPr>
            <a:endParaRPr lang="en-US" sz="1800" dirty="0"/>
          </a:p>
          <a:p>
            <a:pPr marL="0" indent="0">
              <a:spcBef>
                <a:spcPts val="0"/>
              </a:spcBef>
              <a:buNone/>
            </a:pPr>
            <a:endParaRPr lang="en-US" dirty="0"/>
          </a:p>
        </p:txBody>
      </p:sp>
    </p:spTree>
    <p:extLst>
      <p:ext uri="{BB962C8B-B14F-4D97-AF65-F5344CB8AC3E}">
        <p14:creationId xmlns:p14="http://schemas.microsoft.com/office/powerpoint/2010/main" val="3745982495"/>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ial CSBA Template 16-9">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CSBA_PPT_Widescreen_Modern</Template>
  <TotalTime>989</TotalTime>
  <Words>5827</Words>
  <Application>Microsoft Office PowerPoint</Application>
  <PresentationFormat>On-screen Show (16:9)</PresentationFormat>
  <Paragraphs>404</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Calibri</vt:lpstr>
      <vt:lpstr>Times New Roman</vt:lpstr>
      <vt:lpstr>Wingdings</vt:lpstr>
      <vt:lpstr>Official CSBA Template 16-9</vt:lpstr>
      <vt:lpstr>Meeting California’s Challenge Access, Opportunity, and Achievement: Key Ingredients for Student Success</vt:lpstr>
      <vt:lpstr> Commitment to Adequacy and Closing Opportunity Gaps</vt:lpstr>
      <vt:lpstr>Meeting California’s Challenge:  What the Report Covers</vt:lpstr>
      <vt:lpstr>Vision for and Adequately Funded Education System </vt:lpstr>
      <vt:lpstr> Money Matters:  California’s inadequate school funding hurts our students and imperils our future </vt:lpstr>
      <vt:lpstr>Evidence that Education Funding Matters</vt:lpstr>
      <vt:lpstr>California Per-Pupil Spending Ranks Low</vt:lpstr>
      <vt:lpstr>California Has Very Low Effort</vt:lpstr>
      <vt:lpstr>Consequences of Inadequate Funding</vt:lpstr>
      <vt:lpstr>California Has a Large Proportion of High-Need Students (2016-17)</vt:lpstr>
      <vt:lpstr>The Opportunities for Student Success in an Adequately Funded Education System</vt:lpstr>
      <vt:lpstr>The Eight Key Ingredients</vt:lpstr>
      <vt:lpstr>Focus on Equity in the Local Context</vt:lpstr>
      <vt:lpstr>A Rigorous, Well-Rounded, and Relevant Curriculum</vt:lpstr>
      <vt:lpstr>A Rigorous, Well-Rounded, and Relevant Curriculum: Opportunity Gaps</vt:lpstr>
      <vt:lpstr>A Rigorous, Well-Rounded, and Relevant Curriculum: Example from the Field</vt:lpstr>
      <vt:lpstr>Academic Support to Improve Achievement</vt:lpstr>
      <vt:lpstr>Academic Support to Improve Achievement: Opportunity Gaps</vt:lpstr>
      <vt:lpstr>Academic Support to Improve Achievement: Example from the Field</vt:lpstr>
      <vt:lpstr>Staff with Skills, Competencies, and Knowledge</vt:lpstr>
      <vt:lpstr>Staff with Skills, Competencies, and Knowledge: Opportunity Gaps</vt:lpstr>
      <vt:lpstr>Staff with Skills, Competencies, and Knowledge: Example from the Field</vt:lpstr>
      <vt:lpstr>Early Support and Services</vt:lpstr>
      <vt:lpstr>Early Support and Services: Opportunity Gaps</vt:lpstr>
      <vt:lpstr>Early Support and Services: Example from the Field</vt:lpstr>
      <vt:lpstr>Education and Assistance for Families</vt:lpstr>
      <vt:lpstr>Education and Assistance for Families: Opportunity Gaps</vt:lpstr>
      <vt:lpstr>Education and Assistance for Families: Example from the Field</vt:lpstr>
      <vt:lpstr>Physical, Mental, and Environmental Health Supports</vt:lpstr>
      <vt:lpstr>Physical, Mental, and Environmental Health Supports: Opportunity Gaps</vt:lpstr>
      <vt:lpstr>Physical, Mental, and Environmental Health Supports: Example from the Field</vt:lpstr>
      <vt:lpstr>21st-Century Infrastructure and Technology</vt:lpstr>
      <vt:lpstr>21st-Century Infrastructure and Technology: Opportunity Gaps</vt:lpstr>
      <vt:lpstr>21st-Century Infrastructure and Technology: Example from the Field</vt:lpstr>
      <vt:lpstr>Services for Students with Specific Needs</vt:lpstr>
      <vt:lpstr>Services for Students with Specific Needs: Example from the Field</vt:lpstr>
      <vt:lpstr>Conclusion: Questions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Manuel Buenrostro</dc:creator>
  <cp:lastModifiedBy>Myel Jenkins</cp:lastModifiedBy>
  <cp:revision>69</cp:revision>
  <dcterms:created xsi:type="dcterms:W3CDTF">2017-08-18T22:02:19Z</dcterms:created>
  <dcterms:modified xsi:type="dcterms:W3CDTF">2017-09-05T18:48:16Z</dcterms:modified>
</cp:coreProperties>
</file>