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5149850"/>
  <p:notesSz cx="9144000" cy="5149850"/>
  <p:embeddedFontLst>
    <p:embeddedFont>
      <p:font typeface="FrutigerLTStd-Light" panose="020B0402020204020204" pitchFamily="34" charset="0"/>
      <p:regular r:id="rId24"/>
    </p:embeddedFont>
    <p:embeddedFont>
      <p:font typeface="FrutigerLTStd-LightItalic" panose="020B0402020204090204" pitchFamily="34" charset="0"/>
      <p:italic r:id="rId25"/>
    </p:embeddedFont>
    <p:embeddedFont>
      <p:font typeface="Calibri" panose="020F0502020204030204" pitchFamily="34" charset="0"/>
      <p:regular r:id="rId26"/>
      <p:bold r:id="rId27"/>
      <p:italic r:id="rId28"/>
      <p:boldItalic r:id="rId29"/>
    </p:embeddedFont>
    <p:embeddedFont>
      <p:font typeface="FrutigerLTStd-Black" panose="020B0803030504030204" pitchFamily="34" charset="0"/>
      <p:bold r:id="rId3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3" d="100"/>
          <a:sy n="93" d="100"/>
        </p:scale>
        <p:origin x="726" y="7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704850" y="1848632"/>
            <a:ext cx="7734300" cy="699769"/>
          </a:xfrm>
          <a:prstGeom prst="rect">
            <a:avLst/>
          </a:prstGeom>
        </p:spPr>
        <p:txBody>
          <a:bodyPr lIns="0" tIns="0" rIns="0" bIns="0"/>
          <a:lstStyle>
            <a:lvl1pPr>
              <a:defRPr sz="2400" b="0" i="0">
                <a:solidFill>
                  <a:srgbClr val="163963"/>
                </a:solidFill>
                <a:latin typeface="FrutigerLTStd-Light"/>
                <a:cs typeface="FrutigerLTStd-Light"/>
              </a:defRPr>
            </a:lvl1pPr>
          </a:lstStyle>
          <a:p>
            <a:endParaRPr/>
          </a:p>
        </p:txBody>
      </p:sp>
      <p:sp>
        <p:nvSpPr>
          <p:cNvPr id="3" name="Holder 3"/>
          <p:cNvSpPr>
            <a:spLocks noGrp="1"/>
          </p:cNvSpPr>
          <p:nvPr>
            <p:ph type="body" idx="1"/>
          </p:nvPr>
        </p:nvSpPr>
        <p:spPr>
          <a:xfrm>
            <a:off x="854077" y="2056038"/>
            <a:ext cx="7435844" cy="1371600"/>
          </a:xfrm>
          <a:prstGeom prst="rect">
            <a:avLst/>
          </a:prstGeom>
        </p:spPr>
        <p:txBody>
          <a:bodyPr lIns="0" tIns="0" rIns="0" bIns="0"/>
          <a:lstStyle>
            <a:lvl1pPr>
              <a:defRPr sz="2200" b="0" i="1">
                <a:solidFill>
                  <a:srgbClr val="163963"/>
                </a:solidFill>
                <a:latin typeface="FrutigerLTStd-LightItalic"/>
                <a:cs typeface="FrutigerLTStd-LightItalic"/>
              </a:defRPr>
            </a:lvl1pPr>
          </a:lstStyle>
          <a:p>
            <a:endParaRPr/>
          </a:p>
        </p:txBody>
      </p:sp>
      <p:sp>
        <p:nvSpPr>
          <p:cNvPr id="4" name="Holder 4"/>
          <p:cNvSpPr>
            <a:spLocks noGrp="1"/>
          </p:cNvSpPr>
          <p:nvPr>
            <p:ph type="ftr" sz="quarter" idx="5"/>
          </p:nvPr>
        </p:nvSpPr>
        <p:spPr>
          <a:xfrm>
            <a:off x="3108960" y="4789360"/>
            <a:ext cx="2926080" cy="257492"/>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9360"/>
            <a:ext cx="2103120" cy="257492"/>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9/7/2017</a:t>
            </a:fld>
            <a:endParaRPr lang="en-US"/>
          </a:p>
        </p:txBody>
      </p:sp>
      <p:sp>
        <p:nvSpPr>
          <p:cNvPr id="6" name="Holder 6"/>
          <p:cNvSpPr>
            <a:spLocks noGrp="1"/>
          </p:cNvSpPr>
          <p:nvPr>
            <p:ph type="sldNum" sz="quarter" idx="7"/>
          </p:nvPr>
        </p:nvSpPr>
        <p:spPr>
          <a:xfrm>
            <a:off x="6583680" y="4789360"/>
            <a:ext cx="2103120" cy="257492"/>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704850" y="1848632"/>
            <a:ext cx="7734300" cy="699769"/>
          </a:xfrm>
          <a:prstGeom prst="rect">
            <a:avLst/>
          </a:prstGeom>
        </p:spPr>
        <p:txBody>
          <a:bodyPr lIns="0" tIns="0" rIns="0" bIns="0"/>
          <a:lstStyle>
            <a:lvl1pPr>
              <a:defRPr sz="2400" b="0" i="0">
                <a:solidFill>
                  <a:srgbClr val="163963"/>
                </a:solidFill>
                <a:latin typeface="FrutigerLTStd-Light"/>
                <a:cs typeface="FrutigerLTStd-Light"/>
              </a:defRPr>
            </a:lvl1pPr>
          </a:lstStyle>
          <a:p>
            <a:endParaRPr/>
          </a:p>
        </p:txBody>
      </p:sp>
      <p:sp>
        <p:nvSpPr>
          <p:cNvPr id="3" name="Holder 3"/>
          <p:cNvSpPr>
            <a:spLocks noGrp="1"/>
          </p:cNvSpPr>
          <p:nvPr>
            <p:ph sz="half" idx="2"/>
          </p:nvPr>
        </p:nvSpPr>
        <p:spPr>
          <a:xfrm>
            <a:off x="457200" y="1184465"/>
            <a:ext cx="3977640" cy="339890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4465"/>
            <a:ext cx="3977640" cy="339890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3108960" y="4789360"/>
            <a:ext cx="2926080" cy="257492"/>
          </a:xfrm>
          <a:prstGeom prst="rect">
            <a:avLst/>
          </a:prstGeom>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a:xfrm>
            <a:off x="457200" y="4789360"/>
            <a:ext cx="2103120" cy="257492"/>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9/7/2017</a:t>
            </a:fld>
            <a:endParaRPr lang="en-US"/>
          </a:p>
        </p:txBody>
      </p:sp>
      <p:sp>
        <p:nvSpPr>
          <p:cNvPr id="7" name="Holder 7"/>
          <p:cNvSpPr>
            <a:spLocks noGrp="1"/>
          </p:cNvSpPr>
          <p:nvPr>
            <p:ph type="sldNum" sz="quarter" idx="7"/>
          </p:nvPr>
        </p:nvSpPr>
        <p:spPr>
          <a:xfrm>
            <a:off x="6583680" y="4789360"/>
            <a:ext cx="2103120" cy="257492"/>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704850" y="1848632"/>
            <a:ext cx="7734300" cy="699769"/>
          </a:xfrm>
          <a:prstGeom prst="rect">
            <a:avLst/>
          </a:prstGeom>
        </p:spPr>
        <p:txBody>
          <a:bodyPr lIns="0" tIns="0" rIns="0" bIns="0"/>
          <a:lstStyle>
            <a:lvl1pPr>
              <a:defRPr sz="2400" b="0" i="0">
                <a:solidFill>
                  <a:srgbClr val="163963"/>
                </a:solidFill>
                <a:latin typeface="FrutigerLTStd-Light"/>
                <a:cs typeface="FrutigerLTStd-Light"/>
              </a:defRPr>
            </a:lvl1pPr>
          </a:lstStyle>
          <a:p>
            <a:endParaRPr/>
          </a:p>
        </p:txBody>
      </p:sp>
      <p:sp>
        <p:nvSpPr>
          <p:cNvPr id="3" name="Holder 3"/>
          <p:cNvSpPr>
            <a:spLocks noGrp="1"/>
          </p:cNvSpPr>
          <p:nvPr>
            <p:ph type="ftr" sz="quarter" idx="5"/>
          </p:nvPr>
        </p:nvSpPr>
        <p:spPr>
          <a:xfrm>
            <a:off x="3108960" y="4789360"/>
            <a:ext cx="2926080" cy="257492"/>
          </a:xfrm>
          <a:prstGeom prst="rect">
            <a:avLst/>
          </a:prstGeom>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a:xfrm>
            <a:off x="457200" y="4789360"/>
            <a:ext cx="2103120" cy="257492"/>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9/7/2017</a:t>
            </a:fld>
            <a:endParaRPr lang="en-US"/>
          </a:p>
        </p:txBody>
      </p:sp>
      <p:sp>
        <p:nvSpPr>
          <p:cNvPr id="5" name="Holder 5"/>
          <p:cNvSpPr>
            <a:spLocks noGrp="1"/>
          </p:cNvSpPr>
          <p:nvPr>
            <p:ph type="sldNum" sz="quarter" idx="7"/>
          </p:nvPr>
        </p:nvSpPr>
        <p:spPr>
          <a:xfrm>
            <a:off x="6583680" y="4789360"/>
            <a:ext cx="2103120" cy="257492"/>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3108960" y="4789360"/>
            <a:ext cx="2926080" cy="257492"/>
          </a:xfrm>
          <a:prstGeom prst="rect">
            <a:avLst/>
          </a:prstGeom>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a:xfrm>
            <a:off x="457200" y="4789360"/>
            <a:ext cx="2103120" cy="257492"/>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9/7/2017</a:t>
            </a:fld>
            <a:endParaRPr lang="en-US"/>
          </a:p>
        </p:txBody>
      </p:sp>
      <p:sp>
        <p:nvSpPr>
          <p:cNvPr id="4" name="Holder 4"/>
          <p:cNvSpPr>
            <a:spLocks noGrp="1"/>
          </p:cNvSpPr>
          <p:nvPr>
            <p:ph type="sldNum" sz="quarter" idx="7"/>
          </p:nvPr>
        </p:nvSpPr>
        <p:spPr>
          <a:xfrm>
            <a:off x="6583680" y="4789360"/>
            <a:ext cx="2103120" cy="257492"/>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www.csba.org/"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5148580"/>
          </a:xfrm>
          <a:custGeom>
            <a:avLst/>
            <a:gdLst/>
            <a:ahLst/>
            <a:cxnLst/>
            <a:rect l="l" t="t" r="r" b="b"/>
            <a:pathLst>
              <a:path w="9144000" h="5148580">
                <a:moveTo>
                  <a:pt x="0" y="5148072"/>
                </a:moveTo>
                <a:lnTo>
                  <a:pt x="9144000" y="5148072"/>
                </a:lnTo>
                <a:lnTo>
                  <a:pt x="9144000" y="0"/>
                </a:lnTo>
                <a:lnTo>
                  <a:pt x="0" y="0"/>
                </a:lnTo>
                <a:lnTo>
                  <a:pt x="0" y="5148072"/>
                </a:lnTo>
                <a:close/>
              </a:path>
            </a:pathLst>
          </a:custGeom>
          <a:solidFill>
            <a:srgbClr val="163963"/>
          </a:solidFill>
        </p:spPr>
        <p:txBody>
          <a:bodyPr wrap="square" lIns="0" tIns="0" rIns="0" bIns="0" rtlCol="0"/>
          <a:lstStyle/>
          <a:p>
            <a:endParaRPr/>
          </a:p>
        </p:txBody>
      </p:sp>
      <p:sp>
        <p:nvSpPr>
          <p:cNvPr id="3" name="object 3"/>
          <p:cNvSpPr/>
          <p:nvPr/>
        </p:nvSpPr>
        <p:spPr>
          <a:xfrm>
            <a:off x="0" y="0"/>
            <a:ext cx="8710802" cy="128767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8707831" y="0"/>
            <a:ext cx="436168" cy="514807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1284702"/>
            <a:ext cx="8710802" cy="1290657"/>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0" y="2572384"/>
            <a:ext cx="8710802" cy="1290654"/>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0" y="3860063"/>
            <a:ext cx="8710802" cy="1288008"/>
          </a:xfrm>
          <a:prstGeom prst="rect">
            <a:avLst/>
          </a:prstGeom>
          <a:blipFill>
            <a:blip r:embed="rId6" cstate="print"/>
            <a:stretch>
              <a:fillRect/>
            </a:stretch>
          </a:blipFill>
        </p:spPr>
        <p:txBody>
          <a:bodyPr wrap="square" lIns="0" tIns="0" rIns="0" bIns="0" rtlCol="0"/>
          <a:lstStyle/>
          <a:p>
            <a:endParaRPr/>
          </a:p>
        </p:txBody>
      </p:sp>
      <p:sp>
        <p:nvSpPr>
          <p:cNvPr id="8" name="object 8"/>
          <p:cNvSpPr txBox="1">
            <a:spLocks noGrp="1"/>
          </p:cNvSpPr>
          <p:nvPr>
            <p:ph type="title"/>
          </p:nvPr>
        </p:nvSpPr>
        <p:spPr>
          <a:xfrm>
            <a:off x="3282950" y="1133475"/>
            <a:ext cx="4992370" cy="610870"/>
          </a:xfrm>
          <a:prstGeom prst="rect">
            <a:avLst/>
          </a:prstGeom>
        </p:spPr>
        <p:txBody>
          <a:bodyPr vert="horz" wrap="square" lIns="0" tIns="0" rIns="0" bIns="0" rtlCol="0">
            <a:spAutoFit/>
          </a:bodyPr>
          <a:lstStyle/>
          <a:p>
            <a:pPr marL="12700">
              <a:lnSpc>
                <a:spcPct val="100000"/>
              </a:lnSpc>
            </a:pPr>
            <a:r>
              <a:rPr sz="3900" b="1" spc="-135" dirty="0">
                <a:solidFill>
                  <a:srgbClr val="FDBD56"/>
                </a:solidFill>
                <a:latin typeface="FrutigerLTStd-Black"/>
                <a:cs typeface="FrutigerLTStd-Black"/>
              </a:rPr>
              <a:t>Behind </a:t>
            </a:r>
            <a:r>
              <a:rPr sz="3900" b="1" spc="-85" dirty="0">
                <a:solidFill>
                  <a:srgbClr val="FDBD56"/>
                </a:solidFill>
                <a:latin typeface="FrutigerLTStd-Black"/>
                <a:cs typeface="FrutigerLTStd-Black"/>
              </a:rPr>
              <a:t>the</a:t>
            </a:r>
            <a:r>
              <a:rPr sz="3900" b="1" spc="-430" dirty="0">
                <a:solidFill>
                  <a:srgbClr val="FDBD56"/>
                </a:solidFill>
                <a:latin typeface="FrutigerLTStd-Black"/>
                <a:cs typeface="FrutigerLTStd-Black"/>
              </a:rPr>
              <a:t> </a:t>
            </a:r>
            <a:r>
              <a:rPr sz="3900" b="1" spc="-114" dirty="0">
                <a:solidFill>
                  <a:srgbClr val="FDBD56"/>
                </a:solidFill>
                <a:latin typeface="FrutigerLTStd-Black"/>
                <a:cs typeface="FrutigerLTStd-Black"/>
              </a:rPr>
              <a:t>Numbers</a:t>
            </a:r>
            <a:endParaRPr sz="3900" dirty="0">
              <a:latin typeface="FrutigerLTStd-Black"/>
              <a:cs typeface="FrutigerLTStd-Black"/>
            </a:endParaRPr>
          </a:p>
        </p:txBody>
      </p:sp>
      <p:sp>
        <p:nvSpPr>
          <p:cNvPr id="9" name="object 9"/>
          <p:cNvSpPr txBox="1"/>
          <p:nvPr/>
        </p:nvSpPr>
        <p:spPr>
          <a:xfrm>
            <a:off x="3282950" y="2102484"/>
            <a:ext cx="4290060" cy="746760"/>
          </a:xfrm>
          <a:prstGeom prst="rect">
            <a:avLst/>
          </a:prstGeom>
        </p:spPr>
        <p:txBody>
          <a:bodyPr vert="horz" wrap="square" lIns="0" tIns="0" rIns="0" bIns="0" rtlCol="0">
            <a:spAutoFit/>
          </a:bodyPr>
          <a:lstStyle/>
          <a:p>
            <a:pPr marL="12700" marR="5080">
              <a:lnSpc>
                <a:spcPts val="2900"/>
              </a:lnSpc>
            </a:pPr>
            <a:r>
              <a:rPr sz="2600" i="1" spc="-55" dirty="0">
                <a:solidFill>
                  <a:srgbClr val="FFFFFF"/>
                </a:solidFill>
                <a:latin typeface="FrutigerLTStd-LightItalic"/>
                <a:cs typeface="FrutigerLTStd-LightItalic"/>
              </a:rPr>
              <a:t>The </a:t>
            </a:r>
            <a:r>
              <a:rPr sz="2600" i="1" spc="-80" dirty="0">
                <a:solidFill>
                  <a:srgbClr val="FFFFFF"/>
                </a:solidFill>
                <a:latin typeface="FrutigerLTStd-LightItalic"/>
                <a:cs typeface="FrutigerLTStd-LightItalic"/>
              </a:rPr>
              <a:t>cold, </a:t>
            </a:r>
            <a:r>
              <a:rPr sz="2600" i="1" spc="-75" dirty="0">
                <a:solidFill>
                  <a:srgbClr val="FFFFFF"/>
                </a:solidFill>
                <a:latin typeface="FrutigerLTStd-LightItalic"/>
                <a:cs typeface="FrutigerLTStd-LightItalic"/>
              </a:rPr>
              <a:t>hard </a:t>
            </a:r>
            <a:r>
              <a:rPr sz="2600" i="1" spc="-50" dirty="0">
                <a:solidFill>
                  <a:srgbClr val="FFFFFF"/>
                </a:solidFill>
                <a:latin typeface="FrutigerLTStd-LightItalic"/>
                <a:cs typeface="FrutigerLTStd-LightItalic"/>
              </a:rPr>
              <a:t>facts </a:t>
            </a:r>
            <a:r>
              <a:rPr sz="2600" i="1" spc="-65" dirty="0">
                <a:solidFill>
                  <a:srgbClr val="FFFFFF"/>
                </a:solidFill>
                <a:latin typeface="FrutigerLTStd-LightItalic"/>
                <a:cs typeface="FrutigerLTStd-LightItalic"/>
              </a:rPr>
              <a:t>of</a:t>
            </a:r>
            <a:r>
              <a:rPr sz="2600" i="1" spc="-340" dirty="0">
                <a:solidFill>
                  <a:srgbClr val="FFFFFF"/>
                </a:solidFill>
                <a:latin typeface="FrutigerLTStd-LightItalic"/>
                <a:cs typeface="FrutigerLTStd-LightItalic"/>
              </a:rPr>
              <a:t> </a:t>
            </a:r>
            <a:r>
              <a:rPr sz="2600" i="1" spc="-85" dirty="0">
                <a:solidFill>
                  <a:srgbClr val="FFFFFF"/>
                </a:solidFill>
                <a:latin typeface="FrutigerLTStd-LightItalic"/>
                <a:cs typeface="FrutigerLTStd-LightItalic"/>
              </a:rPr>
              <a:t>California  </a:t>
            </a:r>
            <a:r>
              <a:rPr sz="2600" i="1" spc="-75" dirty="0">
                <a:solidFill>
                  <a:srgbClr val="FFFFFF"/>
                </a:solidFill>
                <a:latin typeface="FrutigerLTStd-LightItalic"/>
                <a:cs typeface="FrutigerLTStd-LightItalic"/>
              </a:rPr>
              <a:t>Public School</a:t>
            </a:r>
            <a:r>
              <a:rPr sz="2600" i="1" spc="-204" dirty="0">
                <a:solidFill>
                  <a:srgbClr val="FFFFFF"/>
                </a:solidFill>
                <a:latin typeface="FrutigerLTStd-LightItalic"/>
                <a:cs typeface="FrutigerLTStd-LightItalic"/>
              </a:rPr>
              <a:t> </a:t>
            </a:r>
            <a:r>
              <a:rPr sz="2600" i="1" spc="-85" dirty="0">
                <a:solidFill>
                  <a:srgbClr val="FFFFFF"/>
                </a:solidFill>
                <a:latin typeface="FrutigerLTStd-LightItalic"/>
                <a:cs typeface="FrutigerLTStd-LightItalic"/>
              </a:rPr>
              <a:t>Funding</a:t>
            </a:r>
            <a:endParaRPr sz="2600">
              <a:latin typeface="FrutigerLTStd-LightItalic"/>
              <a:cs typeface="FrutigerLTStd-LightItalic"/>
            </a:endParaRPr>
          </a:p>
        </p:txBody>
      </p:sp>
      <p:sp>
        <p:nvSpPr>
          <p:cNvPr id="10" name="object 10"/>
          <p:cNvSpPr/>
          <p:nvPr/>
        </p:nvSpPr>
        <p:spPr>
          <a:xfrm>
            <a:off x="6755894" y="3985767"/>
            <a:ext cx="1141095" cy="414655"/>
          </a:xfrm>
          <a:custGeom>
            <a:avLst/>
            <a:gdLst/>
            <a:ahLst/>
            <a:cxnLst/>
            <a:rect l="l" t="t" r="r" b="b"/>
            <a:pathLst>
              <a:path w="1141095" h="414654">
                <a:moveTo>
                  <a:pt x="998245" y="228257"/>
                </a:moveTo>
                <a:lnTo>
                  <a:pt x="924240" y="237416"/>
                </a:lnTo>
                <a:lnTo>
                  <a:pt x="888494" y="253601"/>
                </a:lnTo>
                <a:lnTo>
                  <a:pt x="862270" y="281732"/>
                </a:lnTo>
                <a:lnTo>
                  <a:pt x="852081" y="324967"/>
                </a:lnTo>
                <a:lnTo>
                  <a:pt x="860761" y="364785"/>
                </a:lnTo>
                <a:lnTo>
                  <a:pt x="884056" y="392528"/>
                </a:lnTo>
                <a:lnTo>
                  <a:pt x="917842" y="408760"/>
                </a:lnTo>
                <a:lnTo>
                  <a:pt x="957999" y="414045"/>
                </a:lnTo>
                <a:lnTo>
                  <a:pt x="985875" y="411030"/>
                </a:lnTo>
                <a:lnTo>
                  <a:pt x="1009610" y="401750"/>
                </a:lnTo>
                <a:lnTo>
                  <a:pt x="1029970" y="385847"/>
                </a:lnTo>
                <a:lnTo>
                  <a:pt x="1047724" y="362965"/>
                </a:lnTo>
                <a:lnTo>
                  <a:pt x="1135681" y="362965"/>
                </a:lnTo>
                <a:lnTo>
                  <a:pt x="1135400" y="357443"/>
                </a:lnTo>
                <a:lnTo>
                  <a:pt x="1135279" y="348894"/>
                </a:lnTo>
                <a:lnTo>
                  <a:pt x="983564" y="348894"/>
                </a:lnTo>
                <a:lnTo>
                  <a:pt x="967637" y="346804"/>
                </a:lnTo>
                <a:lnTo>
                  <a:pt x="954873" y="340737"/>
                </a:lnTo>
                <a:lnTo>
                  <a:pt x="946393" y="330999"/>
                </a:lnTo>
                <a:lnTo>
                  <a:pt x="943317" y="317893"/>
                </a:lnTo>
                <a:lnTo>
                  <a:pt x="947914" y="300551"/>
                </a:lnTo>
                <a:lnTo>
                  <a:pt x="960515" y="288921"/>
                </a:lnTo>
                <a:lnTo>
                  <a:pt x="979338" y="282392"/>
                </a:lnTo>
                <a:lnTo>
                  <a:pt x="1002601" y="280352"/>
                </a:lnTo>
                <a:lnTo>
                  <a:pt x="1135164" y="280352"/>
                </a:lnTo>
                <a:lnTo>
                  <a:pt x="1135164" y="235305"/>
                </a:lnTo>
                <a:lnTo>
                  <a:pt x="1134518" y="232054"/>
                </a:lnTo>
                <a:lnTo>
                  <a:pt x="1043927" y="232054"/>
                </a:lnTo>
                <a:lnTo>
                  <a:pt x="1033730" y="230544"/>
                </a:lnTo>
                <a:lnTo>
                  <a:pt x="1022310" y="229341"/>
                </a:lnTo>
                <a:lnTo>
                  <a:pt x="1010278" y="228545"/>
                </a:lnTo>
                <a:lnTo>
                  <a:pt x="998245" y="228257"/>
                </a:lnTo>
                <a:close/>
              </a:path>
              <a:path w="1141095" h="414654">
                <a:moveTo>
                  <a:pt x="1135681" y="362965"/>
                </a:moveTo>
                <a:lnTo>
                  <a:pt x="1048816" y="362965"/>
                </a:lnTo>
                <a:lnTo>
                  <a:pt x="1049087" y="374140"/>
                </a:lnTo>
                <a:lnTo>
                  <a:pt x="1049748" y="385847"/>
                </a:lnTo>
                <a:lnTo>
                  <a:pt x="1050418" y="396221"/>
                </a:lnTo>
                <a:lnTo>
                  <a:pt x="1050988" y="407530"/>
                </a:lnTo>
                <a:lnTo>
                  <a:pt x="1140599" y="407530"/>
                </a:lnTo>
                <a:lnTo>
                  <a:pt x="1137912" y="390834"/>
                </a:lnTo>
                <a:lnTo>
                  <a:pt x="1136241" y="373995"/>
                </a:lnTo>
                <a:lnTo>
                  <a:pt x="1135681" y="362965"/>
                </a:lnTo>
                <a:close/>
              </a:path>
              <a:path w="1141095" h="414654">
                <a:moveTo>
                  <a:pt x="1135164" y="280352"/>
                </a:moveTo>
                <a:lnTo>
                  <a:pt x="1002601" y="280352"/>
                </a:lnTo>
                <a:lnTo>
                  <a:pt x="1013493" y="280531"/>
                </a:lnTo>
                <a:lnTo>
                  <a:pt x="1024078" y="280966"/>
                </a:lnTo>
                <a:lnTo>
                  <a:pt x="1043927" y="281990"/>
                </a:lnTo>
                <a:lnTo>
                  <a:pt x="1039696" y="306444"/>
                </a:lnTo>
                <a:lnTo>
                  <a:pt x="1027614" y="327887"/>
                </a:lnTo>
                <a:lnTo>
                  <a:pt x="1008597" y="343107"/>
                </a:lnTo>
                <a:lnTo>
                  <a:pt x="983564" y="348894"/>
                </a:lnTo>
                <a:lnTo>
                  <a:pt x="1135279" y="348894"/>
                </a:lnTo>
                <a:lnTo>
                  <a:pt x="1135164" y="280352"/>
                </a:lnTo>
                <a:close/>
              </a:path>
              <a:path w="1141095" h="414654">
                <a:moveTo>
                  <a:pt x="1124788" y="183083"/>
                </a:moveTo>
                <a:lnTo>
                  <a:pt x="979208" y="183083"/>
                </a:lnTo>
                <a:lnTo>
                  <a:pt x="1004154" y="185302"/>
                </a:lnTo>
                <a:lnTo>
                  <a:pt x="1024616" y="193081"/>
                </a:lnTo>
                <a:lnTo>
                  <a:pt x="1038554" y="208104"/>
                </a:lnTo>
                <a:lnTo>
                  <a:pt x="1043927" y="232054"/>
                </a:lnTo>
                <a:lnTo>
                  <a:pt x="1134518" y="232054"/>
                </a:lnTo>
                <a:lnTo>
                  <a:pt x="1124788" y="183083"/>
                </a:lnTo>
                <a:close/>
              </a:path>
              <a:path w="1141095" h="414654">
                <a:moveTo>
                  <a:pt x="1000417" y="117932"/>
                </a:moveTo>
                <a:lnTo>
                  <a:pt x="969977" y="119085"/>
                </a:lnTo>
                <a:lnTo>
                  <a:pt x="941230" y="122681"/>
                </a:lnTo>
                <a:lnTo>
                  <a:pt x="913818" y="128926"/>
                </a:lnTo>
                <a:lnTo>
                  <a:pt x="887387" y="138023"/>
                </a:lnTo>
                <a:lnTo>
                  <a:pt x="889012" y="204304"/>
                </a:lnTo>
                <a:lnTo>
                  <a:pt x="910126" y="194559"/>
                </a:lnTo>
                <a:lnTo>
                  <a:pt x="932467" y="187979"/>
                </a:lnTo>
                <a:lnTo>
                  <a:pt x="955629" y="184255"/>
                </a:lnTo>
                <a:lnTo>
                  <a:pt x="979208" y="183083"/>
                </a:lnTo>
                <a:lnTo>
                  <a:pt x="1124788" y="183083"/>
                </a:lnTo>
                <a:lnTo>
                  <a:pt x="1124275" y="180500"/>
                </a:lnTo>
                <a:lnTo>
                  <a:pt x="1094898" y="144205"/>
                </a:lnTo>
                <a:lnTo>
                  <a:pt x="1051967" y="124116"/>
                </a:lnTo>
                <a:lnTo>
                  <a:pt x="1000417" y="117932"/>
                </a:lnTo>
                <a:close/>
              </a:path>
              <a:path w="1141095" h="414654">
                <a:moveTo>
                  <a:pt x="818575" y="357035"/>
                </a:moveTo>
                <a:lnTo>
                  <a:pt x="618007" y="357035"/>
                </a:lnTo>
                <a:lnTo>
                  <a:pt x="632140" y="379230"/>
                </a:lnTo>
                <a:lnTo>
                  <a:pt x="654434" y="397351"/>
                </a:lnTo>
                <a:lnTo>
                  <a:pt x="682847" y="409566"/>
                </a:lnTo>
                <a:lnTo>
                  <a:pt x="715340" y="414045"/>
                </a:lnTo>
                <a:lnTo>
                  <a:pt x="761124" y="406148"/>
                </a:lnTo>
                <a:lnTo>
                  <a:pt x="797229" y="384224"/>
                </a:lnTo>
                <a:lnTo>
                  <a:pt x="818575" y="357035"/>
                </a:lnTo>
                <a:close/>
              </a:path>
              <a:path w="1141095" h="414654">
                <a:moveTo>
                  <a:pt x="625068" y="0"/>
                </a:moveTo>
                <a:lnTo>
                  <a:pt x="526770" y="0"/>
                </a:lnTo>
                <a:lnTo>
                  <a:pt x="526770" y="407530"/>
                </a:lnTo>
                <a:lnTo>
                  <a:pt x="616927" y="407530"/>
                </a:lnTo>
                <a:lnTo>
                  <a:pt x="616927" y="357035"/>
                </a:lnTo>
                <a:lnTo>
                  <a:pt x="818575" y="357035"/>
                </a:lnTo>
                <a:lnTo>
                  <a:pt x="823371" y="350927"/>
                </a:lnTo>
                <a:lnTo>
                  <a:pt x="827838" y="339115"/>
                </a:lnTo>
                <a:lnTo>
                  <a:pt x="684339" y="339115"/>
                </a:lnTo>
                <a:lnTo>
                  <a:pt x="661228" y="333627"/>
                </a:lnTo>
                <a:lnTo>
                  <a:pt x="642196" y="318455"/>
                </a:lnTo>
                <a:lnTo>
                  <a:pt x="629280" y="295534"/>
                </a:lnTo>
                <a:lnTo>
                  <a:pt x="624522" y="266801"/>
                </a:lnTo>
                <a:lnTo>
                  <a:pt x="628821" y="237358"/>
                </a:lnTo>
                <a:lnTo>
                  <a:pt x="640972" y="213929"/>
                </a:lnTo>
                <a:lnTo>
                  <a:pt x="659851" y="198451"/>
                </a:lnTo>
                <a:lnTo>
                  <a:pt x="684339" y="192862"/>
                </a:lnTo>
                <a:lnTo>
                  <a:pt x="829146" y="192862"/>
                </a:lnTo>
                <a:lnTo>
                  <a:pt x="824518" y="180929"/>
                </a:lnTo>
                <a:lnTo>
                  <a:pt x="809270" y="160820"/>
                </a:lnTo>
                <a:lnTo>
                  <a:pt x="625068" y="160820"/>
                </a:lnTo>
                <a:lnTo>
                  <a:pt x="625068" y="0"/>
                </a:lnTo>
                <a:close/>
              </a:path>
              <a:path w="1141095" h="414654">
                <a:moveTo>
                  <a:pt x="829146" y="192862"/>
                </a:moveTo>
                <a:lnTo>
                  <a:pt x="684339" y="192862"/>
                </a:lnTo>
                <a:lnTo>
                  <a:pt x="709657" y="198546"/>
                </a:lnTo>
                <a:lnTo>
                  <a:pt x="728248" y="213864"/>
                </a:lnTo>
                <a:lnTo>
                  <a:pt x="739701" y="236217"/>
                </a:lnTo>
                <a:lnTo>
                  <a:pt x="743610" y="263004"/>
                </a:lnTo>
                <a:lnTo>
                  <a:pt x="739548" y="293932"/>
                </a:lnTo>
                <a:lnTo>
                  <a:pt x="727838" y="317981"/>
                </a:lnTo>
                <a:lnTo>
                  <a:pt x="709197" y="333568"/>
                </a:lnTo>
                <a:lnTo>
                  <a:pt x="684339" y="339115"/>
                </a:lnTo>
                <a:lnTo>
                  <a:pt x="827838" y="339115"/>
                </a:lnTo>
                <a:lnTo>
                  <a:pt x="839264" y="308908"/>
                </a:lnTo>
                <a:lnTo>
                  <a:pt x="844626" y="260819"/>
                </a:lnTo>
                <a:lnTo>
                  <a:pt x="839538" y="219654"/>
                </a:lnTo>
                <a:lnTo>
                  <a:pt x="829146" y="192862"/>
                </a:lnTo>
                <a:close/>
              </a:path>
              <a:path w="1141095" h="414654">
                <a:moveTo>
                  <a:pt x="723493" y="117932"/>
                </a:moveTo>
                <a:lnTo>
                  <a:pt x="695283" y="120206"/>
                </a:lnTo>
                <a:lnTo>
                  <a:pt x="669521" y="127569"/>
                </a:lnTo>
                <a:lnTo>
                  <a:pt x="646412" y="140836"/>
                </a:lnTo>
                <a:lnTo>
                  <a:pt x="626160" y="160820"/>
                </a:lnTo>
                <a:lnTo>
                  <a:pt x="809270" y="160820"/>
                </a:lnTo>
                <a:lnTo>
                  <a:pt x="799928" y="148499"/>
                </a:lnTo>
                <a:lnTo>
                  <a:pt x="766132" y="126216"/>
                </a:lnTo>
                <a:lnTo>
                  <a:pt x="723493" y="117932"/>
                </a:lnTo>
                <a:close/>
              </a:path>
              <a:path w="1141095" h="414654">
                <a:moveTo>
                  <a:pt x="273786" y="329336"/>
                </a:moveTo>
                <a:lnTo>
                  <a:pt x="268351" y="400469"/>
                </a:lnTo>
                <a:lnTo>
                  <a:pt x="313974" y="410719"/>
                </a:lnTo>
                <a:lnTo>
                  <a:pt x="371017" y="414045"/>
                </a:lnTo>
                <a:lnTo>
                  <a:pt x="418717" y="409897"/>
                </a:lnTo>
                <a:lnTo>
                  <a:pt x="461098" y="395108"/>
                </a:lnTo>
                <a:lnTo>
                  <a:pt x="491450" y="366162"/>
                </a:lnTo>
                <a:lnTo>
                  <a:pt x="495750" y="348894"/>
                </a:lnTo>
                <a:lnTo>
                  <a:pt x="365582" y="348894"/>
                </a:lnTo>
                <a:lnTo>
                  <a:pt x="339546" y="347213"/>
                </a:lnTo>
                <a:lnTo>
                  <a:pt x="314993" y="342782"/>
                </a:lnTo>
                <a:lnTo>
                  <a:pt x="292785" y="336517"/>
                </a:lnTo>
                <a:lnTo>
                  <a:pt x="273786" y="329336"/>
                </a:lnTo>
                <a:close/>
              </a:path>
              <a:path w="1141095" h="414654">
                <a:moveTo>
                  <a:pt x="386803" y="117932"/>
                </a:moveTo>
                <a:lnTo>
                  <a:pt x="344103" y="123107"/>
                </a:lnTo>
                <a:lnTo>
                  <a:pt x="305288" y="139390"/>
                </a:lnTo>
                <a:lnTo>
                  <a:pt x="277075" y="167915"/>
                </a:lnTo>
                <a:lnTo>
                  <a:pt x="266179" y="209816"/>
                </a:lnTo>
                <a:lnTo>
                  <a:pt x="276485" y="250570"/>
                </a:lnTo>
                <a:lnTo>
                  <a:pt x="302249" y="274724"/>
                </a:lnTo>
                <a:lnTo>
                  <a:pt x="335743" y="288313"/>
                </a:lnTo>
                <a:lnTo>
                  <a:pt x="369237" y="297377"/>
                </a:lnTo>
                <a:lnTo>
                  <a:pt x="395001" y="307950"/>
                </a:lnTo>
                <a:lnTo>
                  <a:pt x="405307" y="326072"/>
                </a:lnTo>
                <a:lnTo>
                  <a:pt x="401931" y="337894"/>
                </a:lnTo>
                <a:lnTo>
                  <a:pt x="392993" y="344822"/>
                </a:lnTo>
                <a:lnTo>
                  <a:pt x="380281" y="348080"/>
                </a:lnTo>
                <a:lnTo>
                  <a:pt x="365582" y="348894"/>
                </a:lnTo>
                <a:lnTo>
                  <a:pt x="495750" y="348894"/>
                </a:lnTo>
                <a:lnTo>
                  <a:pt x="492271" y="276608"/>
                </a:lnTo>
                <a:lnTo>
                  <a:pt x="430237" y="237342"/>
                </a:lnTo>
                <a:lnTo>
                  <a:pt x="395175" y="228713"/>
                </a:lnTo>
                <a:lnTo>
                  <a:pt x="368204" y="219221"/>
                </a:lnTo>
                <a:lnTo>
                  <a:pt x="357416" y="202717"/>
                </a:lnTo>
                <a:lnTo>
                  <a:pt x="361490" y="192973"/>
                </a:lnTo>
                <a:lnTo>
                  <a:pt x="372044" y="186966"/>
                </a:lnTo>
                <a:lnTo>
                  <a:pt x="386578" y="183925"/>
                </a:lnTo>
                <a:lnTo>
                  <a:pt x="402590" y="183083"/>
                </a:lnTo>
                <a:lnTo>
                  <a:pt x="480761" y="183083"/>
                </a:lnTo>
                <a:lnTo>
                  <a:pt x="486232" y="134213"/>
                </a:lnTo>
                <a:lnTo>
                  <a:pt x="462143" y="126402"/>
                </a:lnTo>
                <a:lnTo>
                  <a:pt x="437341" y="121391"/>
                </a:lnTo>
                <a:lnTo>
                  <a:pt x="412128" y="118720"/>
                </a:lnTo>
                <a:lnTo>
                  <a:pt x="386803" y="117932"/>
                </a:lnTo>
                <a:close/>
              </a:path>
              <a:path w="1141095" h="414654">
                <a:moveTo>
                  <a:pt x="480761" y="183083"/>
                </a:moveTo>
                <a:lnTo>
                  <a:pt x="402590" y="183083"/>
                </a:lnTo>
                <a:lnTo>
                  <a:pt x="421882" y="184301"/>
                </a:lnTo>
                <a:lnTo>
                  <a:pt x="442036" y="187921"/>
                </a:lnTo>
                <a:lnTo>
                  <a:pt x="461475" y="193895"/>
                </a:lnTo>
                <a:lnTo>
                  <a:pt x="478624" y="202171"/>
                </a:lnTo>
                <a:lnTo>
                  <a:pt x="480761" y="183083"/>
                </a:lnTo>
                <a:close/>
              </a:path>
              <a:path w="1141095" h="414654">
                <a:moveTo>
                  <a:pt x="164592" y="117932"/>
                </a:moveTo>
                <a:lnTo>
                  <a:pt x="111590" y="124330"/>
                </a:lnTo>
                <a:lnTo>
                  <a:pt x="66286" y="143061"/>
                </a:lnTo>
                <a:lnTo>
                  <a:pt x="31023" y="173424"/>
                </a:lnTo>
                <a:lnTo>
                  <a:pt x="8146" y="214722"/>
                </a:lnTo>
                <a:lnTo>
                  <a:pt x="0" y="266255"/>
                </a:lnTo>
                <a:lnTo>
                  <a:pt x="8146" y="317528"/>
                </a:lnTo>
                <a:lnTo>
                  <a:pt x="31023" y="358668"/>
                </a:lnTo>
                <a:lnTo>
                  <a:pt x="66286" y="388950"/>
                </a:lnTo>
                <a:lnTo>
                  <a:pt x="111590" y="407651"/>
                </a:lnTo>
                <a:lnTo>
                  <a:pt x="164592" y="414045"/>
                </a:lnTo>
                <a:lnTo>
                  <a:pt x="184640" y="413239"/>
                </a:lnTo>
                <a:lnTo>
                  <a:pt x="205149" y="410856"/>
                </a:lnTo>
                <a:lnTo>
                  <a:pt x="225353" y="406946"/>
                </a:lnTo>
                <a:lnTo>
                  <a:pt x="244487" y="401561"/>
                </a:lnTo>
                <a:lnTo>
                  <a:pt x="242721" y="342379"/>
                </a:lnTo>
                <a:lnTo>
                  <a:pt x="181444" y="342379"/>
                </a:lnTo>
                <a:lnTo>
                  <a:pt x="150993" y="337086"/>
                </a:lnTo>
                <a:lnTo>
                  <a:pt x="125333" y="322057"/>
                </a:lnTo>
                <a:lnTo>
                  <a:pt x="107621" y="298568"/>
                </a:lnTo>
                <a:lnTo>
                  <a:pt x="101015" y="267893"/>
                </a:lnTo>
                <a:lnTo>
                  <a:pt x="106772" y="235016"/>
                </a:lnTo>
                <a:lnTo>
                  <a:pt x="122615" y="210396"/>
                </a:lnTo>
                <a:lnTo>
                  <a:pt x="146407" y="194950"/>
                </a:lnTo>
                <a:lnTo>
                  <a:pt x="176009" y="189598"/>
                </a:lnTo>
                <a:lnTo>
                  <a:pt x="236797" y="189598"/>
                </a:lnTo>
                <a:lnTo>
                  <a:pt x="242316" y="133616"/>
                </a:lnTo>
                <a:lnTo>
                  <a:pt x="224895" y="126611"/>
                </a:lnTo>
                <a:lnTo>
                  <a:pt x="206101" y="121726"/>
                </a:lnTo>
                <a:lnTo>
                  <a:pt x="185983" y="118864"/>
                </a:lnTo>
                <a:lnTo>
                  <a:pt x="164592" y="117932"/>
                </a:lnTo>
                <a:close/>
              </a:path>
              <a:path w="1141095" h="414654">
                <a:moveTo>
                  <a:pt x="242316" y="328790"/>
                </a:moveTo>
                <a:lnTo>
                  <a:pt x="229057" y="334583"/>
                </a:lnTo>
                <a:lnTo>
                  <a:pt x="214118" y="338847"/>
                </a:lnTo>
                <a:lnTo>
                  <a:pt x="198060" y="341479"/>
                </a:lnTo>
                <a:lnTo>
                  <a:pt x="181444" y="342379"/>
                </a:lnTo>
                <a:lnTo>
                  <a:pt x="242721" y="342379"/>
                </a:lnTo>
                <a:lnTo>
                  <a:pt x="242316" y="328790"/>
                </a:lnTo>
                <a:close/>
              </a:path>
              <a:path w="1141095" h="414654">
                <a:moveTo>
                  <a:pt x="236797" y="189598"/>
                </a:moveTo>
                <a:lnTo>
                  <a:pt x="176009" y="189598"/>
                </a:lnTo>
                <a:lnTo>
                  <a:pt x="192601" y="190532"/>
                </a:lnTo>
                <a:lnTo>
                  <a:pt x="207664" y="193403"/>
                </a:lnTo>
                <a:lnTo>
                  <a:pt x="221707" y="198315"/>
                </a:lnTo>
                <a:lnTo>
                  <a:pt x="235242" y="205371"/>
                </a:lnTo>
                <a:lnTo>
                  <a:pt x="236797" y="189598"/>
                </a:lnTo>
                <a:close/>
              </a:path>
            </a:pathLst>
          </a:custGeom>
          <a:solidFill>
            <a:srgbClr val="FFFFFF"/>
          </a:solidFill>
        </p:spPr>
        <p:txBody>
          <a:bodyPr wrap="square" lIns="0" tIns="0" rIns="0" bIns="0" rtlCol="0"/>
          <a:lstStyle/>
          <a:p>
            <a:endParaRPr/>
          </a:p>
        </p:txBody>
      </p:sp>
      <p:sp>
        <p:nvSpPr>
          <p:cNvPr id="11" name="object 11"/>
          <p:cNvSpPr/>
          <p:nvPr/>
        </p:nvSpPr>
        <p:spPr>
          <a:xfrm>
            <a:off x="7995887" y="4018466"/>
            <a:ext cx="133350" cy="146685"/>
          </a:xfrm>
          <a:custGeom>
            <a:avLst/>
            <a:gdLst/>
            <a:ahLst/>
            <a:cxnLst/>
            <a:rect l="l" t="t" r="r" b="b"/>
            <a:pathLst>
              <a:path w="133350" h="146685">
                <a:moveTo>
                  <a:pt x="53822" y="0"/>
                </a:moveTo>
                <a:lnTo>
                  <a:pt x="38299" y="9426"/>
                </a:lnTo>
                <a:lnTo>
                  <a:pt x="24163" y="19342"/>
                </a:lnTo>
                <a:lnTo>
                  <a:pt x="11401" y="29514"/>
                </a:lnTo>
                <a:lnTo>
                  <a:pt x="0" y="39712"/>
                </a:lnTo>
                <a:lnTo>
                  <a:pt x="133324" y="146151"/>
                </a:lnTo>
                <a:lnTo>
                  <a:pt x="53822" y="0"/>
                </a:lnTo>
                <a:close/>
              </a:path>
            </a:pathLst>
          </a:custGeom>
          <a:solidFill>
            <a:srgbClr val="FDBD56"/>
          </a:solidFill>
        </p:spPr>
        <p:txBody>
          <a:bodyPr wrap="square" lIns="0" tIns="0" rIns="0" bIns="0" rtlCol="0"/>
          <a:lstStyle/>
          <a:p>
            <a:endParaRPr/>
          </a:p>
        </p:txBody>
      </p:sp>
      <p:sp>
        <p:nvSpPr>
          <p:cNvPr id="12" name="object 12"/>
          <p:cNvSpPr/>
          <p:nvPr/>
        </p:nvSpPr>
        <p:spPr>
          <a:xfrm>
            <a:off x="8051110" y="3993908"/>
            <a:ext cx="95250" cy="160020"/>
          </a:xfrm>
          <a:custGeom>
            <a:avLst/>
            <a:gdLst/>
            <a:ahLst/>
            <a:cxnLst/>
            <a:rect l="l" t="t" r="r" b="b"/>
            <a:pathLst>
              <a:path w="95250" h="160020">
                <a:moveTo>
                  <a:pt x="59677" y="0"/>
                </a:moveTo>
                <a:lnTo>
                  <a:pt x="43375" y="4779"/>
                </a:lnTo>
                <a:lnTo>
                  <a:pt x="28005" y="10421"/>
                </a:lnTo>
                <a:lnTo>
                  <a:pt x="13551" y="16800"/>
                </a:lnTo>
                <a:lnTo>
                  <a:pt x="0" y="23787"/>
                </a:lnTo>
                <a:lnTo>
                  <a:pt x="95249" y="159867"/>
                </a:lnTo>
                <a:lnTo>
                  <a:pt x="59677" y="0"/>
                </a:lnTo>
                <a:close/>
              </a:path>
            </a:pathLst>
          </a:custGeom>
          <a:solidFill>
            <a:srgbClr val="FDBD56"/>
          </a:solidFill>
        </p:spPr>
        <p:txBody>
          <a:bodyPr wrap="square" lIns="0" tIns="0" rIns="0" bIns="0" rtlCol="0"/>
          <a:lstStyle/>
          <a:p>
            <a:endParaRPr/>
          </a:p>
        </p:txBody>
      </p:sp>
      <p:sp>
        <p:nvSpPr>
          <p:cNvPr id="13" name="object 13"/>
          <p:cNvSpPr/>
          <p:nvPr/>
        </p:nvSpPr>
        <p:spPr>
          <a:xfrm>
            <a:off x="8112600" y="3985767"/>
            <a:ext cx="63500" cy="162560"/>
          </a:xfrm>
          <a:custGeom>
            <a:avLst/>
            <a:gdLst/>
            <a:ahLst/>
            <a:cxnLst/>
            <a:rect l="l" t="t" r="r" b="b"/>
            <a:pathLst>
              <a:path w="63500" h="162560">
                <a:moveTo>
                  <a:pt x="63068" y="0"/>
                </a:moveTo>
                <a:lnTo>
                  <a:pt x="46264" y="572"/>
                </a:lnTo>
                <a:lnTo>
                  <a:pt x="30157" y="2103"/>
                </a:lnTo>
                <a:lnTo>
                  <a:pt x="14738" y="4513"/>
                </a:lnTo>
                <a:lnTo>
                  <a:pt x="0" y="7721"/>
                </a:lnTo>
                <a:lnTo>
                  <a:pt x="53187" y="162293"/>
                </a:lnTo>
                <a:lnTo>
                  <a:pt x="63068" y="0"/>
                </a:lnTo>
                <a:close/>
              </a:path>
            </a:pathLst>
          </a:custGeom>
          <a:solidFill>
            <a:srgbClr val="FDBD56"/>
          </a:solidFill>
        </p:spPr>
        <p:txBody>
          <a:bodyPr wrap="square" lIns="0" tIns="0" rIns="0" bIns="0" rtlCol="0"/>
          <a:lstStyle/>
          <a:p>
            <a:endParaRPr/>
          </a:p>
        </p:txBody>
      </p:sp>
      <p:sp>
        <p:nvSpPr>
          <p:cNvPr id="14" name="object 14"/>
          <p:cNvSpPr/>
          <p:nvPr/>
        </p:nvSpPr>
        <p:spPr>
          <a:xfrm>
            <a:off x="7952153" y="4058917"/>
            <a:ext cx="163830" cy="121285"/>
          </a:xfrm>
          <a:custGeom>
            <a:avLst/>
            <a:gdLst/>
            <a:ahLst/>
            <a:cxnLst/>
            <a:rect l="l" t="t" r="r" b="b"/>
            <a:pathLst>
              <a:path w="163829" h="121285">
                <a:moveTo>
                  <a:pt x="42951" y="0"/>
                </a:moveTo>
                <a:lnTo>
                  <a:pt x="24813" y="18920"/>
                </a:lnTo>
                <a:lnTo>
                  <a:pt x="11674" y="35148"/>
                </a:lnTo>
                <a:lnTo>
                  <a:pt x="3435" y="46921"/>
                </a:lnTo>
                <a:lnTo>
                  <a:pt x="0" y="52476"/>
                </a:lnTo>
                <a:lnTo>
                  <a:pt x="163309" y="121069"/>
                </a:lnTo>
                <a:lnTo>
                  <a:pt x="42951" y="0"/>
                </a:lnTo>
                <a:close/>
              </a:path>
            </a:pathLst>
          </a:custGeom>
          <a:solidFill>
            <a:srgbClr val="FDBD56"/>
          </a:solidFill>
        </p:spPr>
        <p:txBody>
          <a:bodyPr wrap="square" lIns="0" tIns="0" rIns="0" bIns="0" rtlCol="0"/>
          <a:lstStyle/>
          <a:p>
            <a:endParaRPr/>
          </a:p>
        </p:txBody>
      </p:sp>
      <p:sp>
        <p:nvSpPr>
          <p:cNvPr id="15" name="object 15"/>
          <p:cNvSpPr/>
          <p:nvPr/>
        </p:nvSpPr>
        <p:spPr>
          <a:xfrm>
            <a:off x="8238243" y="4058989"/>
            <a:ext cx="163195" cy="121285"/>
          </a:xfrm>
          <a:custGeom>
            <a:avLst/>
            <a:gdLst/>
            <a:ahLst/>
            <a:cxnLst/>
            <a:rect l="l" t="t" r="r" b="b"/>
            <a:pathLst>
              <a:path w="163195" h="121285">
                <a:moveTo>
                  <a:pt x="120154" y="0"/>
                </a:moveTo>
                <a:lnTo>
                  <a:pt x="0" y="121221"/>
                </a:lnTo>
                <a:lnTo>
                  <a:pt x="163131" y="52425"/>
                </a:lnTo>
                <a:lnTo>
                  <a:pt x="159561" y="46677"/>
                </a:lnTo>
                <a:lnTo>
                  <a:pt x="151268" y="34880"/>
                </a:lnTo>
                <a:lnTo>
                  <a:pt x="138162" y="18749"/>
                </a:lnTo>
                <a:lnTo>
                  <a:pt x="120154" y="0"/>
                </a:lnTo>
                <a:close/>
              </a:path>
            </a:pathLst>
          </a:custGeom>
          <a:solidFill>
            <a:srgbClr val="FDBD56"/>
          </a:solidFill>
        </p:spPr>
        <p:txBody>
          <a:bodyPr wrap="square" lIns="0" tIns="0" rIns="0" bIns="0" rtlCol="0"/>
          <a:lstStyle/>
          <a:p>
            <a:endParaRPr/>
          </a:p>
        </p:txBody>
      </p:sp>
      <p:sp>
        <p:nvSpPr>
          <p:cNvPr id="16" name="object 16"/>
          <p:cNvSpPr/>
          <p:nvPr/>
        </p:nvSpPr>
        <p:spPr>
          <a:xfrm>
            <a:off x="8225181" y="4018587"/>
            <a:ext cx="132715" cy="147320"/>
          </a:xfrm>
          <a:custGeom>
            <a:avLst/>
            <a:gdLst/>
            <a:ahLst/>
            <a:cxnLst/>
            <a:rect l="l" t="t" r="r" b="b"/>
            <a:pathLst>
              <a:path w="132715" h="147320">
                <a:moveTo>
                  <a:pt x="78701" y="0"/>
                </a:moveTo>
                <a:lnTo>
                  <a:pt x="0" y="146748"/>
                </a:lnTo>
                <a:lnTo>
                  <a:pt x="132460" y="39687"/>
                </a:lnTo>
                <a:lnTo>
                  <a:pt x="121071" y="29496"/>
                </a:lnTo>
                <a:lnTo>
                  <a:pt x="108324" y="19329"/>
                </a:lnTo>
                <a:lnTo>
                  <a:pt x="94206" y="9419"/>
                </a:lnTo>
                <a:lnTo>
                  <a:pt x="78701" y="0"/>
                </a:lnTo>
                <a:close/>
              </a:path>
            </a:pathLst>
          </a:custGeom>
          <a:solidFill>
            <a:srgbClr val="FDBD56"/>
          </a:solidFill>
        </p:spPr>
        <p:txBody>
          <a:bodyPr wrap="square" lIns="0" tIns="0" rIns="0" bIns="0" rtlCol="0"/>
          <a:lstStyle/>
          <a:p>
            <a:endParaRPr/>
          </a:p>
        </p:txBody>
      </p:sp>
      <p:sp>
        <p:nvSpPr>
          <p:cNvPr id="17" name="object 17"/>
          <p:cNvSpPr/>
          <p:nvPr/>
        </p:nvSpPr>
        <p:spPr>
          <a:xfrm>
            <a:off x="8177872" y="3985770"/>
            <a:ext cx="63500" cy="162560"/>
          </a:xfrm>
          <a:custGeom>
            <a:avLst/>
            <a:gdLst/>
            <a:ahLst/>
            <a:cxnLst/>
            <a:rect l="l" t="t" r="r" b="b"/>
            <a:pathLst>
              <a:path w="63500" h="162560">
                <a:moveTo>
                  <a:pt x="0" y="0"/>
                </a:moveTo>
                <a:lnTo>
                  <a:pt x="9740" y="162267"/>
                </a:lnTo>
                <a:lnTo>
                  <a:pt x="63055" y="7759"/>
                </a:lnTo>
                <a:lnTo>
                  <a:pt x="48316" y="4536"/>
                </a:lnTo>
                <a:lnTo>
                  <a:pt x="32899" y="2117"/>
                </a:lnTo>
                <a:lnTo>
                  <a:pt x="16796" y="580"/>
                </a:lnTo>
                <a:lnTo>
                  <a:pt x="0" y="0"/>
                </a:lnTo>
                <a:close/>
              </a:path>
            </a:pathLst>
          </a:custGeom>
          <a:solidFill>
            <a:srgbClr val="FDBD56"/>
          </a:solidFill>
        </p:spPr>
        <p:txBody>
          <a:bodyPr wrap="square" lIns="0" tIns="0" rIns="0" bIns="0" rtlCol="0"/>
          <a:lstStyle/>
          <a:p>
            <a:endParaRPr/>
          </a:p>
        </p:txBody>
      </p:sp>
      <p:sp>
        <p:nvSpPr>
          <p:cNvPr id="18" name="object 18"/>
          <p:cNvSpPr/>
          <p:nvPr/>
        </p:nvSpPr>
        <p:spPr>
          <a:xfrm>
            <a:off x="8208942" y="3993991"/>
            <a:ext cx="93980" cy="160655"/>
          </a:xfrm>
          <a:custGeom>
            <a:avLst/>
            <a:gdLst/>
            <a:ahLst/>
            <a:cxnLst/>
            <a:rect l="l" t="t" r="r" b="b"/>
            <a:pathLst>
              <a:path w="93979" h="160654">
                <a:moveTo>
                  <a:pt x="33985" y="0"/>
                </a:moveTo>
                <a:lnTo>
                  <a:pt x="0" y="160616"/>
                </a:lnTo>
                <a:lnTo>
                  <a:pt x="93586" y="23850"/>
                </a:lnTo>
                <a:lnTo>
                  <a:pt x="80048" y="16852"/>
                </a:lnTo>
                <a:lnTo>
                  <a:pt x="65614" y="10458"/>
                </a:lnTo>
                <a:lnTo>
                  <a:pt x="50266" y="4798"/>
                </a:lnTo>
                <a:lnTo>
                  <a:pt x="33985" y="0"/>
                </a:lnTo>
                <a:close/>
              </a:path>
            </a:pathLst>
          </a:custGeom>
          <a:solidFill>
            <a:srgbClr val="FDBD56"/>
          </a:solidFill>
        </p:spPr>
        <p:txBody>
          <a:bodyPr wrap="square" lIns="0" tIns="0" rIns="0" bIns="0" rtlCol="0"/>
          <a:lstStyle/>
          <a:p>
            <a:endParaRPr/>
          </a:p>
        </p:txBody>
      </p:sp>
      <p:sp>
        <p:nvSpPr>
          <p:cNvPr id="19" name="object 19"/>
          <p:cNvSpPr/>
          <p:nvPr/>
        </p:nvSpPr>
        <p:spPr>
          <a:xfrm>
            <a:off x="7946513" y="4119667"/>
            <a:ext cx="461645" cy="393700"/>
          </a:xfrm>
          <a:custGeom>
            <a:avLst/>
            <a:gdLst/>
            <a:ahLst/>
            <a:cxnLst/>
            <a:rect l="l" t="t" r="r" b="b"/>
            <a:pathLst>
              <a:path w="461645" h="393700">
                <a:moveTo>
                  <a:pt x="647" y="0"/>
                </a:moveTo>
                <a:lnTo>
                  <a:pt x="1106" y="44287"/>
                </a:lnTo>
                <a:lnTo>
                  <a:pt x="6781" y="106564"/>
                </a:lnTo>
                <a:lnTo>
                  <a:pt x="15022" y="176387"/>
                </a:lnTo>
                <a:lnTo>
                  <a:pt x="23830" y="236528"/>
                </a:lnTo>
                <a:lnTo>
                  <a:pt x="34353" y="274802"/>
                </a:lnTo>
                <a:lnTo>
                  <a:pt x="100944" y="321938"/>
                </a:lnTo>
                <a:lnTo>
                  <a:pt x="151084" y="353280"/>
                </a:lnTo>
                <a:lnTo>
                  <a:pt x="196443" y="379818"/>
                </a:lnTo>
                <a:lnTo>
                  <a:pt x="229344" y="393150"/>
                </a:lnTo>
                <a:lnTo>
                  <a:pt x="242701" y="389859"/>
                </a:lnTo>
                <a:lnTo>
                  <a:pt x="306667" y="353933"/>
                </a:lnTo>
                <a:lnTo>
                  <a:pt x="355823" y="323116"/>
                </a:lnTo>
                <a:lnTo>
                  <a:pt x="398296" y="294628"/>
                </a:lnTo>
                <a:lnTo>
                  <a:pt x="427126" y="268452"/>
                </a:lnTo>
                <a:lnTo>
                  <a:pt x="444689" y="172998"/>
                </a:lnTo>
                <a:lnTo>
                  <a:pt x="449480" y="135331"/>
                </a:lnTo>
                <a:lnTo>
                  <a:pt x="229349" y="135331"/>
                </a:lnTo>
                <a:lnTo>
                  <a:pt x="220929" y="130797"/>
                </a:lnTo>
                <a:lnTo>
                  <a:pt x="196205" y="116596"/>
                </a:lnTo>
                <a:lnTo>
                  <a:pt x="38069" y="23313"/>
                </a:lnTo>
                <a:lnTo>
                  <a:pt x="5644" y="4533"/>
                </a:lnTo>
                <a:lnTo>
                  <a:pt x="2209" y="2616"/>
                </a:lnTo>
                <a:lnTo>
                  <a:pt x="647" y="0"/>
                </a:lnTo>
                <a:close/>
              </a:path>
              <a:path w="461645" h="393700">
                <a:moveTo>
                  <a:pt x="461175" y="863"/>
                </a:moveTo>
                <a:lnTo>
                  <a:pt x="450945" y="6781"/>
                </a:lnTo>
                <a:lnTo>
                  <a:pt x="237553" y="130822"/>
                </a:lnTo>
                <a:lnTo>
                  <a:pt x="229349" y="135331"/>
                </a:lnTo>
                <a:lnTo>
                  <a:pt x="449480" y="135331"/>
                </a:lnTo>
                <a:lnTo>
                  <a:pt x="453432" y="104262"/>
                </a:lnTo>
                <a:lnTo>
                  <a:pt x="459389" y="43385"/>
                </a:lnTo>
                <a:lnTo>
                  <a:pt x="460489" y="6769"/>
                </a:lnTo>
                <a:lnTo>
                  <a:pt x="459867" y="2108"/>
                </a:lnTo>
                <a:lnTo>
                  <a:pt x="461175" y="863"/>
                </a:lnTo>
                <a:close/>
              </a:path>
            </a:pathLst>
          </a:custGeom>
          <a:solidFill>
            <a:srgbClr val="FFFFFF"/>
          </a:solidFill>
        </p:spPr>
        <p:txBody>
          <a:bodyPr wrap="square" lIns="0" tIns="0" rIns="0" bIns="0" rtlCol="0"/>
          <a:lstStyle/>
          <a:p>
            <a:endParaRPr/>
          </a:p>
        </p:txBody>
      </p:sp>
      <p:sp>
        <p:nvSpPr>
          <p:cNvPr id="20" name="object 20"/>
          <p:cNvSpPr txBox="1"/>
          <p:nvPr/>
        </p:nvSpPr>
        <p:spPr>
          <a:xfrm>
            <a:off x="3282950" y="3961129"/>
            <a:ext cx="2731135" cy="512445"/>
          </a:xfrm>
          <a:prstGeom prst="rect">
            <a:avLst/>
          </a:prstGeom>
        </p:spPr>
        <p:txBody>
          <a:bodyPr vert="horz" wrap="square" lIns="0" tIns="0" rIns="0" bIns="0" rtlCol="0">
            <a:spAutoFit/>
          </a:bodyPr>
          <a:lstStyle/>
          <a:p>
            <a:pPr marL="12700">
              <a:lnSpc>
                <a:spcPct val="100000"/>
              </a:lnSpc>
            </a:pPr>
            <a:r>
              <a:rPr sz="1400" spc="-25" dirty="0">
                <a:solidFill>
                  <a:srgbClr val="FFFFFF"/>
                </a:solidFill>
                <a:latin typeface="FrutigerLTStd-Light"/>
                <a:cs typeface="FrutigerLTStd-Light"/>
              </a:rPr>
              <a:t>California </a:t>
            </a:r>
            <a:r>
              <a:rPr sz="1400" spc="-10" dirty="0">
                <a:solidFill>
                  <a:srgbClr val="FFFFFF"/>
                </a:solidFill>
                <a:latin typeface="FrutigerLTStd-Light"/>
                <a:cs typeface="FrutigerLTStd-Light"/>
              </a:rPr>
              <a:t>School </a:t>
            </a:r>
            <a:r>
              <a:rPr sz="1400" spc="-15" dirty="0">
                <a:solidFill>
                  <a:srgbClr val="FFFFFF"/>
                </a:solidFill>
                <a:latin typeface="FrutigerLTStd-Light"/>
                <a:cs typeface="FrutigerLTStd-Light"/>
              </a:rPr>
              <a:t>Boards</a:t>
            </a:r>
            <a:r>
              <a:rPr sz="1400" spc="-35" dirty="0">
                <a:solidFill>
                  <a:srgbClr val="FFFFFF"/>
                </a:solidFill>
                <a:latin typeface="FrutigerLTStd-Light"/>
                <a:cs typeface="FrutigerLTStd-Light"/>
              </a:rPr>
              <a:t> </a:t>
            </a:r>
            <a:r>
              <a:rPr sz="1400" spc="-10" dirty="0">
                <a:solidFill>
                  <a:srgbClr val="FFFFFF"/>
                </a:solidFill>
                <a:latin typeface="FrutigerLTStd-Light"/>
                <a:cs typeface="FrutigerLTStd-Light"/>
              </a:rPr>
              <a:t>Association</a:t>
            </a:r>
            <a:endParaRPr sz="1400">
              <a:latin typeface="FrutigerLTStd-Light"/>
              <a:cs typeface="FrutigerLTStd-Light"/>
            </a:endParaRPr>
          </a:p>
          <a:p>
            <a:pPr marL="12700">
              <a:lnSpc>
                <a:spcPct val="100000"/>
              </a:lnSpc>
              <a:spcBef>
                <a:spcPts val="80"/>
              </a:spcBef>
            </a:pPr>
            <a:r>
              <a:rPr sz="1800" b="1" spc="-10" dirty="0">
                <a:solidFill>
                  <a:srgbClr val="FFFFFF"/>
                </a:solidFill>
                <a:latin typeface="FrutigerLTStd-Black"/>
                <a:cs typeface="FrutigerLTStd-Black"/>
                <a:hlinkClick r:id="rId7"/>
              </a:rPr>
              <a:t>www.csba.org</a:t>
            </a:r>
            <a:endParaRPr sz="1800">
              <a:latin typeface="FrutigerLTStd-Black"/>
              <a:cs typeface="FrutigerLTStd-Black"/>
            </a:endParaRPr>
          </a:p>
        </p:txBody>
      </p:sp>
      <p:sp>
        <p:nvSpPr>
          <p:cNvPr id="21" name="object 21"/>
          <p:cNvSpPr/>
          <p:nvPr/>
        </p:nvSpPr>
        <p:spPr>
          <a:xfrm>
            <a:off x="3295650" y="1900935"/>
            <a:ext cx="5105400" cy="0"/>
          </a:xfrm>
          <a:custGeom>
            <a:avLst/>
            <a:gdLst/>
            <a:ahLst/>
            <a:cxnLst/>
            <a:rect l="l" t="t" r="r" b="b"/>
            <a:pathLst>
              <a:path w="5105400">
                <a:moveTo>
                  <a:pt x="0" y="0"/>
                </a:moveTo>
                <a:lnTo>
                  <a:pt x="5105400" y="0"/>
                </a:lnTo>
              </a:path>
            </a:pathLst>
          </a:custGeom>
          <a:ln w="25400">
            <a:solidFill>
              <a:srgbClr val="FDBD56"/>
            </a:solidFill>
          </a:ln>
        </p:spPr>
        <p:txBody>
          <a:bodyPr wrap="square" lIns="0" tIns="0" rIns="0" bIns="0" rtlCol="0"/>
          <a:lstStyle/>
          <a:p>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chool-Funding-PPT1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9735"/>
          </a:xfrm>
          <a:prstGeom prst="rect">
            <a:avLst/>
          </a:prstGeom>
        </p:spPr>
      </p:pic>
      <p:sp>
        <p:nvSpPr>
          <p:cNvPr id="2" name="object 2"/>
          <p:cNvSpPr txBox="1">
            <a:spLocks noGrp="1"/>
          </p:cNvSpPr>
          <p:nvPr>
            <p:ph type="title"/>
          </p:nvPr>
        </p:nvSpPr>
        <p:spPr>
          <a:xfrm>
            <a:off x="844590" y="811530"/>
            <a:ext cx="6911340" cy="1042593"/>
          </a:xfrm>
          <a:prstGeom prst="rect">
            <a:avLst/>
          </a:prstGeom>
        </p:spPr>
        <p:txBody>
          <a:bodyPr vert="horz" wrap="square" lIns="0" tIns="0" rIns="0" bIns="0" rtlCol="0">
            <a:spAutoFit/>
          </a:bodyPr>
          <a:lstStyle/>
          <a:p>
            <a:pPr marL="412115" marR="5080" indent="-400050">
              <a:lnSpc>
                <a:spcPts val="2700"/>
              </a:lnSpc>
              <a:buFont typeface="Wingdings" charset="2"/>
              <a:buChar char="Ø"/>
              <a:tabLst>
                <a:tab pos="412115" algn="l"/>
              </a:tabLst>
            </a:pPr>
            <a:r>
              <a:rPr spc="-55" dirty="0" smtClean="0"/>
              <a:t>With </a:t>
            </a:r>
            <a:r>
              <a:rPr spc="-45" dirty="0"/>
              <a:t>an </a:t>
            </a:r>
            <a:r>
              <a:rPr spc="-80" dirty="0"/>
              <a:t>additional </a:t>
            </a:r>
            <a:r>
              <a:rPr spc="-135" dirty="0"/>
              <a:t>$1,395 </a:t>
            </a:r>
            <a:r>
              <a:rPr spc="-50" dirty="0"/>
              <a:t>per </a:t>
            </a:r>
            <a:r>
              <a:rPr spc="-75" dirty="0"/>
              <a:t>student, </a:t>
            </a:r>
            <a:r>
              <a:rPr dirty="0"/>
              <a:t>a</a:t>
            </a:r>
            <a:r>
              <a:rPr spc="-254" dirty="0"/>
              <a:t> </a:t>
            </a:r>
            <a:r>
              <a:rPr spc="-35" dirty="0"/>
              <a:t>500</a:t>
            </a:r>
            <a:r>
              <a:rPr spc="-100" dirty="0"/>
              <a:t> </a:t>
            </a:r>
            <a:r>
              <a:rPr spc="-75" dirty="0"/>
              <a:t>student </a:t>
            </a:r>
            <a:r>
              <a:rPr dirty="0"/>
              <a:t> </a:t>
            </a:r>
            <a:r>
              <a:rPr spc="-65" dirty="0"/>
              <a:t>school </a:t>
            </a:r>
            <a:r>
              <a:rPr spc="-75" dirty="0"/>
              <a:t>would have </a:t>
            </a:r>
            <a:r>
              <a:rPr spc="-120" dirty="0"/>
              <a:t>$697,500 </a:t>
            </a:r>
            <a:r>
              <a:rPr spc="-50" dirty="0"/>
              <a:t>in </a:t>
            </a:r>
            <a:r>
              <a:rPr spc="-80" dirty="0"/>
              <a:t>additional </a:t>
            </a:r>
            <a:r>
              <a:rPr spc="-90" dirty="0"/>
              <a:t>revenue.  </a:t>
            </a:r>
            <a:r>
              <a:rPr spc="-65" dirty="0"/>
              <a:t>This </a:t>
            </a:r>
            <a:r>
              <a:rPr spc="-75" dirty="0"/>
              <a:t>would allow </a:t>
            </a:r>
            <a:r>
              <a:rPr spc="-55" dirty="0"/>
              <a:t>the </a:t>
            </a:r>
            <a:r>
              <a:rPr spc="-65" dirty="0"/>
              <a:t>school</a:t>
            </a:r>
            <a:r>
              <a:rPr spc="-260" dirty="0"/>
              <a:t> </a:t>
            </a:r>
            <a:r>
              <a:rPr spc="-90" dirty="0"/>
              <a:t>to:</a:t>
            </a:r>
          </a:p>
        </p:txBody>
      </p:sp>
      <p:sp>
        <p:nvSpPr>
          <p:cNvPr id="3" name="object 3"/>
          <p:cNvSpPr txBox="1">
            <a:spLocks noGrp="1"/>
          </p:cNvSpPr>
          <p:nvPr>
            <p:ph type="body" idx="1"/>
          </p:nvPr>
        </p:nvSpPr>
        <p:spPr>
          <a:prstGeom prst="rect">
            <a:avLst/>
          </a:prstGeom>
        </p:spPr>
        <p:txBody>
          <a:bodyPr vert="horz" wrap="square" lIns="0" tIns="0" rIns="0" bIns="0" rtlCol="0">
            <a:spAutoFit/>
          </a:bodyPr>
          <a:lstStyle/>
          <a:p>
            <a:pPr marL="688340" marR="5080" indent="-228600">
              <a:lnSpc>
                <a:spcPct val="102299"/>
              </a:lnSpc>
            </a:pPr>
            <a:r>
              <a:rPr i="0" dirty="0">
                <a:latin typeface="Myriad Pro"/>
                <a:cs typeface="Myriad Pro"/>
              </a:rPr>
              <a:t>» </a:t>
            </a:r>
            <a:r>
              <a:rPr spc="-10" dirty="0"/>
              <a:t>Improve College and </a:t>
            </a:r>
            <a:r>
              <a:rPr dirty="0"/>
              <a:t>Career </a:t>
            </a:r>
            <a:r>
              <a:rPr spc="-15" dirty="0"/>
              <a:t>Counseling, </a:t>
            </a:r>
            <a:r>
              <a:rPr spc="-30" dirty="0"/>
              <a:t>Engage </a:t>
            </a:r>
            <a:r>
              <a:rPr spc="-25" dirty="0"/>
              <a:t>Parents,  </a:t>
            </a:r>
            <a:r>
              <a:rPr spc="-40" dirty="0"/>
              <a:t>Ensure </a:t>
            </a:r>
            <a:r>
              <a:rPr spc="-30" dirty="0"/>
              <a:t>Advanced Placement Success, </a:t>
            </a:r>
            <a:r>
              <a:rPr spc="-65" dirty="0"/>
              <a:t>Provide</a:t>
            </a:r>
            <a:r>
              <a:rPr spc="30" dirty="0"/>
              <a:t> </a:t>
            </a:r>
            <a:r>
              <a:rPr dirty="0"/>
              <a:t>a</a:t>
            </a:r>
          </a:p>
          <a:p>
            <a:pPr marL="688340" marR="545465">
              <a:lnSpc>
                <a:spcPct val="102200"/>
              </a:lnSpc>
            </a:pPr>
            <a:r>
              <a:rPr spc="-65" dirty="0"/>
              <a:t>Well-Rounded </a:t>
            </a:r>
            <a:r>
              <a:rPr spc="-80" dirty="0"/>
              <a:t>Education, </a:t>
            </a:r>
            <a:r>
              <a:rPr spc="-75" dirty="0"/>
              <a:t>Expand </a:t>
            </a:r>
            <a:r>
              <a:rPr spc="-85" dirty="0"/>
              <a:t>Summer </a:t>
            </a:r>
            <a:r>
              <a:rPr spc="-90" dirty="0"/>
              <a:t>Learning</a:t>
            </a:r>
            <a:r>
              <a:rPr spc="-250" dirty="0"/>
              <a:t> </a:t>
            </a:r>
            <a:r>
              <a:rPr spc="-70" dirty="0"/>
              <a:t>and  </a:t>
            </a:r>
            <a:r>
              <a:rPr spc="-35" dirty="0"/>
              <a:t>Expand</a:t>
            </a:r>
            <a:r>
              <a:rPr spc="-130" dirty="0"/>
              <a:t> </a:t>
            </a:r>
            <a:r>
              <a:rPr spc="-45" dirty="0"/>
              <a:t>Preschool</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chool-Funding-PPT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9735"/>
          </a:xfrm>
          <a:prstGeom prst="rect">
            <a:avLst/>
          </a:prstGeom>
        </p:spPr>
      </p:pic>
      <p:sp>
        <p:nvSpPr>
          <p:cNvPr id="2" name="object 2"/>
          <p:cNvSpPr txBox="1"/>
          <p:nvPr/>
        </p:nvSpPr>
        <p:spPr>
          <a:xfrm>
            <a:off x="603290" y="806450"/>
            <a:ext cx="7980680" cy="726440"/>
          </a:xfrm>
          <a:prstGeom prst="rect">
            <a:avLst/>
          </a:prstGeom>
        </p:spPr>
        <p:txBody>
          <a:bodyPr vert="horz" wrap="square" lIns="0" tIns="0" rIns="0" bIns="0" rtlCol="0">
            <a:spAutoFit/>
          </a:bodyPr>
          <a:lstStyle/>
          <a:p>
            <a:pPr marL="355600" indent="-342900">
              <a:lnSpc>
                <a:spcPts val="2790"/>
              </a:lnSpc>
              <a:buFont typeface="Wingdings" charset="2"/>
              <a:buChar char="Ø"/>
              <a:tabLst>
                <a:tab pos="412115" algn="l"/>
              </a:tabLst>
            </a:pPr>
            <a:r>
              <a:rPr sz="2400" spc="-110" dirty="0" smtClean="0">
                <a:solidFill>
                  <a:srgbClr val="163963"/>
                </a:solidFill>
                <a:latin typeface="FrutigerLTStd-Light"/>
                <a:cs typeface="FrutigerLTStd-Light"/>
              </a:rPr>
              <a:t>California</a:t>
            </a:r>
            <a:r>
              <a:rPr sz="2400" spc="-145" dirty="0" smtClean="0">
                <a:solidFill>
                  <a:srgbClr val="163963"/>
                </a:solidFill>
                <a:latin typeface="FrutigerLTStd-Light"/>
                <a:cs typeface="FrutigerLTStd-Light"/>
              </a:rPr>
              <a:t> </a:t>
            </a:r>
            <a:r>
              <a:rPr sz="2400" spc="-80" dirty="0">
                <a:solidFill>
                  <a:srgbClr val="163963"/>
                </a:solidFill>
                <a:latin typeface="FrutigerLTStd-Light"/>
                <a:cs typeface="FrutigerLTStd-Light"/>
              </a:rPr>
              <a:t>has</a:t>
            </a:r>
            <a:r>
              <a:rPr sz="2400" spc="-145" dirty="0">
                <a:solidFill>
                  <a:srgbClr val="163963"/>
                </a:solidFill>
                <a:latin typeface="FrutigerLTStd-Light"/>
                <a:cs typeface="FrutigerLTStd-Light"/>
              </a:rPr>
              <a:t> </a:t>
            </a:r>
            <a:r>
              <a:rPr sz="2400" spc="-70" dirty="0">
                <a:solidFill>
                  <a:srgbClr val="163963"/>
                </a:solidFill>
                <a:latin typeface="FrutigerLTStd-Light"/>
                <a:cs typeface="FrutigerLTStd-Light"/>
              </a:rPr>
              <a:t>one</a:t>
            </a:r>
            <a:r>
              <a:rPr sz="2400" spc="-145" dirty="0">
                <a:solidFill>
                  <a:srgbClr val="163963"/>
                </a:solidFill>
                <a:latin typeface="FrutigerLTStd-Light"/>
                <a:cs typeface="FrutigerLTStd-Light"/>
              </a:rPr>
              <a:t> </a:t>
            </a:r>
            <a:r>
              <a:rPr sz="2400" spc="-65" dirty="0">
                <a:solidFill>
                  <a:srgbClr val="163963"/>
                </a:solidFill>
                <a:latin typeface="FrutigerLTStd-Light"/>
                <a:cs typeface="FrutigerLTStd-Light"/>
              </a:rPr>
              <a:t>of</a:t>
            </a:r>
            <a:r>
              <a:rPr sz="2400" spc="-145" dirty="0">
                <a:solidFill>
                  <a:srgbClr val="163963"/>
                </a:solidFill>
                <a:latin typeface="FrutigerLTStd-Light"/>
                <a:cs typeface="FrutigerLTStd-Light"/>
              </a:rPr>
              <a:t> </a:t>
            </a:r>
            <a:r>
              <a:rPr sz="2400" spc="-75" dirty="0">
                <a:solidFill>
                  <a:srgbClr val="163963"/>
                </a:solidFill>
                <a:latin typeface="FrutigerLTStd-Light"/>
                <a:cs typeface="FrutigerLTStd-Light"/>
              </a:rPr>
              <a:t>the</a:t>
            </a:r>
            <a:r>
              <a:rPr sz="2400" spc="-145" dirty="0">
                <a:solidFill>
                  <a:srgbClr val="163963"/>
                </a:solidFill>
                <a:latin typeface="FrutigerLTStd-Light"/>
                <a:cs typeface="FrutigerLTStd-Light"/>
              </a:rPr>
              <a:t> </a:t>
            </a:r>
            <a:r>
              <a:rPr sz="2400" spc="-75" dirty="0">
                <a:solidFill>
                  <a:srgbClr val="163963"/>
                </a:solidFill>
                <a:latin typeface="FrutigerLTStd-Light"/>
                <a:cs typeface="FrutigerLTStd-Light"/>
              </a:rPr>
              <a:t>worst</a:t>
            </a:r>
            <a:r>
              <a:rPr sz="2400" spc="-145" dirty="0">
                <a:solidFill>
                  <a:srgbClr val="163963"/>
                </a:solidFill>
                <a:latin typeface="FrutigerLTStd-Light"/>
                <a:cs typeface="FrutigerLTStd-Light"/>
              </a:rPr>
              <a:t> </a:t>
            </a:r>
            <a:r>
              <a:rPr sz="2400" spc="-110" dirty="0">
                <a:solidFill>
                  <a:srgbClr val="163963"/>
                </a:solidFill>
                <a:latin typeface="FrutigerLTStd-Light"/>
                <a:cs typeface="FrutigerLTStd-Light"/>
              </a:rPr>
              <a:t>teacher-pupil</a:t>
            </a:r>
            <a:r>
              <a:rPr sz="2400" spc="-145" dirty="0">
                <a:solidFill>
                  <a:srgbClr val="163963"/>
                </a:solidFill>
                <a:latin typeface="FrutigerLTStd-Light"/>
                <a:cs typeface="FrutigerLTStd-Light"/>
              </a:rPr>
              <a:t> </a:t>
            </a:r>
            <a:r>
              <a:rPr sz="2400" spc="-95" dirty="0">
                <a:solidFill>
                  <a:srgbClr val="163963"/>
                </a:solidFill>
                <a:latin typeface="FrutigerLTStd-Light"/>
                <a:cs typeface="FrutigerLTStd-Light"/>
              </a:rPr>
              <a:t>ratios</a:t>
            </a:r>
            <a:r>
              <a:rPr sz="2400" spc="-145" dirty="0">
                <a:solidFill>
                  <a:srgbClr val="163963"/>
                </a:solidFill>
                <a:latin typeface="FrutigerLTStd-Light"/>
                <a:cs typeface="FrutigerLTStd-Light"/>
              </a:rPr>
              <a:t> </a:t>
            </a:r>
            <a:r>
              <a:rPr sz="2400" spc="-65" dirty="0">
                <a:solidFill>
                  <a:srgbClr val="163963"/>
                </a:solidFill>
                <a:latin typeface="FrutigerLTStd-Light"/>
                <a:cs typeface="FrutigerLTStd-Light"/>
              </a:rPr>
              <a:t>in</a:t>
            </a:r>
            <a:r>
              <a:rPr sz="2400" spc="-145" dirty="0">
                <a:solidFill>
                  <a:srgbClr val="163963"/>
                </a:solidFill>
                <a:latin typeface="FrutigerLTStd-Light"/>
                <a:cs typeface="FrutigerLTStd-Light"/>
              </a:rPr>
              <a:t> </a:t>
            </a:r>
            <a:r>
              <a:rPr sz="2400" spc="-75" dirty="0">
                <a:solidFill>
                  <a:srgbClr val="163963"/>
                </a:solidFill>
                <a:latin typeface="FrutigerLTStd-Light"/>
                <a:cs typeface="FrutigerLTStd-Light"/>
              </a:rPr>
              <a:t>the</a:t>
            </a:r>
            <a:r>
              <a:rPr sz="2400" spc="-145" dirty="0">
                <a:solidFill>
                  <a:srgbClr val="163963"/>
                </a:solidFill>
                <a:latin typeface="FrutigerLTStd-Light"/>
                <a:cs typeface="FrutigerLTStd-Light"/>
              </a:rPr>
              <a:t> </a:t>
            </a:r>
            <a:r>
              <a:rPr sz="2400" spc="-95" dirty="0">
                <a:solidFill>
                  <a:srgbClr val="163963"/>
                </a:solidFill>
                <a:latin typeface="FrutigerLTStd-Light"/>
                <a:cs typeface="FrutigerLTStd-Light"/>
              </a:rPr>
              <a:t>nation</a:t>
            </a:r>
            <a:endParaRPr sz="2400" dirty="0">
              <a:latin typeface="FrutigerLTStd-Light"/>
              <a:cs typeface="FrutigerLTStd-Light"/>
            </a:endParaRPr>
          </a:p>
          <a:p>
            <a:pPr marL="412115">
              <a:lnSpc>
                <a:spcPts val="2790"/>
              </a:lnSpc>
            </a:pPr>
            <a:r>
              <a:rPr sz="2400" spc="-90" dirty="0">
                <a:solidFill>
                  <a:srgbClr val="163963"/>
                </a:solidFill>
                <a:latin typeface="FrutigerLTStd-Light"/>
                <a:cs typeface="FrutigerLTStd-Light"/>
              </a:rPr>
              <a:t>…and</a:t>
            </a:r>
            <a:r>
              <a:rPr sz="2400" spc="-145" dirty="0">
                <a:solidFill>
                  <a:srgbClr val="163963"/>
                </a:solidFill>
                <a:latin typeface="FrutigerLTStd-Light"/>
                <a:cs typeface="FrutigerLTStd-Light"/>
              </a:rPr>
              <a:t> </a:t>
            </a:r>
            <a:r>
              <a:rPr sz="2400" spc="-75" dirty="0">
                <a:solidFill>
                  <a:srgbClr val="163963"/>
                </a:solidFill>
                <a:latin typeface="FrutigerLTStd-Light"/>
                <a:cs typeface="FrutigerLTStd-Light"/>
              </a:rPr>
              <a:t>some</a:t>
            </a:r>
            <a:r>
              <a:rPr sz="2400" spc="-145" dirty="0">
                <a:solidFill>
                  <a:srgbClr val="163963"/>
                </a:solidFill>
                <a:latin typeface="FrutigerLTStd-Light"/>
                <a:cs typeface="FrutigerLTStd-Light"/>
              </a:rPr>
              <a:t> </a:t>
            </a:r>
            <a:r>
              <a:rPr sz="2400" spc="-65" dirty="0">
                <a:solidFill>
                  <a:srgbClr val="163963"/>
                </a:solidFill>
                <a:latin typeface="FrutigerLTStd-Light"/>
                <a:cs typeface="FrutigerLTStd-Light"/>
              </a:rPr>
              <a:t>of</a:t>
            </a:r>
            <a:r>
              <a:rPr sz="2400" spc="-145" dirty="0">
                <a:solidFill>
                  <a:srgbClr val="163963"/>
                </a:solidFill>
                <a:latin typeface="FrutigerLTStd-Light"/>
                <a:cs typeface="FrutigerLTStd-Light"/>
              </a:rPr>
              <a:t> </a:t>
            </a:r>
            <a:r>
              <a:rPr sz="2400" spc="-75" dirty="0">
                <a:solidFill>
                  <a:srgbClr val="163963"/>
                </a:solidFill>
                <a:latin typeface="FrutigerLTStd-Light"/>
                <a:cs typeface="FrutigerLTStd-Light"/>
              </a:rPr>
              <a:t>the</a:t>
            </a:r>
            <a:r>
              <a:rPr sz="2400" spc="-145" dirty="0">
                <a:solidFill>
                  <a:srgbClr val="163963"/>
                </a:solidFill>
                <a:latin typeface="FrutigerLTStd-Light"/>
                <a:cs typeface="FrutigerLTStd-Light"/>
              </a:rPr>
              <a:t> </a:t>
            </a:r>
            <a:r>
              <a:rPr sz="2400" spc="-85" dirty="0">
                <a:solidFill>
                  <a:srgbClr val="163963"/>
                </a:solidFill>
                <a:latin typeface="FrutigerLTStd-Light"/>
                <a:cs typeface="FrutigerLTStd-Light"/>
              </a:rPr>
              <a:t>lowest</a:t>
            </a:r>
            <a:r>
              <a:rPr sz="2400" spc="-145" dirty="0">
                <a:solidFill>
                  <a:srgbClr val="163963"/>
                </a:solidFill>
                <a:latin typeface="FrutigerLTStd-Light"/>
                <a:cs typeface="FrutigerLTStd-Light"/>
              </a:rPr>
              <a:t> </a:t>
            </a:r>
            <a:r>
              <a:rPr sz="2400" spc="-105" dirty="0">
                <a:solidFill>
                  <a:srgbClr val="163963"/>
                </a:solidFill>
                <a:latin typeface="FrutigerLTStd-Light"/>
                <a:cs typeface="FrutigerLTStd-Light"/>
              </a:rPr>
              <a:t>overall</a:t>
            </a:r>
            <a:r>
              <a:rPr sz="2400" spc="-145" dirty="0">
                <a:solidFill>
                  <a:srgbClr val="163963"/>
                </a:solidFill>
                <a:latin typeface="FrutigerLTStd-Light"/>
                <a:cs typeface="FrutigerLTStd-Light"/>
              </a:rPr>
              <a:t> </a:t>
            </a:r>
            <a:r>
              <a:rPr sz="2400" spc="-5" dirty="0">
                <a:solidFill>
                  <a:srgbClr val="163963"/>
                </a:solidFill>
                <a:latin typeface="FrutigerLTStd-Light"/>
                <a:cs typeface="FrutigerLTStd-Light"/>
              </a:rPr>
              <a:t>staffng</a:t>
            </a:r>
            <a:r>
              <a:rPr sz="2400" spc="-145" dirty="0">
                <a:solidFill>
                  <a:srgbClr val="163963"/>
                </a:solidFill>
                <a:latin typeface="FrutigerLTStd-Light"/>
                <a:cs typeface="FrutigerLTStd-Light"/>
              </a:rPr>
              <a:t> </a:t>
            </a:r>
            <a:r>
              <a:rPr sz="2400" spc="-95" dirty="0">
                <a:solidFill>
                  <a:srgbClr val="163963"/>
                </a:solidFill>
                <a:latin typeface="FrutigerLTStd-Light"/>
                <a:cs typeface="FrutigerLTStd-Light"/>
              </a:rPr>
              <a:t>levels</a:t>
            </a:r>
            <a:r>
              <a:rPr sz="2400" spc="-145" dirty="0">
                <a:solidFill>
                  <a:srgbClr val="163963"/>
                </a:solidFill>
                <a:latin typeface="FrutigerLTStd-Light"/>
                <a:cs typeface="FrutigerLTStd-Light"/>
              </a:rPr>
              <a:t> </a:t>
            </a:r>
            <a:r>
              <a:rPr sz="2400" spc="-65" dirty="0">
                <a:solidFill>
                  <a:srgbClr val="163963"/>
                </a:solidFill>
                <a:latin typeface="FrutigerLTStd-Light"/>
                <a:cs typeface="FrutigerLTStd-Light"/>
              </a:rPr>
              <a:t>in</a:t>
            </a:r>
            <a:r>
              <a:rPr sz="2400" spc="-145" dirty="0">
                <a:solidFill>
                  <a:srgbClr val="163963"/>
                </a:solidFill>
                <a:latin typeface="FrutigerLTStd-Light"/>
                <a:cs typeface="FrutigerLTStd-Light"/>
              </a:rPr>
              <a:t> </a:t>
            </a:r>
            <a:r>
              <a:rPr sz="2400" spc="-75" dirty="0">
                <a:solidFill>
                  <a:srgbClr val="163963"/>
                </a:solidFill>
                <a:latin typeface="FrutigerLTStd-Light"/>
                <a:cs typeface="FrutigerLTStd-Light"/>
              </a:rPr>
              <a:t>the</a:t>
            </a:r>
            <a:r>
              <a:rPr sz="2400" spc="-145" dirty="0">
                <a:solidFill>
                  <a:srgbClr val="163963"/>
                </a:solidFill>
                <a:latin typeface="FrutigerLTStd-Light"/>
                <a:cs typeface="FrutigerLTStd-Light"/>
              </a:rPr>
              <a:t> </a:t>
            </a:r>
            <a:r>
              <a:rPr sz="2400" spc="-90" dirty="0">
                <a:solidFill>
                  <a:srgbClr val="163963"/>
                </a:solidFill>
                <a:latin typeface="FrutigerLTStd-Light"/>
                <a:cs typeface="FrutigerLTStd-Light"/>
              </a:rPr>
              <a:t>country</a:t>
            </a:r>
            <a:endParaRPr sz="2400" dirty="0">
              <a:latin typeface="FrutigerLTStd-Light"/>
              <a:cs typeface="FrutigerLTStd-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chool-Funding-PPT1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9735"/>
          </a:xfrm>
          <a:prstGeom prst="rect">
            <a:avLst/>
          </a:prstGeom>
        </p:spPr>
      </p:pic>
      <p:sp>
        <p:nvSpPr>
          <p:cNvPr id="2" name="object 2"/>
          <p:cNvSpPr txBox="1"/>
          <p:nvPr/>
        </p:nvSpPr>
        <p:spPr>
          <a:xfrm>
            <a:off x="844590" y="745490"/>
            <a:ext cx="7710170" cy="1675764"/>
          </a:xfrm>
          <a:prstGeom prst="rect">
            <a:avLst/>
          </a:prstGeom>
        </p:spPr>
        <p:txBody>
          <a:bodyPr vert="horz" wrap="square" lIns="0" tIns="0" rIns="0" bIns="0" rtlCol="0">
            <a:spAutoFit/>
          </a:bodyPr>
          <a:lstStyle/>
          <a:p>
            <a:pPr marL="412115" marR="5080" indent="-400050">
              <a:lnSpc>
                <a:spcPts val="2600"/>
              </a:lnSpc>
              <a:buFont typeface="Wingdings" charset="2"/>
              <a:buChar char="Ø"/>
              <a:tabLst>
                <a:tab pos="412115" algn="l"/>
              </a:tabLst>
            </a:pPr>
            <a:r>
              <a:rPr sz="2400" spc="-15" dirty="0" smtClean="0">
                <a:solidFill>
                  <a:srgbClr val="163963"/>
                </a:solidFill>
                <a:latin typeface="FrutigerLTStd-Light"/>
                <a:cs typeface="FrutigerLTStd-Light"/>
              </a:rPr>
              <a:t>The </a:t>
            </a:r>
            <a:r>
              <a:rPr sz="2400" spc="-35" dirty="0">
                <a:solidFill>
                  <a:srgbClr val="163963"/>
                </a:solidFill>
                <a:latin typeface="FrutigerLTStd-Light"/>
                <a:cs typeface="FrutigerLTStd-Light"/>
              </a:rPr>
              <a:t>problems </a:t>
            </a:r>
            <a:r>
              <a:rPr sz="2400" spc="-20" dirty="0">
                <a:solidFill>
                  <a:srgbClr val="163963"/>
                </a:solidFill>
                <a:latin typeface="FrutigerLTStd-Light"/>
                <a:cs typeface="FrutigerLTStd-Light"/>
              </a:rPr>
              <a:t>posed </a:t>
            </a:r>
            <a:r>
              <a:rPr sz="2400" spc="-25" dirty="0">
                <a:solidFill>
                  <a:srgbClr val="163963"/>
                </a:solidFill>
                <a:latin typeface="FrutigerLTStd-Light"/>
                <a:cs typeface="FrutigerLTStd-Light"/>
              </a:rPr>
              <a:t>by </a:t>
            </a:r>
            <a:r>
              <a:rPr sz="2400" spc="-55" dirty="0">
                <a:solidFill>
                  <a:srgbClr val="163963"/>
                </a:solidFill>
                <a:latin typeface="FrutigerLTStd-Light"/>
                <a:cs typeface="FrutigerLTStd-Light"/>
              </a:rPr>
              <a:t>California’s </a:t>
            </a:r>
            <a:r>
              <a:rPr sz="2400" spc="-40" dirty="0">
                <a:solidFill>
                  <a:srgbClr val="163963"/>
                </a:solidFill>
                <a:latin typeface="FrutigerLTStd-Light"/>
                <a:cs typeface="FrutigerLTStd-Light"/>
              </a:rPr>
              <a:t>dismal</a:t>
            </a:r>
            <a:r>
              <a:rPr sz="2400" spc="180" dirty="0">
                <a:solidFill>
                  <a:srgbClr val="163963"/>
                </a:solidFill>
                <a:latin typeface="FrutigerLTStd-Light"/>
                <a:cs typeface="FrutigerLTStd-Light"/>
              </a:rPr>
              <a:t> </a:t>
            </a:r>
            <a:r>
              <a:rPr sz="2400" spc="-25" dirty="0">
                <a:solidFill>
                  <a:srgbClr val="163963"/>
                </a:solidFill>
                <a:latin typeface="FrutigerLTStd-Light"/>
                <a:cs typeface="FrutigerLTStd-Light"/>
              </a:rPr>
              <a:t>school</a:t>
            </a:r>
            <a:r>
              <a:rPr sz="2400" spc="5" dirty="0">
                <a:solidFill>
                  <a:srgbClr val="163963"/>
                </a:solidFill>
                <a:latin typeface="FrutigerLTStd-Light"/>
                <a:cs typeface="FrutigerLTStd-Light"/>
              </a:rPr>
              <a:t> </a:t>
            </a:r>
            <a:r>
              <a:rPr sz="2400" spc="-40" dirty="0">
                <a:solidFill>
                  <a:srgbClr val="163963"/>
                </a:solidFill>
                <a:latin typeface="FrutigerLTStd-Light"/>
                <a:cs typeface="FrutigerLTStd-Light"/>
              </a:rPr>
              <a:t>funding </a:t>
            </a:r>
            <a:r>
              <a:rPr sz="2400" dirty="0">
                <a:solidFill>
                  <a:srgbClr val="163963"/>
                </a:solidFill>
                <a:latin typeface="FrutigerLTStd-Light"/>
                <a:cs typeface="FrutigerLTStd-Light"/>
              </a:rPr>
              <a:t> </a:t>
            </a:r>
            <a:r>
              <a:rPr sz="2400" spc="-35" dirty="0">
                <a:solidFill>
                  <a:srgbClr val="163963"/>
                </a:solidFill>
                <a:latin typeface="FrutigerLTStd-Light"/>
                <a:cs typeface="FrutigerLTStd-Light"/>
              </a:rPr>
              <a:t>levels </a:t>
            </a:r>
            <a:r>
              <a:rPr sz="2400" spc="-30" dirty="0">
                <a:solidFill>
                  <a:srgbClr val="163963"/>
                </a:solidFill>
                <a:latin typeface="FrutigerLTStd-Light"/>
                <a:cs typeface="FrutigerLTStd-Light"/>
              </a:rPr>
              <a:t>are </a:t>
            </a:r>
            <a:r>
              <a:rPr sz="2400" spc="-35" dirty="0">
                <a:solidFill>
                  <a:srgbClr val="163963"/>
                </a:solidFill>
                <a:latin typeface="FrutigerLTStd-Light"/>
                <a:cs typeface="FrutigerLTStd-Light"/>
              </a:rPr>
              <a:t>compounded </a:t>
            </a:r>
            <a:r>
              <a:rPr sz="2400" spc="-25" dirty="0">
                <a:solidFill>
                  <a:srgbClr val="163963"/>
                </a:solidFill>
                <a:latin typeface="FrutigerLTStd-Light"/>
                <a:cs typeface="FrutigerLTStd-Light"/>
              </a:rPr>
              <a:t>by the </a:t>
            </a:r>
            <a:r>
              <a:rPr sz="2400" spc="-35" dirty="0">
                <a:solidFill>
                  <a:srgbClr val="163963"/>
                </a:solidFill>
                <a:latin typeface="FrutigerLTStd-Light"/>
                <a:cs typeface="FrutigerLTStd-Light"/>
              </a:rPr>
              <a:t>high </a:t>
            </a:r>
            <a:r>
              <a:rPr sz="2400" spc="-30" dirty="0">
                <a:solidFill>
                  <a:srgbClr val="163963"/>
                </a:solidFill>
                <a:latin typeface="FrutigerLTStd-Light"/>
                <a:cs typeface="FrutigerLTStd-Light"/>
              </a:rPr>
              <a:t>level </a:t>
            </a:r>
            <a:r>
              <a:rPr sz="2400" spc="-25" dirty="0">
                <a:solidFill>
                  <a:srgbClr val="163963"/>
                </a:solidFill>
                <a:latin typeface="FrutigerLTStd-Light"/>
                <a:cs typeface="FrutigerLTStd-Light"/>
              </a:rPr>
              <a:t>of</a:t>
            </a:r>
            <a:r>
              <a:rPr sz="2400" spc="220" dirty="0">
                <a:solidFill>
                  <a:srgbClr val="163963"/>
                </a:solidFill>
                <a:latin typeface="FrutigerLTStd-Light"/>
                <a:cs typeface="FrutigerLTStd-Light"/>
              </a:rPr>
              <a:t> </a:t>
            </a:r>
            <a:r>
              <a:rPr sz="2400" spc="-35" dirty="0">
                <a:solidFill>
                  <a:srgbClr val="163963"/>
                </a:solidFill>
                <a:latin typeface="FrutigerLTStd-Light"/>
                <a:cs typeface="FrutigerLTStd-Light"/>
              </a:rPr>
              <a:t>student</a:t>
            </a:r>
            <a:endParaRPr sz="2400" dirty="0">
              <a:latin typeface="FrutigerLTStd-Light"/>
              <a:cs typeface="FrutigerLTStd-Light"/>
            </a:endParaRPr>
          </a:p>
          <a:p>
            <a:pPr marL="412115" marR="447040">
              <a:lnSpc>
                <a:spcPts val="2600"/>
              </a:lnSpc>
            </a:pPr>
            <a:r>
              <a:rPr sz="2400" spc="-20" dirty="0">
                <a:solidFill>
                  <a:srgbClr val="163963"/>
                </a:solidFill>
                <a:latin typeface="FrutigerLTStd-Light"/>
                <a:cs typeface="FrutigerLTStd-Light"/>
              </a:rPr>
              <a:t>need </a:t>
            </a:r>
            <a:r>
              <a:rPr sz="2400" spc="-30" dirty="0">
                <a:solidFill>
                  <a:srgbClr val="163963"/>
                </a:solidFill>
                <a:latin typeface="FrutigerLTStd-Light"/>
                <a:cs typeface="FrutigerLTStd-Light"/>
              </a:rPr>
              <a:t>and </a:t>
            </a:r>
            <a:r>
              <a:rPr sz="2400" spc="-25" dirty="0">
                <a:solidFill>
                  <a:srgbClr val="163963"/>
                </a:solidFill>
                <a:latin typeface="FrutigerLTStd-Light"/>
                <a:cs typeface="FrutigerLTStd-Light"/>
              </a:rPr>
              <a:t>the </a:t>
            </a:r>
            <a:r>
              <a:rPr sz="2400" spc="-45" dirty="0">
                <a:solidFill>
                  <a:srgbClr val="163963"/>
                </a:solidFill>
                <a:latin typeface="FrutigerLTStd-Light"/>
                <a:cs typeface="FrutigerLTStd-Light"/>
              </a:rPr>
              <a:t>state’s </a:t>
            </a:r>
            <a:r>
              <a:rPr sz="2400" spc="-35" dirty="0">
                <a:solidFill>
                  <a:srgbClr val="163963"/>
                </a:solidFill>
                <a:latin typeface="FrutigerLTStd-Light"/>
                <a:cs typeface="FrutigerLTStd-Light"/>
              </a:rPr>
              <a:t>high </a:t>
            </a:r>
            <a:r>
              <a:rPr sz="2400" spc="-25" dirty="0">
                <a:solidFill>
                  <a:srgbClr val="163963"/>
                </a:solidFill>
                <a:latin typeface="FrutigerLTStd-Light"/>
                <a:cs typeface="FrutigerLTStd-Light"/>
              </a:rPr>
              <a:t>cost of </a:t>
            </a:r>
            <a:r>
              <a:rPr sz="2400" spc="-40" dirty="0">
                <a:solidFill>
                  <a:srgbClr val="163963"/>
                </a:solidFill>
                <a:latin typeface="FrutigerLTStd-Light"/>
                <a:cs typeface="FrutigerLTStd-Light"/>
              </a:rPr>
              <a:t>living: </a:t>
            </a:r>
            <a:r>
              <a:rPr sz="2400" spc="-15" dirty="0">
                <a:solidFill>
                  <a:srgbClr val="163963"/>
                </a:solidFill>
                <a:latin typeface="FrutigerLTStd-Light"/>
                <a:cs typeface="FrutigerLTStd-Light"/>
              </a:rPr>
              <a:t>58 </a:t>
            </a:r>
            <a:r>
              <a:rPr sz="2400" spc="-40" dirty="0">
                <a:solidFill>
                  <a:srgbClr val="163963"/>
                </a:solidFill>
                <a:latin typeface="FrutigerLTStd-Light"/>
                <a:cs typeface="FrutigerLTStd-Light"/>
              </a:rPr>
              <a:t>percent </a:t>
            </a:r>
            <a:r>
              <a:rPr sz="2400" spc="-25" dirty="0">
                <a:solidFill>
                  <a:srgbClr val="163963"/>
                </a:solidFill>
                <a:latin typeface="FrutigerLTStd-Light"/>
                <a:cs typeface="FrutigerLTStd-Light"/>
              </a:rPr>
              <a:t>of  </a:t>
            </a:r>
            <a:r>
              <a:rPr sz="2400" spc="-55" dirty="0">
                <a:solidFill>
                  <a:srgbClr val="163963"/>
                </a:solidFill>
                <a:latin typeface="FrutigerLTStd-Light"/>
                <a:cs typeface="FrutigerLTStd-Light"/>
              </a:rPr>
              <a:t>California’s </a:t>
            </a:r>
            <a:r>
              <a:rPr sz="2400" spc="-35" dirty="0">
                <a:solidFill>
                  <a:srgbClr val="163963"/>
                </a:solidFill>
                <a:latin typeface="FrutigerLTStd-Light"/>
                <a:cs typeface="FrutigerLTStd-Light"/>
              </a:rPr>
              <a:t>public </a:t>
            </a:r>
            <a:r>
              <a:rPr sz="2400" spc="-25" dirty="0">
                <a:solidFill>
                  <a:srgbClr val="163963"/>
                </a:solidFill>
                <a:latin typeface="FrutigerLTStd-Light"/>
                <a:cs typeface="FrutigerLTStd-Light"/>
              </a:rPr>
              <a:t>school students </a:t>
            </a:r>
            <a:r>
              <a:rPr sz="2400" spc="-30" dirty="0">
                <a:solidFill>
                  <a:srgbClr val="163963"/>
                </a:solidFill>
                <a:latin typeface="FrutigerLTStd-Light"/>
                <a:cs typeface="FrutigerLTStd-Light"/>
              </a:rPr>
              <a:t>are </a:t>
            </a:r>
            <a:r>
              <a:rPr sz="2400" spc="-35" dirty="0">
                <a:solidFill>
                  <a:srgbClr val="163963"/>
                </a:solidFill>
                <a:latin typeface="FrutigerLTStd-Light"/>
                <a:cs typeface="FrutigerLTStd-Light"/>
              </a:rPr>
              <a:t>eligible for</a:t>
            </a:r>
            <a:r>
              <a:rPr sz="2400" spc="180" dirty="0">
                <a:solidFill>
                  <a:srgbClr val="163963"/>
                </a:solidFill>
                <a:latin typeface="FrutigerLTStd-Light"/>
                <a:cs typeface="FrutigerLTStd-Light"/>
              </a:rPr>
              <a:t> </a:t>
            </a:r>
            <a:r>
              <a:rPr sz="2400" spc="-15" dirty="0">
                <a:solidFill>
                  <a:srgbClr val="163963"/>
                </a:solidFill>
                <a:latin typeface="FrutigerLTStd-Light"/>
                <a:cs typeface="FrutigerLTStd-Light"/>
              </a:rPr>
              <a:t>free/</a:t>
            </a:r>
            <a:endParaRPr sz="2400" dirty="0">
              <a:latin typeface="FrutigerLTStd-Light"/>
              <a:cs typeface="FrutigerLTStd-Light"/>
            </a:endParaRPr>
          </a:p>
          <a:p>
            <a:pPr marL="412115">
              <a:lnSpc>
                <a:spcPts val="2660"/>
              </a:lnSpc>
            </a:pPr>
            <a:r>
              <a:rPr sz="2400" spc="-35" dirty="0">
                <a:solidFill>
                  <a:srgbClr val="163963"/>
                </a:solidFill>
                <a:latin typeface="FrutigerLTStd-Light"/>
                <a:cs typeface="FrutigerLTStd-Light"/>
              </a:rPr>
              <a:t>reduced </a:t>
            </a:r>
            <a:r>
              <a:rPr sz="2400" spc="-40" dirty="0">
                <a:solidFill>
                  <a:srgbClr val="163963"/>
                </a:solidFill>
                <a:latin typeface="FrutigerLTStd-Light"/>
                <a:cs typeface="FrutigerLTStd-Light"/>
              </a:rPr>
              <a:t>lunch </a:t>
            </a:r>
            <a:r>
              <a:rPr sz="2400" dirty="0">
                <a:solidFill>
                  <a:srgbClr val="163963"/>
                </a:solidFill>
                <a:latin typeface="FrutigerLTStd-Light"/>
                <a:cs typeface="FrutigerLTStd-Light"/>
              </a:rPr>
              <a:t>— </a:t>
            </a:r>
            <a:r>
              <a:rPr sz="2400" spc="-30" dirty="0">
                <a:solidFill>
                  <a:srgbClr val="163963"/>
                </a:solidFill>
                <a:latin typeface="FrutigerLTStd-Light"/>
                <a:cs typeface="FrutigerLTStd-Light"/>
              </a:rPr>
              <a:t>above </a:t>
            </a:r>
            <a:r>
              <a:rPr sz="2400" spc="-25" dirty="0">
                <a:solidFill>
                  <a:srgbClr val="163963"/>
                </a:solidFill>
                <a:latin typeface="FrutigerLTStd-Light"/>
                <a:cs typeface="FrutigerLTStd-Light"/>
              </a:rPr>
              <a:t>the </a:t>
            </a:r>
            <a:r>
              <a:rPr sz="2400" spc="-40" dirty="0">
                <a:solidFill>
                  <a:srgbClr val="163963"/>
                </a:solidFill>
                <a:latin typeface="FrutigerLTStd-Light"/>
                <a:cs typeface="FrutigerLTStd-Light"/>
              </a:rPr>
              <a:t>national average </a:t>
            </a:r>
            <a:r>
              <a:rPr sz="2400" spc="-25" dirty="0">
                <a:solidFill>
                  <a:srgbClr val="163963"/>
                </a:solidFill>
                <a:latin typeface="FrutigerLTStd-Light"/>
                <a:cs typeface="FrutigerLTStd-Light"/>
              </a:rPr>
              <a:t>of</a:t>
            </a:r>
            <a:r>
              <a:rPr sz="2400" spc="210" dirty="0">
                <a:solidFill>
                  <a:srgbClr val="163963"/>
                </a:solidFill>
                <a:latin typeface="FrutigerLTStd-Light"/>
                <a:cs typeface="FrutigerLTStd-Light"/>
              </a:rPr>
              <a:t> </a:t>
            </a:r>
            <a:r>
              <a:rPr sz="2400" spc="-75" dirty="0">
                <a:solidFill>
                  <a:srgbClr val="163963"/>
                </a:solidFill>
                <a:latin typeface="FrutigerLTStd-Light"/>
                <a:cs typeface="FrutigerLTStd-Light"/>
              </a:rPr>
              <a:t>52%</a:t>
            </a:r>
            <a:endParaRPr sz="2400" dirty="0">
              <a:latin typeface="FrutigerLTStd-Light"/>
              <a:cs typeface="FrutigerLTStd-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chool-Funding-PPT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9735"/>
          </a:xfrm>
          <a:prstGeom prst="rect">
            <a:avLst/>
          </a:prstGeom>
        </p:spPr>
      </p:pic>
      <p:sp>
        <p:nvSpPr>
          <p:cNvPr id="2" name="object 2"/>
          <p:cNvSpPr txBox="1">
            <a:spLocks noGrp="1"/>
          </p:cNvSpPr>
          <p:nvPr>
            <p:ph type="title"/>
          </p:nvPr>
        </p:nvSpPr>
        <p:spPr>
          <a:xfrm>
            <a:off x="467400" y="772667"/>
            <a:ext cx="7290434" cy="1038860"/>
          </a:xfrm>
          <a:prstGeom prst="rect">
            <a:avLst/>
          </a:prstGeom>
        </p:spPr>
        <p:txBody>
          <a:bodyPr vert="horz" wrap="square" lIns="0" tIns="0" rIns="0" bIns="0" rtlCol="0">
            <a:spAutoFit/>
          </a:bodyPr>
          <a:lstStyle/>
          <a:p>
            <a:pPr marL="412115" marR="5080" indent="-400050">
              <a:lnSpc>
                <a:spcPts val="2700"/>
              </a:lnSpc>
              <a:buFont typeface="Wingdings" charset="2"/>
              <a:buChar char="Ø"/>
              <a:tabLst>
                <a:tab pos="412115" algn="l"/>
              </a:tabLst>
            </a:pPr>
            <a:r>
              <a:rPr spc="-90" dirty="0" smtClean="0"/>
              <a:t>California </a:t>
            </a:r>
            <a:r>
              <a:rPr spc="-65" dirty="0"/>
              <a:t>also has </a:t>
            </a:r>
            <a:r>
              <a:rPr spc="-55" dirty="0"/>
              <a:t>the </a:t>
            </a:r>
            <a:r>
              <a:rPr spc="-95" dirty="0"/>
              <a:t>nation’s </a:t>
            </a:r>
            <a:r>
              <a:rPr spc="-70" dirty="0"/>
              <a:t>highest</a:t>
            </a:r>
            <a:r>
              <a:rPr spc="-220" dirty="0"/>
              <a:t> </a:t>
            </a:r>
            <a:r>
              <a:rPr spc="-80" dirty="0"/>
              <a:t>percentage</a:t>
            </a:r>
            <a:r>
              <a:rPr spc="-100" dirty="0"/>
              <a:t> </a:t>
            </a:r>
            <a:r>
              <a:rPr spc="-50" dirty="0"/>
              <a:t>of </a:t>
            </a:r>
            <a:r>
              <a:rPr dirty="0"/>
              <a:t> </a:t>
            </a:r>
            <a:r>
              <a:rPr spc="-85" dirty="0"/>
              <a:t>English </a:t>
            </a:r>
            <a:r>
              <a:rPr spc="-70" dirty="0"/>
              <a:t>Learner students </a:t>
            </a:r>
            <a:r>
              <a:rPr spc="-50" dirty="0"/>
              <a:t>at </a:t>
            </a:r>
            <a:r>
              <a:rPr spc="-90" dirty="0"/>
              <a:t>23% </a:t>
            </a:r>
            <a:r>
              <a:rPr dirty="0"/>
              <a:t>— </a:t>
            </a:r>
            <a:r>
              <a:rPr spc="-65" dirty="0"/>
              <a:t>more </a:t>
            </a:r>
            <a:r>
              <a:rPr spc="-70" dirty="0"/>
              <a:t>than </a:t>
            </a:r>
            <a:r>
              <a:rPr spc="-55" dirty="0"/>
              <a:t>twice</a:t>
            </a:r>
            <a:r>
              <a:rPr spc="-415" dirty="0"/>
              <a:t> </a:t>
            </a:r>
            <a:r>
              <a:rPr spc="-55" dirty="0"/>
              <a:t>the  </a:t>
            </a:r>
            <a:r>
              <a:rPr spc="-80" dirty="0"/>
              <a:t>national average </a:t>
            </a:r>
            <a:r>
              <a:rPr spc="-50" dirty="0"/>
              <a:t>of</a:t>
            </a:r>
            <a:r>
              <a:rPr spc="-200" dirty="0"/>
              <a:t> </a:t>
            </a:r>
            <a:r>
              <a:rPr spc="-70" dirty="0"/>
              <a:t>9%</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chool-Funding-PPT1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9735"/>
          </a:xfrm>
          <a:prstGeom prst="rect">
            <a:avLst/>
          </a:prstGeom>
        </p:spPr>
      </p:pic>
      <p:sp>
        <p:nvSpPr>
          <p:cNvPr id="2" name="object 2"/>
          <p:cNvSpPr txBox="1"/>
          <p:nvPr/>
        </p:nvSpPr>
        <p:spPr>
          <a:xfrm>
            <a:off x="467400" y="811530"/>
            <a:ext cx="3648710" cy="2753360"/>
          </a:xfrm>
          <a:prstGeom prst="rect">
            <a:avLst/>
          </a:prstGeom>
        </p:spPr>
        <p:txBody>
          <a:bodyPr vert="horz" wrap="square" lIns="0" tIns="0" rIns="0" bIns="0" rtlCol="0">
            <a:spAutoFit/>
          </a:bodyPr>
          <a:lstStyle/>
          <a:p>
            <a:pPr marL="412115" marR="5080" indent="-400050" algn="just">
              <a:lnSpc>
                <a:spcPts val="2700"/>
              </a:lnSpc>
              <a:buFont typeface="Wingdings" charset="2"/>
              <a:buChar char="Ø"/>
            </a:pPr>
            <a:r>
              <a:rPr sz="2400" spc="-90" dirty="0" smtClean="0">
                <a:solidFill>
                  <a:srgbClr val="163963"/>
                </a:solidFill>
                <a:latin typeface="FrutigerLTStd-Light"/>
                <a:cs typeface="FrutigerLTStd-Light"/>
              </a:rPr>
              <a:t>California </a:t>
            </a:r>
            <a:r>
              <a:rPr sz="2400" spc="-80" dirty="0">
                <a:solidFill>
                  <a:srgbClr val="163963"/>
                </a:solidFill>
                <a:latin typeface="FrutigerLTStd-Light"/>
                <a:cs typeface="FrutigerLTStd-Light"/>
              </a:rPr>
              <a:t>trails </a:t>
            </a:r>
            <a:r>
              <a:rPr sz="2400" spc="-55" dirty="0">
                <a:solidFill>
                  <a:srgbClr val="163963"/>
                </a:solidFill>
                <a:latin typeface="FrutigerLTStd-Light"/>
                <a:cs typeface="FrutigerLTStd-Light"/>
              </a:rPr>
              <a:t>peer </a:t>
            </a:r>
            <a:r>
              <a:rPr sz="2400" spc="-65" dirty="0">
                <a:solidFill>
                  <a:srgbClr val="163963"/>
                </a:solidFill>
                <a:latin typeface="FrutigerLTStd-Light"/>
                <a:cs typeface="FrutigerLTStd-Light"/>
              </a:rPr>
              <a:t>states  </a:t>
            </a:r>
            <a:r>
              <a:rPr sz="2400" spc="-50" dirty="0">
                <a:solidFill>
                  <a:srgbClr val="163963"/>
                </a:solidFill>
                <a:latin typeface="FrutigerLTStd-Light"/>
                <a:cs typeface="FrutigerLTStd-Light"/>
              </a:rPr>
              <a:t>in per </a:t>
            </a:r>
            <a:r>
              <a:rPr sz="2400" spc="-75" dirty="0">
                <a:solidFill>
                  <a:srgbClr val="163963"/>
                </a:solidFill>
                <a:latin typeface="FrutigerLTStd-Light"/>
                <a:cs typeface="FrutigerLTStd-Light"/>
              </a:rPr>
              <a:t>pupil spending </a:t>
            </a:r>
            <a:r>
              <a:rPr sz="2400" spc="-60" dirty="0">
                <a:solidFill>
                  <a:srgbClr val="163963"/>
                </a:solidFill>
                <a:latin typeface="FrutigerLTStd-Light"/>
                <a:cs typeface="FrutigerLTStd-Light"/>
              </a:rPr>
              <a:t>and  </a:t>
            </a:r>
            <a:r>
              <a:rPr sz="2400" spc="-75" dirty="0">
                <a:solidFill>
                  <a:srgbClr val="163963"/>
                </a:solidFill>
                <a:latin typeface="FrutigerLTStd-Light"/>
                <a:cs typeface="FrutigerLTStd-Light"/>
              </a:rPr>
              <a:t>provides </a:t>
            </a:r>
            <a:r>
              <a:rPr sz="2400" spc="-65" dirty="0">
                <a:solidFill>
                  <a:srgbClr val="163963"/>
                </a:solidFill>
                <a:latin typeface="FrutigerLTStd-Light"/>
                <a:cs typeface="FrutigerLTStd-Light"/>
              </a:rPr>
              <a:t>just </a:t>
            </a:r>
            <a:r>
              <a:rPr sz="2400" dirty="0">
                <a:solidFill>
                  <a:srgbClr val="163963"/>
                </a:solidFill>
                <a:latin typeface="FrutigerLTStd-Light"/>
                <a:cs typeface="FrutigerLTStd-Light"/>
              </a:rPr>
              <a:t>a </a:t>
            </a:r>
            <a:r>
              <a:rPr sz="2400" spc="-70" dirty="0">
                <a:solidFill>
                  <a:srgbClr val="163963"/>
                </a:solidFill>
                <a:latin typeface="FrutigerLTStd-Light"/>
                <a:cs typeface="FrutigerLTStd-Light"/>
              </a:rPr>
              <a:t>fraction </a:t>
            </a:r>
            <a:r>
              <a:rPr sz="2400" spc="-50" dirty="0">
                <a:solidFill>
                  <a:srgbClr val="163963"/>
                </a:solidFill>
                <a:latin typeface="FrutigerLTStd-Light"/>
                <a:cs typeface="FrutigerLTStd-Light"/>
              </a:rPr>
              <a:t>of  </a:t>
            </a:r>
            <a:r>
              <a:rPr sz="2400" spc="-55" dirty="0">
                <a:solidFill>
                  <a:srgbClr val="163963"/>
                </a:solidFill>
                <a:latin typeface="FrutigerLTStd-Light"/>
                <a:cs typeface="FrutigerLTStd-Light"/>
              </a:rPr>
              <a:t>the </a:t>
            </a:r>
            <a:r>
              <a:rPr sz="2400" spc="-80" dirty="0">
                <a:solidFill>
                  <a:srgbClr val="163963"/>
                </a:solidFill>
                <a:latin typeface="FrutigerLTStd-Light"/>
                <a:cs typeface="FrutigerLTStd-Light"/>
              </a:rPr>
              <a:t>funding </a:t>
            </a:r>
            <a:r>
              <a:rPr sz="2400" spc="-75" dirty="0">
                <a:solidFill>
                  <a:srgbClr val="163963"/>
                </a:solidFill>
                <a:latin typeface="FrutigerLTStd-Light"/>
                <a:cs typeface="FrutigerLTStd-Light"/>
              </a:rPr>
              <a:t>offered </a:t>
            </a:r>
            <a:r>
              <a:rPr sz="2400" spc="-50" dirty="0">
                <a:solidFill>
                  <a:srgbClr val="163963"/>
                </a:solidFill>
                <a:latin typeface="FrutigerLTStd-Light"/>
                <a:cs typeface="FrutigerLTStd-Light"/>
              </a:rPr>
              <a:t>by</a:t>
            </a:r>
            <a:r>
              <a:rPr sz="2400" spc="-260" dirty="0">
                <a:solidFill>
                  <a:srgbClr val="163963"/>
                </a:solidFill>
                <a:latin typeface="FrutigerLTStd-Light"/>
                <a:cs typeface="FrutigerLTStd-Light"/>
              </a:rPr>
              <a:t> </a:t>
            </a:r>
            <a:r>
              <a:rPr sz="2400" spc="-55" dirty="0">
                <a:solidFill>
                  <a:srgbClr val="163963"/>
                </a:solidFill>
                <a:latin typeface="FrutigerLTStd-Light"/>
                <a:cs typeface="FrutigerLTStd-Light"/>
              </a:rPr>
              <a:t>the  </a:t>
            </a:r>
            <a:r>
              <a:rPr sz="2400" spc="-95" dirty="0">
                <a:solidFill>
                  <a:srgbClr val="163963"/>
                </a:solidFill>
                <a:latin typeface="FrutigerLTStd-Light"/>
                <a:cs typeface="FrutigerLTStd-Light"/>
              </a:rPr>
              <a:t>nation’s </a:t>
            </a:r>
            <a:r>
              <a:rPr sz="2400" spc="-60" dirty="0">
                <a:solidFill>
                  <a:srgbClr val="163963"/>
                </a:solidFill>
                <a:latin typeface="FrutigerLTStd-Light"/>
                <a:cs typeface="FrutigerLTStd-Light"/>
              </a:rPr>
              <a:t>top </a:t>
            </a:r>
            <a:r>
              <a:rPr sz="2400" spc="-100" dirty="0">
                <a:solidFill>
                  <a:srgbClr val="163963"/>
                </a:solidFill>
                <a:latin typeface="FrutigerLTStd-Light"/>
                <a:cs typeface="FrutigerLTStd-Light"/>
              </a:rPr>
              <a:t>10</a:t>
            </a:r>
            <a:r>
              <a:rPr sz="2400" spc="-220" dirty="0">
                <a:solidFill>
                  <a:srgbClr val="163963"/>
                </a:solidFill>
                <a:latin typeface="FrutigerLTStd-Light"/>
                <a:cs typeface="FrutigerLTStd-Light"/>
              </a:rPr>
              <a:t> </a:t>
            </a:r>
            <a:r>
              <a:rPr sz="2400" spc="-65" dirty="0">
                <a:solidFill>
                  <a:srgbClr val="163963"/>
                </a:solidFill>
                <a:latin typeface="FrutigerLTStd-Light"/>
                <a:cs typeface="FrutigerLTStd-Light"/>
              </a:rPr>
              <a:t>states.</a:t>
            </a:r>
            <a:endParaRPr sz="2400" dirty="0">
              <a:latin typeface="FrutigerLTStd-Light"/>
              <a:cs typeface="FrutigerLTStd-Light"/>
            </a:endParaRPr>
          </a:p>
          <a:p>
            <a:pPr marL="412115" marR="63500">
              <a:lnSpc>
                <a:spcPts val="2700"/>
              </a:lnSpc>
            </a:pPr>
            <a:r>
              <a:rPr sz="2400" spc="-35" dirty="0">
                <a:solidFill>
                  <a:srgbClr val="163963"/>
                </a:solidFill>
                <a:latin typeface="FrutigerLTStd-Light"/>
                <a:cs typeface="FrutigerLTStd-Light"/>
              </a:rPr>
              <a:t>In </a:t>
            </a:r>
            <a:r>
              <a:rPr sz="2400" spc="-65" dirty="0">
                <a:solidFill>
                  <a:srgbClr val="163963"/>
                </a:solidFill>
                <a:latin typeface="FrutigerLTStd-Light"/>
                <a:cs typeface="FrutigerLTStd-Light"/>
              </a:rPr>
              <a:t>fact, </a:t>
            </a:r>
            <a:r>
              <a:rPr sz="2400" spc="-55" dirty="0">
                <a:solidFill>
                  <a:srgbClr val="163963"/>
                </a:solidFill>
                <a:latin typeface="FrutigerLTStd-Light"/>
                <a:cs typeface="FrutigerLTStd-Light"/>
              </a:rPr>
              <a:t>some </a:t>
            </a:r>
            <a:r>
              <a:rPr sz="2400" spc="-65" dirty="0">
                <a:solidFill>
                  <a:srgbClr val="163963"/>
                </a:solidFill>
                <a:latin typeface="FrutigerLTStd-Light"/>
                <a:cs typeface="FrutigerLTStd-Light"/>
              </a:rPr>
              <a:t>states</a:t>
            </a:r>
            <a:r>
              <a:rPr sz="2400" spc="-290" dirty="0">
                <a:solidFill>
                  <a:srgbClr val="163963"/>
                </a:solidFill>
                <a:latin typeface="FrutigerLTStd-Light"/>
                <a:cs typeface="FrutigerLTStd-Light"/>
              </a:rPr>
              <a:t> </a:t>
            </a:r>
            <a:r>
              <a:rPr sz="2400" spc="-65" dirty="0">
                <a:solidFill>
                  <a:srgbClr val="163963"/>
                </a:solidFill>
                <a:latin typeface="FrutigerLTStd-Light"/>
                <a:cs typeface="FrutigerLTStd-Light"/>
              </a:rPr>
              <a:t>spend  </a:t>
            </a:r>
            <a:r>
              <a:rPr sz="2400" spc="-70" dirty="0">
                <a:solidFill>
                  <a:srgbClr val="163963"/>
                </a:solidFill>
                <a:latin typeface="FrutigerLTStd-Light"/>
                <a:cs typeface="FrutigerLTStd-Light"/>
              </a:rPr>
              <a:t>nearly </a:t>
            </a:r>
            <a:r>
              <a:rPr sz="2400" spc="-55" dirty="0">
                <a:solidFill>
                  <a:srgbClr val="163963"/>
                </a:solidFill>
                <a:latin typeface="FrutigerLTStd-Light"/>
                <a:cs typeface="FrutigerLTStd-Light"/>
              </a:rPr>
              <a:t>twice </a:t>
            </a:r>
            <a:r>
              <a:rPr sz="2400" spc="-45" dirty="0">
                <a:solidFill>
                  <a:srgbClr val="163963"/>
                </a:solidFill>
                <a:latin typeface="FrutigerLTStd-Light"/>
                <a:cs typeface="FrutigerLTStd-Light"/>
              </a:rPr>
              <a:t>as </a:t>
            </a:r>
            <a:r>
              <a:rPr sz="2400" spc="-70" dirty="0">
                <a:solidFill>
                  <a:srgbClr val="163963"/>
                </a:solidFill>
                <a:latin typeface="FrutigerLTStd-Light"/>
                <a:cs typeface="FrutigerLTStd-Light"/>
              </a:rPr>
              <a:t>much </a:t>
            </a:r>
            <a:r>
              <a:rPr sz="2400" spc="-50" dirty="0">
                <a:solidFill>
                  <a:srgbClr val="163963"/>
                </a:solidFill>
                <a:latin typeface="FrutigerLTStd-Light"/>
                <a:cs typeface="FrutigerLTStd-Light"/>
              </a:rPr>
              <a:t>per  </a:t>
            </a:r>
            <a:r>
              <a:rPr sz="2400" spc="-75" dirty="0">
                <a:solidFill>
                  <a:srgbClr val="163963"/>
                </a:solidFill>
                <a:latin typeface="FrutigerLTStd-Light"/>
                <a:cs typeface="FrutigerLTStd-Light"/>
              </a:rPr>
              <a:t>pupil </a:t>
            </a:r>
            <a:r>
              <a:rPr sz="2400" spc="-45" dirty="0">
                <a:solidFill>
                  <a:srgbClr val="163963"/>
                </a:solidFill>
                <a:latin typeface="FrutigerLTStd-Light"/>
                <a:cs typeface="FrutigerLTStd-Light"/>
              </a:rPr>
              <a:t>as</a:t>
            </a:r>
            <a:r>
              <a:rPr sz="2400" spc="-180" dirty="0">
                <a:solidFill>
                  <a:srgbClr val="163963"/>
                </a:solidFill>
                <a:latin typeface="FrutigerLTStd-Light"/>
                <a:cs typeface="FrutigerLTStd-Light"/>
              </a:rPr>
              <a:t> </a:t>
            </a:r>
            <a:r>
              <a:rPr sz="2400" spc="-90" dirty="0">
                <a:solidFill>
                  <a:srgbClr val="163963"/>
                </a:solidFill>
                <a:latin typeface="FrutigerLTStd-Light"/>
                <a:cs typeface="FrutigerLTStd-Light"/>
              </a:rPr>
              <a:t>California.</a:t>
            </a:r>
            <a:endParaRPr sz="2400" dirty="0">
              <a:latin typeface="FrutigerLTStd-Light"/>
              <a:cs typeface="FrutigerLTStd-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chool-Funding-PPT1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9735"/>
          </a:xfrm>
          <a:prstGeom prst="rect">
            <a:avLst/>
          </a:prstGeom>
        </p:spPr>
      </p:pic>
      <p:sp>
        <p:nvSpPr>
          <p:cNvPr id="2" name="object 2"/>
          <p:cNvSpPr txBox="1">
            <a:spLocks noGrp="1"/>
          </p:cNvSpPr>
          <p:nvPr>
            <p:ph type="title"/>
          </p:nvPr>
        </p:nvSpPr>
        <p:spPr>
          <a:xfrm>
            <a:off x="447080" y="640080"/>
            <a:ext cx="7966075" cy="1381760"/>
          </a:xfrm>
          <a:prstGeom prst="rect">
            <a:avLst/>
          </a:prstGeom>
        </p:spPr>
        <p:txBody>
          <a:bodyPr vert="horz" wrap="square" lIns="0" tIns="0" rIns="0" bIns="0" rtlCol="0">
            <a:spAutoFit/>
          </a:bodyPr>
          <a:lstStyle/>
          <a:p>
            <a:pPr marL="412115" marR="5080" indent="-400050">
              <a:lnSpc>
                <a:spcPts val="2700"/>
              </a:lnSpc>
              <a:buFont typeface="Wingdings" charset="2"/>
              <a:buChar char="Ø"/>
              <a:tabLst>
                <a:tab pos="412115" algn="l"/>
              </a:tabLst>
            </a:pPr>
            <a:r>
              <a:rPr spc="-90" dirty="0" smtClean="0"/>
              <a:t>LCFF </a:t>
            </a:r>
            <a:r>
              <a:rPr spc="-50" dirty="0"/>
              <a:t>is </a:t>
            </a:r>
            <a:r>
              <a:rPr dirty="0"/>
              <a:t>a </a:t>
            </a:r>
            <a:r>
              <a:rPr spc="-60" dirty="0"/>
              <a:t>step </a:t>
            </a:r>
            <a:r>
              <a:rPr spc="-70" dirty="0"/>
              <a:t>forward </a:t>
            </a:r>
            <a:r>
              <a:rPr spc="-80" dirty="0"/>
              <a:t>philosophically </a:t>
            </a:r>
            <a:r>
              <a:rPr spc="-65" dirty="0"/>
              <a:t>because</a:t>
            </a:r>
            <a:r>
              <a:rPr spc="-330" dirty="0"/>
              <a:t> </a:t>
            </a:r>
            <a:r>
              <a:rPr spc="-45" dirty="0"/>
              <a:t>it</a:t>
            </a:r>
            <a:r>
              <a:rPr spc="-100" dirty="0"/>
              <a:t> </a:t>
            </a:r>
            <a:r>
              <a:rPr spc="-60" dirty="0"/>
              <a:t>supports </a:t>
            </a:r>
            <a:r>
              <a:rPr dirty="0"/>
              <a:t> </a:t>
            </a:r>
            <a:r>
              <a:rPr spc="-60" dirty="0"/>
              <a:t>equity </a:t>
            </a:r>
            <a:r>
              <a:rPr spc="-50" dirty="0"/>
              <a:t>by </a:t>
            </a:r>
            <a:r>
              <a:rPr spc="-75" dirty="0"/>
              <a:t>directing </a:t>
            </a:r>
            <a:r>
              <a:rPr spc="-65" dirty="0"/>
              <a:t>more money </a:t>
            </a:r>
            <a:r>
              <a:rPr spc="-55" dirty="0"/>
              <a:t>to </a:t>
            </a:r>
            <a:r>
              <a:rPr spc="-70" dirty="0"/>
              <a:t>students </a:t>
            </a:r>
            <a:r>
              <a:rPr spc="-60" dirty="0"/>
              <a:t>with </a:t>
            </a:r>
            <a:r>
              <a:rPr spc="-75" dirty="0"/>
              <a:t>higher</a:t>
            </a:r>
            <a:r>
              <a:rPr spc="-425" dirty="0"/>
              <a:t> </a:t>
            </a:r>
            <a:r>
              <a:rPr spc="-65" dirty="0"/>
              <a:t>need.  </a:t>
            </a:r>
            <a:r>
              <a:rPr spc="-60" dirty="0"/>
              <a:t>But </a:t>
            </a:r>
            <a:r>
              <a:rPr spc="-80" dirty="0"/>
              <a:t>redistribution </a:t>
            </a:r>
            <a:r>
              <a:rPr spc="-50" dirty="0"/>
              <a:t>is </a:t>
            </a:r>
            <a:r>
              <a:rPr dirty="0"/>
              <a:t>a </a:t>
            </a:r>
            <a:r>
              <a:rPr spc="-60" dirty="0"/>
              <a:t>not </a:t>
            </a:r>
            <a:r>
              <a:rPr dirty="0"/>
              <a:t>a </a:t>
            </a:r>
            <a:r>
              <a:rPr spc="-75" dirty="0"/>
              <a:t>solution </a:t>
            </a:r>
            <a:r>
              <a:rPr spc="-60" dirty="0"/>
              <a:t>when </a:t>
            </a:r>
            <a:r>
              <a:rPr spc="-55" dirty="0"/>
              <a:t>the </a:t>
            </a:r>
            <a:r>
              <a:rPr spc="-85" dirty="0"/>
              <a:t>overall </a:t>
            </a:r>
            <a:r>
              <a:rPr spc="-80" dirty="0"/>
              <a:t>funding  </a:t>
            </a:r>
            <a:r>
              <a:rPr spc="-55" dirty="0"/>
              <a:t>pie </a:t>
            </a:r>
            <a:r>
              <a:rPr spc="-50" dirty="0"/>
              <a:t>is </a:t>
            </a:r>
            <a:r>
              <a:rPr spc="-70" dirty="0"/>
              <a:t>much </a:t>
            </a:r>
            <a:r>
              <a:rPr spc="-60" dirty="0"/>
              <a:t>too</a:t>
            </a:r>
            <a:r>
              <a:rPr spc="-275" dirty="0"/>
              <a:t> </a:t>
            </a:r>
            <a:r>
              <a:rPr spc="-85" dirty="0"/>
              <a:t>small.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chool-Funding-PPT1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973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chool-Funding-PPT1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9735"/>
          </a:xfrm>
          <a:prstGeom prst="rect">
            <a:avLst/>
          </a:prstGeom>
        </p:spPr>
      </p:pic>
      <p:sp>
        <p:nvSpPr>
          <p:cNvPr id="2" name="object 2"/>
          <p:cNvSpPr txBox="1">
            <a:spLocks noGrp="1"/>
          </p:cNvSpPr>
          <p:nvPr>
            <p:ph type="title"/>
          </p:nvPr>
        </p:nvSpPr>
        <p:spPr>
          <a:xfrm>
            <a:off x="458256" y="648715"/>
            <a:ext cx="7769225" cy="1381760"/>
          </a:xfrm>
          <a:prstGeom prst="rect">
            <a:avLst/>
          </a:prstGeom>
        </p:spPr>
        <p:txBody>
          <a:bodyPr vert="horz" wrap="square" lIns="0" tIns="0" rIns="0" bIns="0" rtlCol="0">
            <a:spAutoFit/>
          </a:bodyPr>
          <a:lstStyle/>
          <a:p>
            <a:pPr marL="412115" marR="5080" indent="-400050">
              <a:lnSpc>
                <a:spcPts val="2700"/>
              </a:lnSpc>
              <a:buFont typeface="Wingdings" charset="2"/>
              <a:buChar char="Ø"/>
              <a:tabLst>
                <a:tab pos="412115" algn="l"/>
              </a:tabLst>
            </a:pPr>
            <a:r>
              <a:rPr spc="-60" dirty="0" smtClean="0"/>
              <a:t>We</a:t>
            </a:r>
            <a:r>
              <a:rPr spc="-105" dirty="0" smtClean="0"/>
              <a:t> </a:t>
            </a:r>
            <a:r>
              <a:rPr spc="-55" dirty="0"/>
              <a:t>need</a:t>
            </a:r>
            <a:r>
              <a:rPr spc="-105" dirty="0"/>
              <a:t> </a:t>
            </a:r>
            <a:r>
              <a:rPr spc="-55" dirty="0"/>
              <a:t>to</a:t>
            </a:r>
            <a:r>
              <a:rPr spc="-105" dirty="0"/>
              <a:t> </a:t>
            </a:r>
            <a:r>
              <a:rPr spc="-35" dirty="0"/>
              <a:t>do</a:t>
            </a:r>
            <a:r>
              <a:rPr spc="-105" dirty="0"/>
              <a:t> </a:t>
            </a:r>
            <a:r>
              <a:rPr spc="-65" dirty="0"/>
              <a:t>more</a:t>
            </a:r>
            <a:r>
              <a:rPr spc="-105" dirty="0"/>
              <a:t> </a:t>
            </a:r>
            <a:r>
              <a:rPr spc="-70" dirty="0"/>
              <a:t>than</a:t>
            </a:r>
            <a:r>
              <a:rPr spc="-105" dirty="0"/>
              <a:t> </a:t>
            </a:r>
            <a:r>
              <a:rPr spc="-60" dirty="0"/>
              <a:t>cut</a:t>
            </a:r>
            <a:r>
              <a:rPr spc="-105" dirty="0"/>
              <a:t> </a:t>
            </a:r>
            <a:r>
              <a:rPr spc="-55" dirty="0"/>
              <a:t>the</a:t>
            </a:r>
            <a:r>
              <a:rPr spc="-105" dirty="0"/>
              <a:t> </a:t>
            </a:r>
            <a:r>
              <a:rPr spc="-55" dirty="0"/>
              <a:t>same</a:t>
            </a:r>
            <a:r>
              <a:rPr spc="-105" dirty="0"/>
              <a:t> </a:t>
            </a:r>
            <a:r>
              <a:rPr spc="-75" dirty="0"/>
              <a:t>size</a:t>
            </a:r>
            <a:r>
              <a:rPr spc="-105" dirty="0"/>
              <a:t> </a:t>
            </a:r>
            <a:r>
              <a:rPr spc="-55" dirty="0"/>
              <a:t>pie</a:t>
            </a:r>
            <a:r>
              <a:rPr spc="-105" dirty="0"/>
              <a:t> </a:t>
            </a:r>
            <a:r>
              <a:rPr spc="-80" dirty="0"/>
              <a:t>into</a:t>
            </a:r>
            <a:r>
              <a:rPr spc="-105" dirty="0"/>
              <a:t> </a:t>
            </a:r>
            <a:r>
              <a:rPr spc="-80" dirty="0"/>
              <a:t>smaller </a:t>
            </a:r>
            <a:r>
              <a:rPr dirty="0"/>
              <a:t> </a:t>
            </a:r>
            <a:r>
              <a:rPr spc="-60" dirty="0"/>
              <a:t>and </a:t>
            </a:r>
            <a:r>
              <a:rPr spc="-80" dirty="0"/>
              <a:t>smaller </a:t>
            </a:r>
            <a:r>
              <a:rPr spc="-70" dirty="0"/>
              <a:t>pieces. </a:t>
            </a:r>
            <a:r>
              <a:rPr spc="-60" dirty="0"/>
              <a:t>We </a:t>
            </a:r>
            <a:r>
              <a:rPr spc="-55" dirty="0"/>
              <a:t>need to </a:t>
            </a:r>
            <a:r>
              <a:rPr spc="-80" dirty="0"/>
              <a:t>increase </a:t>
            </a:r>
            <a:r>
              <a:rPr spc="-55" dirty="0"/>
              <a:t>the </a:t>
            </a:r>
            <a:r>
              <a:rPr spc="-80" dirty="0"/>
              <a:t>funding </a:t>
            </a:r>
            <a:r>
              <a:rPr spc="-55" dirty="0"/>
              <a:t>pie </a:t>
            </a:r>
            <a:r>
              <a:rPr spc="-55" dirty="0" smtClean="0"/>
              <a:t>to</a:t>
            </a:r>
            <a:r>
              <a:rPr lang="en-US" spc="-445" dirty="0" smtClean="0"/>
              <a:t>  </a:t>
            </a:r>
            <a:r>
              <a:rPr dirty="0" smtClean="0"/>
              <a:t>a  </a:t>
            </a:r>
            <a:r>
              <a:rPr spc="-70" dirty="0"/>
              <a:t>level that that will </a:t>
            </a:r>
            <a:r>
              <a:rPr spc="-75" dirty="0"/>
              <a:t>allow </a:t>
            </a:r>
            <a:r>
              <a:rPr spc="-50" dirty="0"/>
              <a:t>us </a:t>
            </a:r>
            <a:r>
              <a:rPr spc="-55" dirty="0"/>
              <a:t>to </a:t>
            </a:r>
            <a:r>
              <a:rPr spc="-50" dirty="0"/>
              <a:t>serve </a:t>
            </a:r>
            <a:r>
              <a:rPr spc="-65" dirty="0"/>
              <a:t>all </a:t>
            </a:r>
            <a:r>
              <a:rPr spc="-70" dirty="0"/>
              <a:t>students </a:t>
            </a:r>
            <a:r>
              <a:rPr spc="-60" dirty="0"/>
              <a:t>and </a:t>
            </a:r>
            <a:r>
              <a:rPr spc="-80" dirty="0"/>
              <a:t>prepare  </a:t>
            </a:r>
            <a:r>
              <a:rPr spc="-65" dirty="0"/>
              <a:t>them </a:t>
            </a:r>
            <a:r>
              <a:rPr spc="-70" dirty="0"/>
              <a:t>for </a:t>
            </a:r>
            <a:r>
              <a:rPr spc="-80" dirty="0"/>
              <a:t>college, </a:t>
            </a:r>
            <a:r>
              <a:rPr spc="-70" dirty="0"/>
              <a:t>career </a:t>
            </a:r>
            <a:r>
              <a:rPr spc="-60" dirty="0"/>
              <a:t>and </a:t>
            </a:r>
            <a:r>
              <a:rPr spc="-65" dirty="0"/>
              <a:t>civic</a:t>
            </a:r>
            <a:r>
              <a:rPr spc="-285" dirty="0"/>
              <a:t> </a:t>
            </a:r>
            <a:r>
              <a:rPr spc="-90" dirty="0"/>
              <a:t>life.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chool-Funding-PPT1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9735"/>
          </a:xfrm>
          <a:prstGeom prst="rect">
            <a:avLst/>
          </a:prstGeom>
        </p:spPr>
      </p:pic>
      <p:sp>
        <p:nvSpPr>
          <p:cNvPr id="2" name="object 2"/>
          <p:cNvSpPr txBox="1">
            <a:spLocks noGrp="1"/>
          </p:cNvSpPr>
          <p:nvPr>
            <p:ph type="title"/>
          </p:nvPr>
        </p:nvSpPr>
        <p:spPr>
          <a:xfrm>
            <a:off x="445302" y="713993"/>
            <a:ext cx="7859395" cy="383540"/>
          </a:xfrm>
          <a:prstGeom prst="rect">
            <a:avLst/>
          </a:prstGeom>
        </p:spPr>
        <p:txBody>
          <a:bodyPr vert="horz" wrap="square" lIns="0" tIns="0" rIns="0" bIns="0" rtlCol="0">
            <a:spAutoFit/>
          </a:bodyPr>
          <a:lstStyle/>
          <a:p>
            <a:pPr marL="355600" indent="-342900">
              <a:lnSpc>
                <a:spcPct val="100000"/>
              </a:lnSpc>
              <a:buFont typeface="Wingdings" charset="2"/>
              <a:buChar char="Ø"/>
              <a:tabLst>
                <a:tab pos="412115" algn="l"/>
              </a:tabLst>
            </a:pPr>
            <a:r>
              <a:rPr spc="-65" dirty="0" smtClean="0"/>
              <a:t>The</a:t>
            </a:r>
            <a:r>
              <a:rPr spc="-145" dirty="0" smtClean="0"/>
              <a:t> </a:t>
            </a:r>
            <a:r>
              <a:rPr spc="-85" dirty="0"/>
              <a:t>urgency</a:t>
            </a:r>
            <a:r>
              <a:rPr spc="-145" dirty="0"/>
              <a:t> </a:t>
            </a:r>
            <a:r>
              <a:rPr spc="-65" dirty="0"/>
              <a:t>of</a:t>
            </a:r>
            <a:r>
              <a:rPr spc="-145" dirty="0"/>
              <a:t> </a:t>
            </a:r>
            <a:r>
              <a:rPr spc="-105" dirty="0"/>
              <a:t>investment</a:t>
            </a:r>
            <a:r>
              <a:rPr spc="-145" dirty="0"/>
              <a:t> </a:t>
            </a:r>
            <a:r>
              <a:rPr spc="-65" dirty="0"/>
              <a:t>in</a:t>
            </a:r>
            <a:r>
              <a:rPr spc="-145" dirty="0"/>
              <a:t> </a:t>
            </a:r>
            <a:r>
              <a:rPr spc="-95" dirty="0"/>
              <a:t>public</a:t>
            </a:r>
            <a:r>
              <a:rPr spc="-145" dirty="0"/>
              <a:t> </a:t>
            </a:r>
            <a:r>
              <a:rPr spc="-90" dirty="0"/>
              <a:t>schools</a:t>
            </a:r>
            <a:r>
              <a:rPr spc="-145" dirty="0"/>
              <a:t> </a:t>
            </a:r>
            <a:r>
              <a:rPr spc="-60" dirty="0"/>
              <a:t>is</a:t>
            </a:r>
            <a:r>
              <a:rPr spc="-145" dirty="0"/>
              <a:t> </a:t>
            </a:r>
            <a:r>
              <a:rPr spc="-80" dirty="0"/>
              <a:t>only</a:t>
            </a:r>
            <a:r>
              <a:rPr spc="-145" dirty="0"/>
              <a:t> </a:t>
            </a:r>
            <a:r>
              <a:rPr spc="-100" dirty="0"/>
              <a:t>growing</a:t>
            </a:r>
            <a:r>
              <a:rPr spc="-145" dirty="0"/>
              <a:t> </a:t>
            </a:r>
            <a:r>
              <a:rPr spc="-85" dirty="0"/>
              <a:t>as:</a:t>
            </a:r>
          </a:p>
        </p:txBody>
      </p:sp>
      <p:sp>
        <p:nvSpPr>
          <p:cNvPr id="3" name="object 3"/>
          <p:cNvSpPr txBox="1"/>
          <p:nvPr/>
        </p:nvSpPr>
        <p:spPr>
          <a:xfrm>
            <a:off x="902459" y="1615693"/>
            <a:ext cx="7631941" cy="2546985"/>
          </a:xfrm>
          <a:prstGeom prst="rect">
            <a:avLst/>
          </a:prstGeom>
        </p:spPr>
        <p:txBody>
          <a:bodyPr vert="horz" wrap="square" lIns="0" tIns="0" rIns="0" bIns="0" rtlCol="0">
            <a:spAutoFit/>
          </a:bodyPr>
          <a:lstStyle/>
          <a:p>
            <a:pPr marL="355600" indent="-342900">
              <a:lnSpc>
                <a:spcPct val="100000"/>
              </a:lnSpc>
              <a:buFont typeface="Arial" panose="020B0604020202020204" pitchFamily="34" charset="0"/>
              <a:buChar char="•"/>
            </a:pPr>
            <a:r>
              <a:rPr sz="2100" dirty="0" smtClean="0">
                <a:solidFill>
                  <a:srgbClr val="163963"/>
                </a:solidFill>
                <a:latin typeface="FrutigerLTStd-Light"/>
                <a:cs typeface="FrutigerLTStd-Light"/>
              </a:rPr>
              <a:t>Revenue </a:t>
            </a:r>
            <a:r>
              <a:rPr sz="2100" dirty="0">
                <a:solidFill>
                  <a:srgbClr val="163963"/>
                </a:solidFill>
                <a:latin typeface="FrutigerLTStd-Light"/>
                <a:cs typeface="FrutigerLTStd-Light"/>
              </a:rPr>
              <a:t>increases scheduled from LCFF have nearly expired</a:t>
            </a:r>
            <a:endParaRPr sz="2100" dirty="0">
              <a:latin typeface="FrutigerLTStd-Light"/>
              <a:cs typeface="FrutigerLTStd-Light"/>
            </a:endParaRPr>
          </a:p>
          <a:p>
            <a:pPr marL="354965" marR="615315" indent="-342900">
              <a:lnSpc>
                <a:spcPts val="2300"/>
              </a:lnSpc>
              <a:spcBef>
                <a:spcPts val="940"/>
              </a:spcBef>
              <a:buFont typeface="Arial" panose="020B0604020202020204" pitchFamily="34" charset="0"/>
              <a:buChar char="•"/>
            </a:pPr>
            <a:r>
              <a:rPr sz="2100" dirty="0" smtClean="0">
                <a:solidFill>
                  <a:srgbClr val="163963"/>
                </a:solidFill>
                <a:latin typeface="FrutigerLTStd-Light"/>
                <a:cs typeface="FrutigerLTStd-Light"/>
              </a:rPr>
              <a:t>Employer </a:t>
            </a:r>
            <a:r>
              <a:rPr sz="2100" dirty="0">
                <a:solidFill>
                  <a:srgbClr val="163963"/>
                </a:solidFill>
                <a:latin typeface="FrutigerLTStd-Light"/>
                <a:cs typeface="FrutigerLTStd-Light"/>
              </a:rPr>
              <a:t>pension contribution costs are set to double </a:t>
            </a:r>
            <a:r>
              <a:rPr sz="2100" dirty="0" smtClean="0">
                <a:solidFill>
                  <a:srgbClr val="163963"/>
                </a:solidFill>
                <a:latin typeface="FrutigerLTStd-Light"/>
                <a:cs typeface="FrutigerLTStd-Light"/>
              </a:rPr>
              <a:t>over </a:t>
            </a:r>
            <a:r>
              <a:rPr lang="en-US" sz="2100" dirty="0" smtClean="0">
                <a:solidFill>
                  <a:srgbClr val="163963"/>
                </a:solidFill>
                <a:latin typeface="FrutigerLTStd-Light"/>
                <a:cs typeface="FrutigerLTStd-Light"/>
              </a:rPr>
              <a:t> </a:t>
            </a:r>
            <a:r>
              <a:rPr sz="2100" dirty="0" smtClean="0">
                <a:solidFill>
                  <a:srgbClr val="163963"/>
                </a:solidFill>
                <a:latin typeface="FrutigerLTStd-Light"/>
                <a:cs typeface="FrutigerLTStd-Light"/>
              </a:rPr>
              <a:t>the </a:t>
            </a:r>
            <a:r>
              <a:rPr sz="2100" dirty="0">
                <a:solidFill>
                  <a:srgbClr val="163963"/>
                </a:solidFill>
                <a:latin typeface="FrutigerLTStd-Light"/>
                <a:cs typeface="FrutigerLTStd-Light"/>
              </a:rPr>
              <a:t>next </a:t>
            </a:r>
            <a:r>
              <a:rPr sz="2100" dirty="0" smtClean="0">
                <a:solidFill>
                  <a:srgbClr val="163963"/>
                </a:solidFill>
                <a:latin typeface="FrutigerLTStd-Light"/>
                <a:cs typeface="FrutigerLTStd-Light"/>
              </a:rPr>
              <a:t>f</a:t>
            </a:r>
            <a:r>
              <a:rPr lang="en-US" sz="2100" dirty="0" smtClean="0">
                <a:solidFill>
                  <a:srgbClr val="163963"/>
                </a:solidFill>
                <a:latin typeface="FrutigerLTStd-Light"/>
                <a:cs typeface="FrutigerLTStd-Light"/>
              </a:rPr>
              <a:t>i</a:t>
            </a:r>
            <a:r>
              <a:rPr sz="2100" dirty="0" smtClean="0">
                <a:solidFill>
                  <a:srgbClr val="163963"/>
                </a:solidFill>
                <a:latin typeface="FrutigerLTStd-Light"/>
                <a:cs typeface="FrutigerLTStd-Light"/>
              </a:rPr>
              <a:t>ve </a:t>
            </a:r>
            <a:r>
              <a:rPr sz="2100" dirty="0">
                <a:solidFill>
                  <a:srgbClr val="163963"/>
                </a:solidFill>
                <a:latin typeface="FrutigerLTStd-Light"/>
                <a:cs typeface="FrutigerLTStd-Light"/>
              </a:rPr>
              <a:t>years</a:t>
            </a:r>
            <a:endParaRPr sz="2100" dirty="0">
              <a:latin typeface="FrutigerLTStd-Light"/>
              <a:cs typeface="FrutigerLTStd-Light"/>
            </a:endParaRPr>
          </a:p>
          <a:p>
            <a:pPr marL="354965" marR="1565275" indent="-342900">
              <a:lnSpc>
                <a:spcPts val="2300"/>
              </a:lnSpc>
              <a:spcBef>
                <a:spcPts val="900"/>
              </a:spcBef>
              <a:buFont typeface="Arial" panose="020B0604020202020204" pitchFamily="34" charset="0"/>
              <a:buChar char="•"/>
            </a:pPr>
            <a:r>
              <a:rPr sz="2100" dirty="0" smtClean="0">
                <a:solidFill>
                  <a:srgbClr val="163963"/>
                </a:solidFill>
                <a:latin typeface="FrutigerLTStd-Light"/>
                <a:cs typeface="FrutigerLTStd-Light"/>
              </a:rPr>
              <a:t>Health </a:t>
            </a:r>
            <a:r>
              <a:rPr sz="2100" dirty="0">
                <a:solidFill>
                  <a:srgbClr val="163963"/>
                </a:solidFill>
                <a:latin typeface="FrutigerLTStd-Light"/>
                <a:cs typeface="FrutigerLTStd-Light"/>
              </a:rPr>
              <a:t>care, utility, transportation and special  education costs continue to skyrocket</a:t>
            </a:r>
            <a:endParaRPr sz="2100" dirty="0">
              <a:latin typeface="FrutigerLTStd-Light"/>
              <a:cs typeface="FrutigerLTStd-Light"/>
            </a:endParaRPr>
          </a:p>
          <a:p>
            <a:pPr marL="355600" indent="-342900">
              <a:lnSpc>
                <a:spcPct val="100000"/>
              </a:lnSpc>
              <a:spcBef>
                <a:spcPts val="640"/>
              </a:spcBef>
              <a:buFont typeface="Arial" panose="020B0604020202020204" pitchFamily="34" charset="0"/>
              <a:buChar char="•"/>
            </a:pPr>
            <a:r>
              <a:rPr sz="2100" dirty="0" smtClean="0">
                <a:solidFill>
                  <a:srgbClr val="163963"/>
                </a:solidFill>
                <a:latin typeface="FrutigerLTStd-Light"/>
                <a:cs typeface="FrutigerLTStd-Light"/>
              </a:rPr>
              <a:t>Unfunded </a:t>
            </a:r>
            <a:r>
              <a:rPr sz="2100" dirty="0">
                <a:solidFill>
                  <a:srgbClr val="163963"/>
                </a:solidFill>
                <a:latin typeface="FrutigerLTStd-Light"/>
                <a:cs typeface="FrutigerLTStd-Light"/>
              </a:rPr>
              <a:t>mandates are introduced annually</a:t>
            </a:r>
            <a:endParaRPr sz="2100" dirty="0">
              <a:latin typeface="FrutigerLTStd-Light"/>
              <a:cs typeface="FrutigerLTStd-Light"/>
            </a:endParaRPr>
          </a:p>
          <a:p>
            <a:pPr marL="355600" indent="-342900">
              <a:lnSpc>
                <a:spcPct val="100000"/>
              </a:lnSpc>
              <a:spcBef>
                <a:spcPts val="680"/>
              </a:spcBef>
              <a:buFont typeface="Arial" panose="020B0604020202020204" pitchFamily="34" charset="0"/>
              <a:buChar char="•"/>
            </a:pPr>
            <a:r>
              <a:rPr sz="2100" dirty="0" smtClean="0">
                <a:solidFill>
                  <a:srgbClr val="163963"/>
                </a:solidFill>
                <a:latin typeface="FrutigerLTStd-Light"/>
                <a:cs typeface="FrutigerLTStd-Light"/>
              </a:rPr>
              <a:t>The </a:t>
            </a:r>
            <a:r>
              <a:rPr sz="2100" dirty="0">
                <a:solidFill>
                  <a:srgbClr val="163963"/>
                </a:solidFill>
                <a:latin typeface="FrutigerLTStd-Light"/>
                <a:cs typeface="FrutigerLTStd-Light"/>
              </a:rPr>
              <a:t>next recession grows closer</a:t>
            </a:r>
            <a:endParaRPr sz="2100" dirty="0">
              <a:latin typeface="FrutigerLTStd-Light"/>
              <a:cs typeface="FrutigerLTStd-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chool-Funding-PPT1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973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chool-Funding-PP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9735"/>
          </a:xfrm>
          <a:prstGeom prst="rect">
            <a:avLst/>
          </a:prstGeom>
        </p:spPr>
      </p:pic>
      <p:sp>
        <p:nvSpPr>
          <p:cNvPr id="2" name="object 2"/>
          <p:cNvSpPr txBox="1">
            <a:spLocks noGrp="1"/>
          </p:cNvSpPr>
          <p:nvPr>
            <p:ph type="title"/>
          </p:nvPr>
        </p:nvSpPr>
        <p:spPr>
          <a:xfrm>
            <a:off x="844590" y="1402841"/>
            <a:ext cx="6646545" cy="1381760"/>
          </a:xfrm>
          <a:prstGeom prst="rect">
            <a:avLst/>
          </a:prstGeom>
        </p:spPr>
        <p:txBody>
          <a:bodyPr vert="horz" wrap="square" lIns="0" tIns="0" rIns="0" bIns="0" rtlCol="0">
            <a:spAutoFit/>
          </a:bodyPr>
          <a:lstStyle/>
          <a:p>
            <a:pPr marL="412115" marR="5080" indent="-400050">
              <a:lnSpc>
                <a:spcPts val="2700"/>
              </a:lnSpc>
              <a:buFont typeface="Wingdings" charset="2"/>
              <a:buChar char="Ø"/>
              <a:tabLst>
                <a:tab pos="412115" algn="l"/>
              </a:tabLst>
            </a:pPr>
            <a:r>
              <a:rPr spc="-90" dirty="0" smtClean="0"/>
              <a:t>California </a:t>
            </a:r>
            <a:r>
              <a:rPr spc="-65" dirty="0"/>
              <a:t>has </a:t>
            </a:r>
            <a:r>
              <a:rPr spc="-55" dirty="0"/>
              <a:t>the </a:t>
            </a:r>
            <a:r>
              <a:rPr spc="-70" dirty="0"/>
              <a:t>6th largest </a:t>
            </a:r>
            <a:r>
              <a:rPr spc="-75" dirty="0"/>
              <a:t>economy </a:t>
            </a:r>
            <a:r>
              <a:rPr spc="-50" dirty="0"/>
              <a:t>in</a:t>
            </a:r>
            <a:r>
              <a:rPr spc="-280" dirty="0"/>
              <a:t> </a:t>
            </a:r>
            <a:r>
              <a:rPr spc="-55" dirty="0"/>
              <a:t>the</a:t>
            </a:r>
            <a:r>
              <a:rPr spc="-105" dirty="0"/>
              <a:t> </a:t>
            </a:r>
            <a:r>
              <a:rPr spc="-70" dirty="0"/>
              <a:t>world </a:t>
            </a:r>
            <a:r>
              <a:rPr dirty="0"/>
              <a:t> </a:t>
            </a:r>
            <a:r>
              <a:rPr spc="-60" dirty="0"/>
              <a:t>and </a:t>
            </a:r>
            <a:r>
              <a:rPr spc="-55" dirty="0"/>
              <a:t>the </a:t>
            </a:r>
            <a:r>
              <a:rPr spc="-70" dirty="0"/>
              <a:t>largest </a:t>
            </a:r>
            <a:r>
              <a:rPr spc="-50" dirty="0"/>
              <a:t>GDP of </a:t>
            </a:r>
            <a:r>
              <a:rPr spc="-70" dirty="0"/>
              <a:t>any </a:t>
            </a:r>
            <a:r>
              <a:rPr spc="-75" dirty="0"/>
              <a:t>state, </a:t>
            </a:r>
            <a:r>
              <a:rPr spc="-60" dirty="0"/>
              <a:t>yet </a:t>
            </a:r>
            <a:r>
              <a:rPr b="1" spc="-55" dirty="0">
                <a:solidFill>
                  <a:srgbClr val="B71133"/>
                </a:solidFill>
                <a:latin typeface="FrutigerLTStd-Black"/>
                <a:cs typeface="FrutigerLTStd-Black"/>
              </a:rPr>
              <a:t>ranks </a:t>
            </a:r>
            <a:r>
              <a:rPr b="1" spc="-65" dirty="0">
                <a:solidFill>
                  <a:srgbClr val="B71133"/>
                </a:solidFill>
                <a:latin typeface="FrutigerLTStd-Black"/>
                <a:cs typeface="FrutigerLTStd-Black"/>
              </a:rPr>
              <a:t>near  </a:t>
            </a:r>
            <a:r>
              <a:rPr b="1" spc="-35" dirty="0">
                <a:solidFill>
                  <a:srgbClr val="B71133"/>
                </a:solidFill>
                <a:latin typeface="FrutigerLTStd-Black"/>
                <a:cs typeface="FrutigerLTStd-Black"/>
              </a:rPr>
              <a:t>the </a:t>
            </a:r>
            <a:r>
              <a:rPr b="1" spc="-45" dirty="0">
                <a:solidFill>
                  <a:srgbClr val="B71133"/>
                </a:solidFill>
                <a:latin typeface="FrutigerLTStd-Black"/>
                <a:cs typeface="FrutigerLTStd-Black"/>
              </a:rPr>
              <a:t>bottom </a:t>
            </a:r>
            <a:r>
              <a:rPr b="1" spc="-40" dirty="0">
                <a:solidFill>
                  <a:srgbClr val="B71133"/>
                </a:solidFill>
                <a:latin typeface="FrutigerLTStd-Black"/>
                <a:cs typeface="FrutigerLTStd-Black"/>
              </a:rPr>
              <a:t>in </a:t>
            </a:r>
            <a:r>
              <a:rPr b="1" spc="-65" dirty="0">
                <a:solidFill>
                  <a:srgbClr val="B71133"/>
                </a:solidFill>
                <a:latin typeface="FrutigerLTStd-Black"/>
                <a:cs typeface="FrutigerLTStd-Black"/>
              </a:rPr>
              <a:t>nearly </a:t>
            </a:r>
            <a:r>
              <a:rPr b="1" spc="-60" dirty="0">
                <a:solidFill>
                  <a:srgbClr val="B71133"/>
                </a:solidFill>
                <a:latin typeface="FrutigerLTStd-Black"/>
                <a:cs typeface="FrutigerLTStd-Black"/>
              </a:rPr>
              <a:t>every </a:t>
            </a:r>
            <a:r>
              <a:rPr b="1" spc="-50" dirty="0">
                <a:solidFill>
                  <a:srgbClr val="B71133"/>
                </a:solidFill>
                <a:latin typeface="FrutigerLTStd-Black"/>
                <a:cs typeface="FrutigerLTStd-Black"/>
              </a:rPr>
              <a:t>measure </a:t>
            </a:r>
            <a:r>
              <a:rPr spc="-100" dirty="0"/>
              <a:t>of  </a:t>
            </a:r>
            <a:r>
              <a:rPr spc="-65" dirty="0"/>
              <a:t>school </a:t>
            </a:r>
            <a:r>
              <a:rPr spc="-80" dirty="0"/>
              <a:t>funding </a:t>
            </a:r>
            <a:r>
              <a:rPr spc="-40" dirty="0"/>
              <a:t>or </a:t>
            </a:r>
            <a:r>
              <a:rPr spc="-65" dirty="0"/>
              <a:t>school</a:t>
            </a:r>
            <a:r>
              <a:rPr spc="-254" dirty="0"/>
              <a:t> </a:t>
            </a:r>
            <a:r>
              <a:rPr dirty="0"/>
              <a:t>staffng.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chool-Funding-PPT2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9735"/>
          </a:xfrm>
          <a:prstGeom prst="rect">
            <a:avLst/>
          </a:prstGeom>
        </p:spPr>
      </p:pic>
      <p:sp>
        <p:nvSpPr>
          <p:cNvPr id="2" name="object 2"/>
          <p:cNvSpPr txBox="1"/>
          <p:nvPr/>
        </p:nvSpPr>
        <p:spPr>
          <a:xfrm>
            <a:off x="492800" y="640079"/>
            <a:ext cx="6822400" cy="2587247"/>
          </a:xfrm>
          <a:prstGeom prst="rect">
            <a:avLst/>
          </a:prstGeom>
        </p:spPr>
        <p:txBody>
          <a:bodyPr vert="horz" wrap="square" lIns="0" tIns="0" rIns="0" bIns="0" rtlCol="0">
            <a:spAutoFit/>
          </a:bodyPr>
          <a:lstStyle/>
          <a:p>
            <a:pPr marL="412115" marR="5080" indent="-400050">
              <a:lnSpc>
                <a:spcPts val="2900"/>
              </a:lnSpc>
              <a:buFont typeface="Wingdings" charset="2"/>
              <a:buChar char="Ø"/>
              <a:tabLst>
                <a:tab pos="412115" algn="l"/>
              </a:tabLst>
            </a:pPr>
            <a:r>
              <a:rPr sz="2400" dirty="0" smtClean="0">
                <a:solidFill>
                  <a:srgbClr val="163963"/>
                </a:solidFill>
                <a:latin typeface="FrutigerLTStd-Light"/>
                <a:cs typeface="FrutigerLTStd-Light"/>
              </a:rPr>
              <a:t>California </a:t>
            </a:r>
            <a:r>
              <a:rPr sz="2400" dirty="0">
                <a:solidFill>
                  <a:srgbClr val="163963"/>
                </a:solidFill>
                <a:latin typeface="FrutigerLTStd-Light"/>
                <a:cs typeface="FrutigerLTStd-Light"/>
              </a:rPr>
              <a:t>has consistently underfunded public  education while widening its scope, adding new  requirements and raising the standards for what  constitutes 21st Century Learning. As a result</a:t>
            </a:r>
            <a:r>
              <a:rPr sz="2400" dirty="0" smtClean="0">
                <a:solidFill>
                  <a:srgbClr val="163963"/>
                </a:solidFill>
                <a:latin typeface="FrutigerLTStd-Light"/>
                <a:cs typeface="FrutigerLTStd-Light"/>
              </a:rPr>
              <a:t>,</a:t>
            </a:r>
            <a:r>
              <a:rPr lang="en-US" sz="2400" dirty="0" smtClean="0">
                <a:solidFill>
                  <a:srgbClr val="163963"/>
                </a:solidFill>
                <a:latin typeface="FrutigerLTStd-Light"/>
                <a:cs typeface="FrutigerLTStd-Light"/>
              </a:rPr>
              <a:t> </a:t>
            </a:r>
            <a:r>
              <a:rPr sz="2400" dirty="0" smtClean="0">
                <a:solidFill>
                  <a:srgbClr val="163963"/>
                </a:solidFill>
                <a:latin typeface="FrutigerLTStd-Light"/>
                <a:cs typeface="FrutigerLTStd-Light"/>
              </a:rPr>
              <a:t>our </a:t>
            </a:r>
            <a:r>
              <a:rPr sz="2400" dirty="0">
                <a:solidFill>
                  <a:srgbClr val="163963"/>
                </a:solidFill>
                <a:latin typeface="FrutigerLTStd-Light"/>
                <a:cs typeface="FrutigerLTStd-Light"/>
              </a:rPr>
              <a:t>schools lack the resources of those in poorer  sections of the country as well as the resources  needed to meet the state’s goals for students.</a:t>
            </a:r>
            <a:endParaRPr sz="2400" dirty="0">
              <a:latin typeface="FrutigerLTStd-Light"/>
              <a:cs typeface="FrutigerLTStd-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chool-Funding-PPT2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973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chool-Funding-PPT2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9735"/>
          </a:xfrm>
          <a:prstGeom prst="rect">
            <a:avLst/>
          </a:prstGeom>
        </p:spPr>
      </p:pic>
      <p:sp>
        <p:nvSpPr>
          <p:cNvPr id="2" name="object 2"/>
          <p:cNvSpPr txBox="1">
            <a:spLocks noGrp="1"/>
          </p:cNvSpPr>
          <p:nvPr>
            <p:ph type="title"/>
          </p:nvPr>
        </p:nvSpPr>
        <p:spPr>
          <a:xfrm>
            <a:off x="604560" y="1266443"/>
            <a:ext cx="5872440" cy="1797073"/>
          </a:xfrm>
          <a:prstGeom prst="rect">
            <a:avLst/>
          </a:prstGeom>
        </p:spPr>
        <p:txBody>
          <a:bodyPr vert="horz" wrap="square" lIns="0" tIns="0" rIns="0" bIns="0" rtlCol="0">
            <a:spAutoFit/>
          </a:bodyPr>
          <a:lstStyle/>
          <a:p>
            <a:pPr marL="412115" marR="5080" indent="-400050" algn="l">
              <a:lnSpc>
                <a:spcPts val="2800"/>
              </a:lnSpc>
              <a:buFont typeface="Wingdings" charset="2"/>
              <a:buChar char="Ø"/>
              <a:tabLst>
                <a:tab pos="412115" algn="l"/>
              </a:tabLst>
            </a:pPr>
            <a:r>
              <a:rPr spc="-50" dirty="0" smtClean="0"/>
              <a:t>Districts </a:t>
            </a:r>
            <a:r>
              <a:rPr spc="-50" dirty="0"/>
              <a:t>are doing more with less, but if  California is serious about providing all its  children with a high-quality education,  </a:t>
            </a:r>
            <a:r>
              <a:rPr lang="en-US" spc="-50" dirty="0" smtClean="0"/>
              <a:t/>
            </a:r>
            <a:br>
              <a:rPr lang="en-US" spc="-50" dirty="0" smtClean="0"/>
            </a:br>
            <a:r>
              <a:rPr spc="-50" dirty="0" smtClean="0"/>
              <a:t>we </a:t>
            </a:r>
            <a:r>
              <a:rPr spc="-50" dirty="0"/>
              <a:t>need to get serious about full and fair  funding for public schools.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chool-Funding-PPT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9735"/>
          </a:xfrm>
          <a:prstGeom prst="rect">
            <a:avLst/>
          </a:prstGeom>
        </p:spPr>
      </p:pic>
      <p:sp>
        <p:nvSpPr>
          <p:cNvPr id="2" name="object 2"/>
          <p:cNvSpPr txBox="1">
            <a:spLocks noGrp="1"/>
          </p:cNvSpPr>
          <p:nvPr>
            <p:ph type="title"/>
          </p:nvPr>
        </p:nvSpPr>
        <p:spPr>
          <a:xfrm>
            <a:off x="730244" y="781050"/>
            <a:ext cx="7748270" cy="369332"/>
          </a:xfrm>
          <a:prstGeom prst="rect">
            <a:avLst/>
          </a:prstGeom>
        </p:spPr>
        <p:txBody>
          <a:bodyPr vert="horz" wrap="square" lIns="0" tIns="0" rIns="0" bIns="0" rtlCol="0">
            <a:spAutoFit/>
          </a:bodyPr>
          <a:lstStyle/>
          <a:p>
            <a:pPr marL="355600" indent="-342900">
              <a:lnSpc>
                <a:spcPct val="100000"/>
              </a:lnSpc>
              <a:buFont typeface="Wingdings" charset="2"/>
              <a:buChar char="Ø"/>
              <a:tabLst>
                <a:tab pos="469265" algn="l"/>
              </a:tabLst>
            </a:pPr>
            <a:r>
              <a:rPr b="1" spc="-35" dirty="0" smtClean="0">
                <a:latin typeface="FrutigerLTStd-Black"/>
                <a:cs typeface="FrutigerLTStd-Black"/>
              </a:rPr>
              <a:t>45th </a:t>
            </a:r>
            <a:r>
              <a:rPr spc="-40" dirty="0"/>
              <a:t>in </a:t>
            </a:r>
            <a:r>
              <a:rPr spc="-55" dirty="0"/>
              <a:t>percentage </a:t>
            </a:r>
            <a:r>
              <a:rPr spc="-40" dirty="0"/>
              <a:t>of taxable </a:t>
            </a:r>
            <a:r>
              <a:rPr spc="-55" dirty="0"/>
              <a:t>income </a:t>
            </a:r>
            <a:r>
              <a:rPr spc="-50" dirty="0"/>
              <a:t>spent </a:t>
            </a:r>
            <a:r>
              <a:rPr spc="-30" dirty="0"/>
              <a:t>on</a:t>
            </a:r>
            <a:r>
              <a:rPr spc="-100" dirty="0"/>
              <a:t> </a:t>
            </a:r>
            <a:r>
              <a:rPr spc="-55" dirty="0"/>
              <a:t>education</a:t>
            </a:r>
          </a:p>
        </p:txBody>
      </p:sp>
      <p:sp>
        <p:nvSpPr>
          <p:cNvPr id="3" name="object 3"/>
          <p:cNvSpPr/>
          <p:nvPr/>
        </p:nvSpPr>
        <p:spPr>
          <a:xfrm>
            <a:off x="742950" y="1404365"/>
            <a:ext cx="7658100" cy="0"/>
          </a:xfrm>
          <a:custGeom>
            <a:avLst/>
            <a:gdLst/>
            <a:ahLst/>
            <a:cxnLst/>
            <a:rect l="l" t="t" r="r" b="b"/>
            <a:pathLst>
              <a:path w="7658100">
                <a:moveTo>
                  <a:pt x="0" y="0"/>
                </a:moveTo>
                <a:lnTo>
                  <a:pt x="7658100" y="0"/>
                </a:lnTo>
              </a:path>
            </a:pathLst>
          </a:custGeom>
          <a:ln w="38100">
            <a:solidFill>
              <a:srgbClr val="FDBD56"/>
            </a:solidFill>
          </a:ln>
        </p:spPr>
        <p:txBody>
          <a:bodyPr wrap="square" lIns="0" tIns="0" rIns="0" bIns="0" rtlCol="0"/>
          <a:lstStyle/>
          <a:p>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chool-Funding-PPT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9735"/>
          </a:xfrm>
          <a:prstGeom prst="rect">
            <a:avLst/>
          </a:prstGeom>
        </p:spPr>
      </p:pic>
      <p:sp>
        <p:nvSpPr>
          <p:cNvPr id="2" name="object 2"/>
          <p:cNvSpPr txBox="1"/>
          <p:nvPr/>
        </p:nvSpPr>
        <p:spPr>
          <a:xfrm>
            <a:off x="844590" y="1220723"/>
            <a:ext cx="4677410" cy="2067560"/>
          </a:xfrm>
          <a:prstGeom prst="rect">
            <a:avLst/>
          </a:prstGeom>
        </p:spPr>
        <p:txBody>
          <a:bodyPr vert="horz" wrap="square" lIns="0" tIns="0" rIns="0" bIns="0" rtlCol="0">
            <a:spAutoFit/>
          </a:bodyPr>
          <a:lstStyle/>
          <a:p>
            <a:pPr marL="412115" marR="5080" indent="-400050">
              <a:lnSpc>
                <a:spcPts val="2700"/>
              </a:lnSpc>
              <a:buFont typeface="Wingdings" charset="2"/>
              <a:buChar char="Ø"/>
              <a:tabLst>
                <a:tab pos="412115" algn="l"/>
              </a:tabLst>
            </a:pPr>
            <a:r>
              <a:rPr sz="2400" spc="-30" dirty="0" smtClean="0">
                <a:solidFill>
                  <a:srgbClr val="163963"/>
                </a:solidFill>
                <a:latin typeface="FrutigerLTStd-Light"/>
                <a:cs typeface="FrutigerLTStd-Light"/>
              </a:rPr>
              <a:t>Despite</a:t>
            </a:r>
            <a:r>
              <a:rPr sz="2400" spc="-25" dirty="0" smtClean="0">
                <a:solidFill>
                  <a:srgbClr val="163963"/>
                </a:solidFill>
                <a:latin typeface="FrutigerLTStd-Light"/>
                <a:cs typeface="FrutigerLTStd-Light"/>
              </a:rPr>
              <a:t> </a:t>
            </a:r>
            <a:r>
              <a:rPr sz="2400" spc="-40" dirty="0">
                <a:solidFill>
                  <a:srgbClr val="163963"/>
                </a:solidFill>
                <a:latin typeface="FrutigerLTStd-Light"/>
                <a:cs typeface="FrutigerLTStd-Light"/>
              </a:rPr>
              <a:t>recent</a:t>
            </a:r>
            <a:r>
              <a:rPr sz="2400" spc="-25" dirty="0">
                <a:solidFill>
                  <a:srgbClr val="163963"/>
                </a:solidFill>
                <a:latin typeface="FrutigerLTStd-Light"/>
                <a:cs typeface="FrutigerLTStd-Light"/>
              </a:rPr>
              <a:t> </a:t>
            </a:r>
            <a:r>
              <a:rPr sz="2400" spc="-35" dirty="0">
                <a:solidFill>
                  <a:srgbClr val="163963"/>
                </a:solidFill>
                <a:latin typeface="FrutigerLTStd-Light"/>
                <a:cs typeface="FrutigerLTStd-Light"/>
              </a:rPr>
              <a:t>improvements </a:t>
            </a:r>
            <a:r>
              <a:rPr sz="2400" dirty="0">
                <a:solidFill>
                  <a:srgbClr val="163963"/>
                </a:solidFill>
                <a:latin typeface="FrutigerLTStd-Light"/>
                <a:cs typeface="FrutigerLTStd-Light"/>
              </a:rPr>
              <a:t> </a:t>
            </a:r>
            <a:r>
              <a:rPr sz="2400" spc="-40" dirty="0">
                <a:solidFill>
                  <a:srgbClr val="163963"/>
                </a:solidFill>
                <a:latin typeface="FrutigerLTStd-Light"/>
                <a:cs typeface="FrutigerLTStd-Light"/>
              </a:rPr>
              <a:t>through </a:t>
            </a:r>
            <a:r>
              <a:rPr sz="2400" spc="-95" dirty="0">
                <a:solidFill>
                  <a:srgbClr val="163963"/>
                </a:solidFill>
                <a:latin typeface="FrutigerLTStd-Light"/>
                <a:cs typeface="FrutigerLTStd-Light"/>
              </a:rPr>
              <a:t>LCFF, </a:t>
            </a:r>
            <a:r>
              <a:rPr sz="2400" b="1" spc="-70" dirty="0">
                <a:solidFill>
                  <a:srgbClr val="B71133"/>
                </a:solidFill>
                <a:latin typeface="FrutigerLTStd-Black"/>
                <a:cs typeface="FrutigerLTStd-Black"/>
              </a:rPr>
              <a:t>California </a:t>
            </a:r>
            <a:r>
              <a:rPr sz="2400" b="1" spc="-55" dirty="0">
                <a:solidFill>
                  <a:srgbClr val="B71133"/>
                </a:solidFill>
                <a:latin typeface="FrutigerLTStd-Black"/>
                <a:cs typeface="FrutigerLTStd-Black"/>
              </a:rPr>
              <a:t>ranks  </a:t>
            </a:r>
            <a:r>
              <a:rPr sz="2400" b="1" spc="-50" dirty="0">
                <a:solidFill>
                  <a:srgbClr val="B71133"/>
                </a:solidFill>
                <a:latin typeface="FrutigerLTStd-Black"/>
                <a:cs typeface="FrutigerLTStd-Black"/>
              </a:rPr>
              <a:t>near </a:t>
            </a:r>
            <a:r>
              <a:rPr sz="2400" b="1" spc="-35" dirty="0">
                <a:solidFill>
                  <a:srgbClr val="B71133"/>
                </a:solidFill>
                <a:latin typeface="FrutigerLTStd-Black"/>
                <a:cs typeface="FrutigerLTStd-Black"/>
              </a:rPr>
              <a:t>the </a:t>
            </a:r>
            <a:r>
              <a:rPr sz="2400" b="1" spc="-45" dirty="0">
                <a:solidFill>
                  <a:srgbClr val="B71133"/>
                </a:solidFill>
                <a:latin typeface="FrutigerLTStd-Black"/>
                <a:cs typeface="FrutigerLTStd-Black"/>
              </a:rPr>
              <a:t>bottom </a:t>
            </a:r>
            <a:r>
              <a:rPr sz="2400" b="1" spc="-70" dirty="0">
                <a:solidFill>
                  <a:srgbClr val="B71133"/>
                </a:solidFill>
                <a:latin typeface="FrutigerLTStd-Black"/>
                <a:cs typeface="FrutigerLTStd-Black"/>
              </a:rPr>
              <a:t>nationally  </a:t>
            </a:r>
            <a:r>
              <a:rPr sz="2400" b="1" spc="-40" dirty="0">
                <a:solidFill>
                  <a:srgbClr val="B71133"/>
                </a:solidFill>
                <a:latin typeface="FrutigerLTStd-Black"/>
                <a:cs typeface="FrutigerLTStd-Black"/>
              </a:rPr>
              <a:t>in </a:t>
            </a:r>
            <a:r>
              <a:rPr sz="2400" b="1" spc="-60" dirty="0">
                <a:solidFill>
                  <a:srgbClr val="B71133"/>
                </a:solidFill>
                <a:latin typeface="FrutigerLTStd-Black"/>
                <a:cs typeface="FrutigerLTStd-Black"/>
              </a:rPr>
              <a:t>public </a:t>
            </a:r>
            <a:r>
              <a:rPr sz="2400" b="1" spc="-50" dirty="0">
                <a:solidFill>
                  <a:srgbClr val="B71133"/>
                </a:solidFill>
                <a:latin typeface="FrutigerLTStd-Black"/>
                <a:cs typeface="FrutigerLTStd-Black"/>
              </a:rPr>
              <a:t>school</a:t>
            </a:r>
            <a:r>
              <a:rPr sz="2400" b="1" spc="-290" dirty="0">
                <a:solidFill>
                  <a:srgbClr val="B71133"/>
                </a:solidFill>
                <a:latin typeface="FrutigerLTStd-Black"/>
                <a:cs typeface="FrutigerLTStd-Black"/>
              </a:rPr>
              <a:t> </a:t>
            </a:r>
            <a:r>
              <a:rPr sz="2400" b="1" spc="-60" dirty="0">
                <a:solidFill>
                  <a:srgbClr val="B71133"/>
                </a:solidFill>
                <a:latin typeface="FrutigerLTStd-Black"/>
                <a:cs typeface="FrutigerLTStd-Black"/>
              </a:rPr>
              <a:t>investment,  </a:t>
            </a:r>
            <a:r>
              <a:rPr sz="2400" spc="-30" dirty="0">
                <a:solidFill>
                  <a:srgbClr val="163963"/>
                </a:solidFill>
                <a:latin typeface="FrutigerLTStd-Light"/>
                <a:cs typeface="FrutigerLTStd-Light"/>
              </a:rPr>
              <a:t>both </a:t>
            </a:r>
            <a:r>
              <a:rPr sz="2400" spc="-25" dirty="0">
                <a:solidFill>
                  <a:srgbClr val="163963"/>
                </a:solidFill>
                <a:latin typeface="FrutigerLTStd-Light"/>
                <a:cs typeface="FrutigerLTStd-Light"/>
              </a:rPr>
              <a:t>in </a:t>
            </a:r>
            <a:r>
              <a:rPr sz="2400" spc="-35" dirty="0">
                <a:solidFill>
                  <a:srgbClr val="163963"/>
                </a:solidFill>
                <a:latin typeface="FrutigerLTStd-Light"/>
                <a:cs typeface="FrutigerLTStd-Light"/>
              </a:rPr>
              <a:t>terms </a:t>
            </a:r>
            <a:r>
              <a:rPr sz="2400" spc="-25" dirty="0">
                <a:solidFill>
                  <a:srgbClr val="163963"/>
                </a:solidFill>
                <a:latin typeface="FrutigerLTStd-Light"/>
                <a:cs typeface="FrutigerLTStd-Light"/>
              </a:rPr>
              <a:t>of </a:t>
            </a:r>
            <a:r>
              <a:rPr sz="2400" spc="95" dirty="0" smtClean="0">
                <a:solidFill>
                  <a:srgbClr val="163963"/>
                </a:solidFill>
                <a:latin typeface="FrutigerLTStd-Light"/>
                <a:cs typeface="FrutigerLTStd-Light"/>
              </a:rPr>
              <a:t>f</a:t>
            </a:r>
            <a:r>
              <a:rPr lang="en-US" sz="2400" spc="95" dirty="0" smtClean="0">
                <a:solidFill>
                  <a:srgbClr val="163963"/>
                </a:solidFill>
                <a:latin typeface="FrutigerLTStd-Light"/>
                <a:cs typeface="FrutigerLTStd-Light"/>
              </a:rPr>
              <a:t>i</a:t>
            </a:r>
            <a:r>
              <a:rPr sz="2400" spc="95" dirty="0" smtClean="0">
                <a:solidFill>
                  <a:srgbClr val="163963"/>
                </a:solidFill>
                <a:latin typeface="FrutigerLTStd-Light"/>
                <a:cs typeface="FrutigerLTStd-Light"/>
              </a:rPr>
              <a:t>nal </a:t>
            </a:r>
            <a:r>
              <a:rPr sz="2400" spc="-35" dirty="0">
                <a:solidFill>
                  <a:srgbClr val="163963"/>
                </a:solidFill>
                <a:latin typeface="FrutigerLTStd-Light"/>
                <a:cs typeface="FrutigerLTStd-Light"/>
              </a:rPr>
              <a:t>resources  </a:t>
            </a:r>
            <a:r>
              <a:rPr sz="2400" spc="-30" dirty="0">
                <a:solidFill>
                  <a:srgbClr val="163963"/>
                </a:solidFill>
                <a:latin typeface="FrutigerLTStd-Light"/>
                <a:cs typeface="FrutigerLTStd-Light"/>
              </a:rPr>
              <a:t>and </a:t>
            </a:r>
            <a:r>
              <a:rPr sz="2400" spc="-25" dirty="0">
                <a:solidFill>
                  <a:srgbClr val="163963"/>
                </a:solidFill>
                <a:latin typeface="FrutigerLTStd-Light"/>
                <a:cs typeface="FrutigerLTStd-Light"/>
              </a:rPr>
              <a:t>in </a:t>
            </a:r>
            <a:r>
              <a:rPr sz="2400" spc="-35" dirty="0">
                <a:solidFill>
                  <a:srgbClr val="163963"/>
                </a:solidFill>
                <a:latin typeface="FrutigerLTStd-Light"/>
                <a:cs typeface="FrutigerLTStd-Light"/>
              </a:rPr>
              <a:t>terms </a:t>
            </a:r>
            <a:r>
              <a:rPr sz="2400" spc="-25" dirty="0">
                <a:solidFill>
                  <a:srgbClr val="163963"/>
                </a:solidFill>
                <a:latin typeface="FrutigerLTStd-Light"/>
                <a:cs typeface="FrutigerLTStd-Light"/>
              </a:rPr>
              <a:t>of</a:t>
            </a:r>
            <a:r>
              <a:rPr sz="2400" spc="20" dirty="0">
                <a:solidFill>
                  <a:srgbClr val="163963"/>
                </a:solidFill>
                <a:latin typeface="FrutigerLTStd-Light"/>
                <a:cs typeface="FrutigerLTStd-Light"/>
              </a:rPr>
              <a:t> </a:t>
            </a:r>
            <a:r>
              <a:rPr sz="2400" spc="45" dirty="0" smtClean="0">
                <a:solidFill>
                  <a:srgbClr val="163963"/>
                </a:solidFill>
                <a:latin typeface="FrutigerLTStd-Light"/>
                <a:cs typeface="FrutigerLTStd-Light"/>
              </a:rPr>
              <a:t>staff</a:t>
            </a:r>
            <a:r>
              <a:rPr lang="en-US" sz="2400" spc="45" dirty="0" smtClean="0">
                <a:solidFill>
                  <a:srgbClr val="163963"/>
                </a:solidFill>
                <a:latin typeface="FrutigerLTStd-Light"/>
                <a:cs typeface="FrutigerLTStd-Light"/>
              </a:rPr>
              <a:t>i</a:t>
            </a:r>
            <a:r>
              <a:rPr sz="2400" spc="45" dirty="0" smtClean="0">
                <a:solidFill>
                  <a:srgbClr val="163963"/>
                </a:solidFill>
                <a:latin typeface="FrutigerLTStd-Light"/>
                <a:cs typeface="FrutigerLTStd-Light"/>
              </a:rPr>
              <a:t>ng</a:t>
            </a:r>
            <a:r>
              <a:rPr sz="2400" spc="45" dirty="0">
                <a:solidFill>
                  <a:srgbClr val="163963"/>
                </a:solidFill>
                <a:latin typeface="FrutigerLTStd-Light"/>
                <a:cs typeface="FrutigerLTStd-Light"/>
              </a:rPr>
              <a:t>.</a:t>
            </a:r>
            <a:endParaRPr sz="2400" dirty="0">
              <a:latin typeface="FrutigerLTStd-Light"/>
              <a:cs typeface="FrutigerLTStd-Ligh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chool-Funding-PPT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973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chool-Funding-PPT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9735"/>
          </a:xfrm>
          <a:prstGeom prst="rect">
            <a:avLst/>
          </a:prstGeom>
        </p:spPr>
      </p:pic>
      <p:sp>
        <p:nvSpPr>
          <p:cNvPr id="2" name="object 2"/>
          <p:cNvSpPr txBox="1"/>
          <p:nvPr/>
        </p:nvSpPr>
        <p:spPr>
          <a:xfrm>
            <a:off x="844590" y="801369"/>
            <a:ext cx="7551420" cy="3732218"/>
          </a:xfrm>
          <a:prstGeom prst="rect">
            <a:avLst/>
          </a:prstGeom>
        </p:spPr>
        <p:txBody>
          <a:bodyPr vert="horz" wrap="square" lIns="0" tIns="0" rIns="0" bIns="0" rtlCol="0">
            <a:spAutoFit/>
          </a:bodyPr>
          <a:lstStyle/>
          <a:p>
            <a:pPr marL="412115" marR="5080" indent="-400050">
              <a:lnSpc>
                <a:spcPts val="2800"/>
              </a:lnSpc>
              <a:buFont typeface="Wingdings" charset="2"/>
              <a:buChar char="Ø"/>
              <a:tabLst>
                <a:tab pos="412115" algn="l"/>
              </a:tabLst>
            </a:pPr>
            <a:r>
              <a:rPr sz="2400" spc="-60" dirty="0" smtClean="0">
                <a:solidFill>
                  <a:srgbClr val="163963"/>
                </a:solidFill>
                <a:latin typeface="FrutigerLTStd-Light"/>
                <a:cs typeface="FrutigerLTStd-Light"/>
              </a:rPr>
              <a:t>LCFF </a:t>
            </a:r>
            <a:r>
              <a:rPr sz="2400" spc="-35" dirty="0">
                <a:solidFill>
                  <a:srgbClr val="163963"/>
                </a:solidFill>
                <a:latin typeface="FrutigerLTStd-Light"/>
                <a:cs typeface="FrutigerLTStd-Light"/>
              </a:rPr>
              <a:t>restored </a:t>
            </a:r>
            <a:r>
              <a:rPr sz="2400" spc="-20" dirty="0">
                <a:solidFill>
                  <a:srgbClr val="163963"/>
                </a:solidFill>
                <a:latin typeface="FrutigerLTStd-Light"/>
                <a:cs typeface="FrutigerLTStd-Light"/>
              </a:rPr>
              <a:t>some </a:t>
            </a:r>
            <a:r>
              <a:rPr sz="2400" spc="-25" dirty="0">
                <a:solidFill>
                  <a:srgbClr val="163963"/>
                </a:solidFill>
                <a:latin typeface="FrutigerLTStd-Light"/>
                <a:cs typeface="FrutigerLTStd-Light"/>
              </a:rPr>
              <a:t>of the </a:t>
            </a:r>
            <a:r>
              <a:rPr sz="2400" spc="-40" dirty="0">
                <a:solidFill>
                  <a:srgbClr val="163963"/>
                </a:solidFill>
                <a:latin typeface="FrutigerLTStd-Light"/>
                <a:cs typeface="FrutigerLTStd-Light"/>
              </a:rPr>
              <a:t>funding </a:t>
            </a:r>
            <a:r>
              <a:rPr sz="2400" spc="-20" dirty="0">
                <a:solidFill>
                  <a:srgbClr val="163963"/>
                </a:solidFill>
                <a:latin typeface="FrutigerLTStd-Light"/>
                <a:cs typeface="FrutigerLTStd-Light"/>
              </a:rPr>
              <a:t>lost </a:t>
            </a:r>
            <a:r>
              <a:rPr sz="2400" spc="-35" dirty="0">
                <a:solidFill>
                  <a:srgbClr val="163963"/>
                </a:solidFill>
                <a:latin typeface="FrutigerLTStd-Light"/>
                <a:cs typeface="FrutigerLTStd-Light"/>
              </a:rPr>
              <a:t>during</a:t>
            </a:r>
            <a:r>
              <a:rPr sz="2400" spc="215" dirty="0">
                <a:solidFill>
                  <a:srgbClr val="163963"/>
                </a:solidFill>
                <a:latin typeface="FrutigerLTStd-Light"/>
                <a:cs typeface="FrutigerLTStd-Light"/>
              </a:rPr>
              <a:t> </a:t>
            </a:r>
            <a:r>
              <a:rPr sz="2400" spc="-25" dirty="0">
                <a:solidFill>
                  <a:srgbClr val="163963"/>
                </a:solidFill>
                <a:latin typeface="FrutigerLTStd-Light"/>
                <a:cs typeface="FrutigerLTStd-Light"/>
              </a:rPr>
              <a:t>the</a:t>
            </a:r>
            <a:r>
              <a:rPr sz="2400" spc="-5" dirty="0">
                <a:solidFill>
                  <a:srgbClr val="163963"/>
                </a:solidFill>
                <a:latin typeface="FrutigerLTStd-Light"/>
                <a:cs typeface="FrutigerLTStd-Light"/>
              </a:rPr>
              <a:t> </a:t>
            </a:r>
            <a:r>
              <a:rPr sz="2400" spc="-35" dirty="0">
                <a:solidFill>
                  <a:srgbClr val="163963"/>
                </a:solidFill>
                <a:latin typeface="FrutigerLTStd-Light"/>
                <a:cs typeface="FrutigerLTStd-Light"/>
              </a:rPr>
              <a:t>Great </a:t>
            </a:r>
            <a:r>
              <a:rPr sz="2400" dirty="0">
                <a:solidFill>
                  <a:srgbClr val="163963"/>
                </a:solidFill>
                <a:latin typeface="FrutigerLTStd-Light"/>
                <a:cs typeface="FrutigerLTStd-Light"/>
              </a:rPr>
              <a:t> </a:t>
            </a:r>
            <a:r>
              <a:rPr sz="2400" spc="-35" dirty="0">
                <a:solidFill>
                  <a:srgbClr val="163963"/>
                </a:solidFill>
                <a:latin typeface="FrutigerLTStd-Light"/>
                <a:cs typeface="FrutigerLTStd-Light"/>
              </a:rPr>
              <a:t>Recession, </a:t>
            </a:r>
            <a:r>
              <a:rPr sz="2400" spc="-30" dirty="0">
                <a:solidFill>
                  <a:srgbClr val="163963"/>
                </a:solidFill>
                <a:latin typeface="FrutigerLTStd-Light"/>
                <a:cs typeface="FrutigerLTStd-Light"/>
              </a:rPr>
              <a:t>yet, </a:t>
            </a:r>
            <a:r>
              <a:rPr sz="2400" spc="-25" dirty="0">
                <a:solidFill>
                  <a:srgbClr val="163963"/>
                </a:solidFill>
                <a:latin typeface="FrutigerLTStd-Light"/>
                <a:cs typeface="FrutigerLTStd-Light"/>
              </a:rPr>
              <a:t>in </a:t>
            </a:r>
            <a:r>
              <a:rPr sz="2400" spc="-40" dirty="0">
                <a:solidFill>
                  <a:srgbClr val="163963"/>
                </a:solidFill>
                <a:latin typeface="FrutigerLTStd-Light"/>
                <a:cs typeface="FrutigerLTStd-Light"/>
              </a:rPr>
              <a:t>many </a:t>
            </a:r>
            <a:r>
              <a:rPr sz="2400" spc="-25" dirty="0">
                <a:solidFill>
                  <a:srgbClr val="163963"/>
                </a:solidFill>
                <a:latin typeface="FrutigerLTStd-Light"/>
                <a:cs typeface="FrutigerLTStd-Light"/>
              </a:rPr>
              <a:t>cases, those </a:t>
            </a:r>
            <a:r>
              <a:rPr sz="2400" spc="-40" dirty="0">
                <a:solidFill>
                  <a:srgbClr val="163963"/>
                </a:solidFill>
                <a:latin typeface="FrutigerLTStd-Light"/>
                <a:cs typeface="FrutigerLTStd-Light"/>
              </a:rPr>
              <a:t>gains </a:t>
            </a:r>
            <a:r>
              <a:rPr sz="2400" spc="-30" dirty="0">
                <a:solidFill>
                  <a:srgbClr val="163963"/>
                </a:solidFill>
                <a:latin typeface="FrutigerLTStd-Light"/>
                <a:cs typeface="FrutigerLTStd-Light"/>
              </a:rPr>
              <a:t>are being  </a:t>
            </a:r>
            <a:r>
              <a:rPr sz="2400" spc="-25" dirty="0">
                <a:solidFill>
                  <a:srgbClr val="163963"/>
                </a:solidFill>
                <a:latin typeface="FrutigerLTStd-Light"/>
                <a:cs typeface="FrutigerLTStd-Light"/>
              </a:rPr>
              <a:t>eroded by </a:t>
            </a:r>
            <a:r>
              <a:rPr sz="2400" spc="-35" dirty="0">
                <a:solidFill>
                  <a:srgbClr val="163963"/>
                </a:solidFill>
                <a:latin typeface="FrutigerLTStd-Light"/>
                <a:cs typeface="FrutigerLTStd-Light"/>
              </a:rPr>
              <a:t>increases </a:t>
            </a:r>
            <a:r>
              <a:rPr sz="2400" spc="-25" dirty="0">
                <a:solidFill>
                  <a:srgbClr val="163963"/>
                </a:solidFill>
                <a:latin typeface="FrutigerLTStd-Light"/>
                <a:cs typeface="FrutigerLTStd-Light"/>
              </a:rPr>
              <a:t>in </a:t>
            </a:r>
            <a:r>
              <a:rPr sz="2400" spc="-35" dirty="0">
                <a:solidFill>
                  <a:srgbClr val="163963"/>
                </a:solidFill>
                <a:latin typeface="FrutigerLTStd-Light"/>
                <a:cs typeface="FrutigerLTStd-Light"/>
              </a:rPr>
              <a:t>health </a:t>
            </a:r>
            <a:r>
              <a:rPr sz="2400" spc="-40" dirty="0">
                <a:solidFill>
                  <a:srgbClr val="163963"/>
                </a:solidFill>
                <a:latin typeface="FrutigerLTStd-Light"/>
                <a:cs typeface="FrutigerLTStd-Light"/>
              </a:rPr>
              <a:t>care, </a:t>
            </a:r>
            <a:r>
              <a:rPr sz="2400" spc="-30" dirty="0">
                <a:solidFill>
                  <a:srgbClr val="163963"/>
                </a:solidFill>
                <a:latin typeface="FrutigerLTStd-Light"/>
                <a:cs typeface="FrutigerLTStd-Light"/>
              </a:rPr>
              <a:t>pension and </a:t>
            </a:r>
            <a:r>
              <a:rPr sz="2400" spc="-25" dirty="0">
                <a:solidFill>
                  <a:srgbClr val="163963"/>
                </a:solidFill>
                <a:latin typeface="FrutigerLTStd-Light"/>
                <a:cs typeface="FrutigerLTStd-Light"/>
              </a:rPr>
              <a:t>utility  </a:t>
            </a:r>
            <a:r>
              <a:rPr sz="2400" spc="-15" dirty="0">
                <a:solidFill>
                  <a:srgbClr val="163963"/>
                </a:solidFill>
                <a:latin typeface="FrutigerLTStd-Light"/>
                <a:cs typeface="FrutigerLTStd-Light"/>
              </a:rPr>
              <a:t>costs </a:t>
            </a:r>
            <a:r>
              <a:rPr sz="2400" spc="-35" dirty="0">
                <a:solidFill>
                  <a:srgbClr val="163963"/>
                </a:solidFill>
                <a:latin typeface="FrutigerLTStd-Light"/>
                <a:cs typeface="FrutigerLTStd-Light"/>
              </a:rPr>
              <a:t>that </a:t>
            </a:r>
            <a:r>
              <a:rPr sz="2400" spc="-40" dirty="0">
                <a:solidFill>
                  <a:srgbClr val="163963"/>
                </a:solidFill>
                <a:latin typeface="FrutigerLTStd-Light"/>
                <a:cs typeface="FrutigerLTStd-Light"/>
              </a:rPr>
              <a:t>threaten </a:t>
            </a:r>
            <a:r>
              <a:rPr sz="2400" spc="-35" dirty="0">
                <a:solidFill>
                  <a:srgbClr val="163963"/>
                </a:solidFill>
                <a:latin typeface="FrutigerLTStd-Light"/>
                <a:cs typeface="FrutigerLTStd-Light"/>
              </a:rPr>
              <a:t>to </a:t>
            </a:r>
            <a:r>
              <a:rPr sz="2400" spc="-25" dirty="0">
                <a:solidFill>
                  <a:srgbClr val="163963"/>
                </a:solidFill>
                <a:latin typeface="FrutigerLTStd-Light"/>
                <a:cs typeface="FrutigerLTStd-Light"/>
              </a:rPr>
              <a:t>put </a:t>
            </a:r>
            <a:r>
              <a:rPr sz="2400" spc="-40" dirty="0">
                <a:solidFill>
                  <a:srgbClr val="163963"/>
                </a:solidFill>
                <a:latin typeface="FrutigerLTStd-Light"/>
                <a:cs typeface="FrutigerLTStd-Light"/>
              </a:rPr>
              <a:t>many </a:t>
            </a:r>
            <a:r>
              <a:rPr sz="2400" spc="-20" dirty="0">
                <a:solidFill>
                  <a:srgbClr val="163963"/>
                </a:solidFill>
                <a:latin typeface="FrutigerLTStd-Light"/>
                <a:cs typeface="FrutigerLTStd-Light"/>
              </a:rPr>
              <a:t>districts </a:t>
            </a:r>
            <a:r>
              <a:rPr sz="2400" spc="-30" dirty="0">
                <a:solidFill>
                  <a:srgbClr val="163963"/>
                </a:solidFill>
                <a:latin typeface="FrutigerLTStd-Light"/>
                <a:cs typeface="FrutigerLTStd-Light"/>
              </a:rPr>
              <a:t>and county  </a:t>
            </a:r>
            <a:r>
              <a:rPr sz="2400" spc="65" dirty="0" smtClean="0">
                <a:solidFill>
                  <a:srgbClr val="163963"/>
                </a:solidFill>
                <a:latin typeface="FrutigerLTStd-Light"/>
                <a:cs typeface="FrutigerLTStd-Light"/>
              </a:rPr>
              <a:t>off</a:t>
            </a:r>
            <a:r>
              <a:rPr lang="en-US" sz="2400" spc="65" dirty="0" smtClean="0">
                <a:solidFill>
                  <a:srgbClr val="163963"/>
                </a:solidFill>
                <a:latin typeface="FrutigerLTStd-Light"/>
                <a:cs typeface="FrutigerLTStd-Light"/>
              </a:rPr>
              <a:t>i</a:t>
            </a:r>
            <a:r>
              <a:rPr sz="2400" spc="65" dirty="0" smtClean="0">
                <a:solidFill>
                  <a:srgbClr val="163963"/>
                </a:solidFill>
                <a:latin typeface="FrutigerLTStd-Light"/>
                <a:cs typeface="FrutigerLTStd-Light"/>
              </a:rPr>
              <a:t>ces</a:t>
            </a:r>
            <a:r>
              <a:rPr sz="2400" spc="-50" dirty="0" smtClean="0">
                <a:solidFill>
                  <a:srgbClr val="163963"/>
                </a:solidFill>
                <a:latin typeface="FrutigerLTStd-Light"/>
                <a:cs typeface="FrutigerLTStd-Light"/>
              </a:rPr>
              <a:t> </a:t>
            </a:r>
            <a:r>
              <a:rPr sz="2400" spc="-45" dirty="0">
                <a:solidFill>
                  <a:srgbClr val="163963"/>
                </a:solidFill>
                <a:latin typeface="FrutigerLTStd-Light"/>
                <a:cs typeface="FrutigerLTStd-Light"/>
              </a:rPr>
              <a:t>underwater.</a:t>
            </a:r>
            <a:endParaRPr sz="2400" dirty="0">
              <a:latin typeface="FrutigerLTStd-Light"/>
              <a:cs typeface="FrutigerLTStd-Light"/>
            </a:endParaRPr>
          </a:p>
          <a:p>
            <a:pPr>
              <a:lnSpc>
                <a:spcPct val="100000"/>
              </a:lnSpc>
              <a:spcBef>
                <a:spcPts val="50"/>
              </a:spcBef>
            </a:pPr>
            <a:endParaRPr sz="3200" dirty="0">
              <a:latin typeface="Times New Roman"/>
              <a:cs typeface="Times New Roman"/>
            </a:endParaRPr>
          </a:p>
          <a:p>
            <a:pPr marL="412115" marR="1807210" indent="-400050">
              <a:lnSpc>
                <a:spcPts val="2800"/>
              </a:lnSpc>
              <a:buFont typeface="Wingdings" charset="2"/>
              <a:buChar char="Ø"/>
              <a:tabLst>
                <a:tab pos="412115" algn="l"/>
              </a:tabLst>
            </a:pPr>
            <a:r>
              <a:rPr sz="2400" spc="-100" dirty="0" smtClean="0">
                <a:solidFill>
                  <a:srgbClr val="163963"/>
                </a:solidFill>
                <a:latin typeface="FrutigerLTStd-Light"/>
                <a:cs typeface="FrutigerLTStd-Light"/>
              </a:rPr>
              <a:t>California’s </a:t>
            </a:r>
            <a:r>
              <a:rPr sz="2400" spc="-80" dirty="0">
                <a:solidFill>
                  <a:srgbClr val="163963"/>
                </a:solidFill>
                <a:latin typeface="FrutigerLTStd-Light"/>
                <a:cs typeface="FrutigerLTStd-Light"/>
              </a:rPr>
              <a:t>inadequate </a:t>
            </a:r>
            <a:r>
              <a:rPr sz="2400" spc="-65" dirty="0">
                <a:solidFill>
                  <a:srgbClr val="163963"/>
                </a:solidFill>
                <a:latin typeface="FrutigerLTStd-Light"/>
                <a:cs typeface="FrutigerLTStd-Light"/>
              </a:rPr>
              <a:t>school</a:t>
            </a:r>
            <a:r>
              <a:rPr sz="2400" spc="-145" dirty="0">
                <a:solidFill>
                  <a:srgbClr val="163963"/>
                </a:solidFill>
                <a:latin typeface="FrutigerLTStd-Light"/>
                <a:cs typeface="FrutigerLTStd-Light"/>
              </a:rPr>
              <a:t> </a:t>
            </a:r>
            <a:r>
              <a:rPr sz="2400" spc="-80" dirty="0">
                <a:solidFill>
                  <a:srgbClr val="163963"/>
                </a:solidFill>
                <a:latin typeface="FrutigerLTStd-Light"/>
                <a:cs typeface="FrutigerLTStd-Light"/>
              </a:rPr>
              <a:t>funding</a:t>
            </a:r>
            <a:r>
              <a:rPr sz="2400" spc="-110" dirty="0">
                <a:solidFill>
                  <a:srgbClr val="163963"/>
                </a:solidFill>
                <a:latin typeface="FrutigerLTStd-Light"/>
                <a:cs typeface="FrutigerLTStd-Light"/>
              </a:rPr>
              <a:t> </a:t>
            </a:r>
            <a:r>
              <a:rPr sz="2400" spc="-50" dirty="0">
                <a:solidFill>
                  <a:srgbClr val="163963"/>
                </a:solidFill>
                <a:latin typeface="FrutigerLTStd-Light"/>
                <a:cs typeface="FrutigerLTStd-Light"/>
              </a:rPr>
              <a:t>hurts </a:t>
            </a:r>
            <a:r>
              <a:rPr sz="2400" dirty="0">
                <a:solidFill>
                  <a:srgbClr val="163963"/>
                </a:solidFill>
                <a:latin typeface="FrutigerLTStd-Light"/>
                <a:cs typeface="FrutigerLTStd-Light"/>
              </a:rPr>
              <a:t> </a:t>
            </a:r>
            <a:r>
              <a:rPr sz="2400" spc="-60" dirty="0">
                <a:solidFill>
                  <a:srgbClr val="163963"/>
                </a:solidFill>
                <a:latin typeface="FrutigerLTStd-Light"/>
                <a:cs typeface="FrutigerLTStd-Light"/>
              </a:rPr>
              <a:t>our </a:t>
            </a:r>
            <a:r>
              <a:rPr sz="2400" spc="-70" dirty="0">
                <a:solidFill>
                  <a:srgbClr val="163963"/>
                </a:solidFill>
                <a:latin typeface="FrutigerLTStd-Light"/>
                <a:cs typeface="FrutigerLTStd-Light"/>
              </a:rPr>
              <a:t>students, </a:t>
            </a:r>
            <a:r>
              <a:rPr sz="2400" spc="-75" dirty="0">
                <a:solidFill>
                  <a:srgbClr val="163963"/>
                </a:solidFill>
                <a:latin typeface="FrutigerLTStd-Light"/>
                <a:cs typeface="FrutigerLTStd-Light"/>
              </a:rPr>
              <a:t>undermines </a:t>
            </a:r>
            <a:r>
              <a:rPr sz="2400" spc="-60" dirty="0">
                <a:solidFill>
                  <a:srgbClr val="163963"/>
                </a:solidFill>
                <a:latin typeface="FrutigerLTStd-Light"/>
                <a:cs typeface="FrutigerLTStd-Light"/>
              </a:rPr>
              <a:t>our </a:t>
            </a:r>
            <a:r>
              <a:rPr sz="2400" spc="-90" dirty="0">
                <a:solidFill>
                  <a:srgbClr val="163963"/>
                </a:solidFill>
                <a:latin typeface="FrutigerLTStd-Light"/>
                <a:cs typeface="FrutigerLTStd-Light"/>
              </a:rPr>
              <a:t>communities,  </a:t>
            </a:r>
            <a:r>
              <a:rPr sz="2400" spc="-85" dirty="0">
                <a:solidFill>
                  <a:srgbClr val="163963"/>
                </a:solidFill>
                <a:latin typeface="FrutigerLTStd-Light"/>
                <a:cs typeface="FrutigerLTStd-Light"/>
              </a:rPr>
              <a:t>threatens </a:t>
            </a:r>
            <a:r>
              <a:rPr sz="2400" spc="-60" dirty="0">
                <a:solidFill>
                  <a:srgbClr val="163963"/>
                </a:solidFill>
                <a:latin typeface="FrutigerLTStd-Light"/>
                <a:cs typeface="FrutigerLTStd-Light"/>
              </a:rPr>
              <a:t>our </a:t>
            </a:r>
            <a:r>
              <a:rPr sz="2400" spc="-85" dirty="0">
                <a:solidFill>
                  <a:srgbClr val="163963"/>
                </a:solidFill>
                <a:latin typeface="FrutigerLTStd-Light"/>
                <a:cs typeface="FrutigerLTStd-Light"/>
              </a:rPr>
              <a:t>prosperity, </a:t>
            </a:r>
            <a:r>
              <a:rPr sz="2400" spc="-60" dirty="0">
                <a:solidFill>
                  <a:srgbClr val="163963"/>
                </a:solidFill>
                <a:latin typeface="FrutigerLTStd-Light"/>
                <a:cs typeface="FrutigerLTStd-Light"/>
              </a:rPr>
              <a:t>and </a:t>
            </a:r>
            <a:r>
              <a:rPr sz="2400" spc="-75" dirty="0">
                <a:solidFill>
                  <a:srgbClr val="163963"/>
                </a:solidFill>
                <a:latin typeface="FrutigerLTStd-Light"/>
                <a:cs typeface="FrutigerLTStd-Light"/>
              </a:rPr>
              <a:t>dims </a:t>
            </a:r>
            <a:r>
              <a:rPr sz="2400" spc="-55" dirty="0">
                <a:solidFill>
                  <a:srgbClr val="163963"/>
                </a:solidFill>
                <a:latin typeface="FrutigerLTStd-Light"/>
                <a:cs typeface="FrutigerLTStd-Light"/>
              </a:rPr>
              <a:t>the  </a:t>
            </a:r>
            <a:r>
              <a:rPr sz="2400" spc="-60" dirty="0">
                <a:solidFill>
                  <a:srgbClr val="163963"/>
                </a:solidFill>
                <a:latin typeface="FrutigerLTStd-Light"/>
                <a:cs typeface="FrutigerLTStd-Light"/>
              </a:rPr>
              <a:t>prospects </a:t>
            </a:r>
            <a:r>
              <a:rPr sz="2400" spc="-50" dirty="0">
                <a:solidFill>
                  <a:srgbClr val="163963"/>
                </a:solidFill>
                <a:latin typeface="FrutigerLTStd-Light"/>
                <a:cs typeface="FrutigerLTStd-Light"/>
              </a:rPr>
              <a:t>of </a:t>
            </a:r>
            <a:r>
              <a:rPr sz="2400" spc="-80" dirty="0">
                <a:solidFill>
                  <a:srgbClr val="163963"/>
                </a:solidFill>
                <a:latin typeface="FrutigerLTStd-Light"/>
                <a:cs typeface="FrutigerLTStd-Light"/>
              </a:rPr>
              <a:t>future</a:t>
            </a:r>
            <a:r>
              <a:rPr sz="2400" spc="-229" dirty="0">
                <a:solidFill>
                  <a:srgbClr val="163963"/>
                </a:solidFill>
                <a:latin typeface="FrutigerLTStd-Light"/>
                <a:cs typeface="FrutigerLTStd-Light"/>
              </a:rPr>
              <a:t> </a:t>
            </a:r>
            <a:r>
              <a:rPr sz="2400" spc="-80" dirty="0">
                <a:solidFill>
                  <a:srgbClr val="163963"/>
                </a:solidFill>
                <a:latin typeface="FrutigerLTStd-Light"/>
                <a:cs typeface="FrutigerLTStd-Light"/>
              </a:rPr>
              <a:t>generations.</a:t>
            </a:r>
            <a:endParaRPr sz="2400" dirty="0">
              <a:latin typeface="FrutigerLTStd-Light"/>
              <a:cs typeface="FrutigerLTStd-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chool-Funding-PPT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9735"/>
          </a:xfrm>
          <a:prstGeom prst="rect">
            <a:avLst/>
          </a:prstGeom>
        </p:spPr>
      </p:pic>
      <p:sp>
        <p:nvSpPr>
          <p:cNvPr id="2" name="object 2"/>
          <p:cNvSpPr txBox="1"/>
          <p:nvPr/>
        </p:nvSpPr>
        <p:spPr>
          <a:xfrm>
            <a:off x="844590" y="811530"/>
            <a:ext cx="4144645" cy="2067560"/>
          </a:xfrm>
          <a:prstGeom prst="rect">
            <a:avLst/>
          </a:prstGeom>
        </p:spPr>
        <p:txBody>
          <a:bodyPr vert="horz" wrap="square" lIns="0" tIns="0" rIns="0" bIns="0" rtlCol="0">
            <a:spAutoFit/>
          </a:bodyPr>
          <a:lstStyle/>
          <a:p>
            <a:pPr marL="412115" marR="5080" indent="-400050">
              <a:lnSpc>
                <a:spcPts val="2700"/>
              </a:lnSpc>
              <a:buFont typeface="Wingdings" charset="2"/>
              <a:buChar char="Ø"/>
              <a:tabLst>
                <a:tab pos="412115" algn="l"/>
              </a:tabLst>
            </a:pPr>
            <a:r>
              <a:rPr sz="2400" spc="-35" dirty="0" smtClean="0">
                <a:solidFill>
                  <a:srgbClr val="163963"/>
                </a:solidFill>
                <a:latin typeface="FrutigerLTStd-Light"/>
                <a:cs typeface="FrutigerLTStd-Light"/>
              </a:rPr>
              <a:t>If </a:t>
            </a:r>
            <a:r>
              <a:rPr sz="2400" spc="-45" dirty="0">
                <a:solidFill>
                  <a:srgbClr val="163963"/>
                </a:solidFill>
                <a:latin typeface="FrutigerLTStd-Light"/>
                <a:cs typeface="FrutigerLTStd-Light"/>
              </a:rPr>
              <a:t>we </a:t>
            </a:r>
            <a:r>
              <a:rPr sz="2400" spc="-75" dirty="0">
                <a:solidFill>
                  <a:srgbClr val="163963"/>
                </a:solidFill>
                <a:latin typeface="FrutigerLTStd-Light"/>
                <a:cs typeface="FrutigerLTStd-Light"/>
              </a:rPr>
              <a:t>want </a:t>
            </a:r>
            <a:r>
              <a:rPr sz="2400" spc="-55" dirty="0">
                <a:solidFill>
                  <a:srgbClr val="163963"/>
                </a:solidFill>
                <a:latin typeface="FrutigerLTStd-Light"/>
                <a:cs typeface="FrutigerLTStd-Light"/>
              </a:rPr>
              <a:t>to</a:t>
            </a:r>
            <a:r>
              <a:rPr sz="2400" spc="-290" dirty="0">
                <a:solidFill>
                  <a:srgbClr val="163963"/>
                </a:solidFill>
                <a:latin typeface="FrutigerLTStd-Light"/>
                <a:cs typeface="FrutigerLTStd-Light"/>
              </a:rPr>
              <a:t> </a:t>
            </a:r>
            <a:r>
              <a:rPr sz="2400" spc="-80" dirty="0">
                <a:solidFill>
                  <a:srgbClr val="163963"/>
                </a:solidFill>
                <a:latin typeface="FrutigerLTStd-Light"/>
                <a:cs typeface="FrutigerLTStd-Light"/>
              </a:rPr>
              <a:t>prepare</a:t>
            </a:r>
            <a:r>
              <a:rPr sz="2400" spc="-114" dirty="0">
                <a:solidFill>
                  <a:srgbClr val="163963"/>
                </a:solidFill>
                <a:latin typeface="FrutigerLTStd-Light"/>
                <a:cs typeface="FrutigerLTStd-Light"/>
              </a:rPr>
              <a:t> </a:t>
            </a:r>
            <a:r>
              <a:rPr sz="2400" spc="-60" dirty="0">
                <a:solidFill>
                  <a:srgbClr val="163963"/>
                </a:solidFill>
                <a:latin typeface="FrutigerLTStd-Light"/>
                <a:cs typeface="FrutigerLTStd-Light"/>
              </a:rPr>
              <a:t>our </a:t>
            </a:r>
            <a:r>
              <a:rPr sz="2400" dirty="0">
                <a:solidFill>
                  <a:srgbClr val="163963"/>
                </a:solidFill>
                <a:latin typeface="FrutigerLTStd-Light"/>
                <a:cs typeface="FrutigerLTStd-Light"/>
              </a:rPr>
              <a:t> </a:t>
            </a:r>
            <a:r>
              <a:rPr sz="2400" spc="-70" dirty="0">
                <a:solidFill>
                  <a:srgbClr val="163963"/>
                </a:solidFill>
                <a:latin typeface="FrutigerLTStd-Light"/>
                <a:cs typeface="FrutigerLTStd-Light"/>
              </a:rPr>
              <a:t>students for </a:t>
            </a:r>
            <a:r>
              <a:rPr sz="2400" spc="-45" dirty="0">
                <a:solidFill>
                  <a:srgbClr val="163963"/>
                </a:solidFill>
                <a:latin typeface="FrutigerLTStd-Light"/>
                <a:cs typeface="FrutigerLTStd-Light"/>
              </a:rPr>
              <a:t>an </a:t>
            </a:r>
            <a:r>
              <a:rPr sz="2400" spc="-85" dirty="0">
                <a:solidFill>
                  <a:srgbClr val="163963"/>
                </a:solidFill>
                <a:latin typeface="FrutigerLTStd-Light"/>
                <a:cs typeface="FrutigerLTStd-Light"/>
              </a:rPr>
              <a:t>increasingly  competitive, </a:t>
            </a:r>
            <a:r>
              <a:rPr sz="2400" spc="-80" dirty="0">
                <a:solidFill>
                  <a:srgbClr val="163963"/>
                </a:solidFill>
                <a:latin typeface="FrutigerLTStd-Light"/>
                <a:cs typeface="FrutigerLTStd-Light"/>
              </a:rPr>
              <a:t>technology-driven  </a:t>
            </a:r>
            <a:r>
              <a:rPr sz="2400" spc="-70" dirty="0">
                <a:solidFill>
                  <a:srgbClr val="163963"/>
                </a:solidFill>
                <a:latin typeface="FrutigerLTStd-Light"/>
                <a:cs typeface="FrutigerLTStd-Light"/>
              </a:rPr>
              <a:t>global </a:t>
            </a:r>
            <a:r>
              <a:rPr sz="2400" spc="-95" dirty="0">
                <a:solidFill>
                  <a:srgbClr val="163963"/>
                </a:solidFill>
                <a:latin typeface="FrutigerLTStd-Light"/>
                <a:cs typeface="FrutigerLTStd-Light"/>
              </a:rPr>
              <a:t>economy, </a:t>
            </a:r>
            <a:r>
              <a:rPr sz="2400" spc="-45" dirty="0">
                <a:solidFill>
                  <a:srgbClr val="163963"/>
                </a:solidFill>
                <a:latin typeface="FrutigerLTStd-Light"/>
                <a:cs typeface="FrutigerLTStd-Light"/>
              </a:rPr>
              <a:t>we </a:t>
            </a:r>
            <a:r>
              <a:rPr sz="2400" spc="-65" dirty="0">
                <a:solidFill>
                  <a:srgbClr val="163963"/>
                </a:solidFill>
                <a:latin typeface="FrutigerLTStd-Light"/>
                <a:cs typeface="FrutigerLTStd-Light"/>
              </a:rPr>
              <a:t>must  </a:t>
            </a:r>
            <a:r>
              <a:rPr sz="2400" spc="-75" dirty="0">
                <a:solidFill>
                  <a:srgbClr val="163963"/>
                </a:solidFill>
                <a:latin typeface="FrutigerLTStd-Light"/>
                <a:cs typeface="FrutigerLTStd-Light"/>
              </a:rPr>
              <a:t>invest </a:t>
            </a:r>
            <a:r>
              <a:rPr sz="2400" spc="-50" dirty="0">
                <a:solidFill>
                  <a:srgbClr val="163963"/>
                </a:solidFill>
                <a:latin typeface="FrutigerLTStd-Light"/>
                <a:cs typeface="FrutigerLTStd-Light"/>
              </a:rPr>
              <a:t>at </a:t>
            </a:r>
            <a:r>
              <a:rPr sz="2400" dirty="0">
                <a:solidFill>
                  <a:srgbClr val="163963"/>
                </a:solidFill>
                <a:latin typeface="FrutigerLTStd-Light"/>
                <a:cs typeface="FrutigerLTStd-Light"/>
              </a:rPr>
              <a:t>a </a:t>
            </a:r>
            <a:r>
              <a:rPr sz="2400" spc="-70" dirty="0">
                <a:solidFill>
                  <a:srgbClr val="163963"/>
                </a:solidFill>
                <a:latin typeface="FrutigerLTStd-Light"/>
                <a:cs typeface="FrutigerLTStd-Light"/>
              </a:rPr>
              <a:t>level </a:t>
            </a:r>
            <a:r>
              <a:rPr sz="2400" spc="-60" dirty="0">
                <a:solidFill>
                  <a:srgbClr val="163963"/>
                </a:solidFill>
                <a:latin typeface="FrutigerLTStd-Light"/>
                <a:cs typeface="FrutigerLTStd-Light"/>
              </a:rPr>
              <a:t>necessary </a:t>
            </a:r>
            <a:r>
              <a:rPr sz="2400" spc="-55" dirty="0">
                <a:solidFill>
                  <a:srgbClr val="163963"/>
                </a:solidFill>
                <a:latin typeface="FrutigerLTStd-Light"/>
                <a:cs typeface="FrutigerLTStd-Light"/>
              </a:rPr>
              <a:t>to  </a:t>
            </a:r>
            <a:r>
              <a:rPr sz="2400" spc="-65" dirty="0">
                <a:solidFill>
                  <a:srgbClr val="163963"/>
                </a:solidFill>
                <a:latin typeface="FrutigerLTStd-Light"/>
                <a:cs typeface="FrutigerLTStd-Light"/>
              </a:rPr>
              <a:t>support </a:t>
            </a:r>
            <a:r>
              <a:rPr sz="2400" spc="-75" dirty="0">
                <a:solidFill>
                  <a:srgbClr val="163963"/>
                </a:solidFill>
                <a:latin typeface="FrutigerLTStd-Light"/>
                <a:cs typeface="FrutigerLTStd-Light"/>
              </a:rPr>
              <a:t>student</a:t>
            </a:r>
            <a:r>
              <a:rPr sz="2400" spc="-155" dirty="0">
                <a:solidFill>
                  <a:srgbClr val="163963"/>
                </a:solidFill>
                <a:latin typeface="FrutigerLTStd-Light"/>
                <a:cs typeface="FrutigerLTStd-Light"/>
              </a:rPr>
              <a:t> </a:t>
            </a:r>
            <a:r>
              <a:rPr sz="2400" spc="-80" dirty="0">
                <a:solidFill>
                  <a:srgbClr val="163963"/>
                </a:solidFill>
                <a:latin typeface="FrutigerLTStd-Light"/>
                <a:cs typeface="FrutigerLTStd-Light"/>
              </a:rPr>
              <a:t>success.</a:t>
            </a:r>
            <a:endParaRPr sz="2400" dirty="0">
              <a:latin typeface="FrutigerLTStd-Light"/>
              <a:cs typeface="FrutigerLTStd-Ligh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chool-Funding-PPT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9735"/>
          </a:xfrm>
          <a:prstGeom prst="rect">
            <a:avLst/>
          </a:prstGeom>
        </p:spPr>
      </p:pic>
      <p:sp>
        <p:nvSpPr>
          <p:cNvPr id="2" name="object 2"/>
          <p:cNvSpPr txBox="1">
            <a:spLocks noGrp="1"/>
          </p:cNvSpPr>
          <p:nvPr>
            <p:ph type="title"/>
          </p:nvPr>
        </p:nvSpPr>
        <p:spPr>
          <a:prstGeom prst="rect">
            <a:avLst/>
          </a:prstGeom>
        </p:spPr>
        <p:txBody>
          <a:bodyPr vert="horz" wrap="square" lIns="0" tIns="0" rIns="0" bIns="0" rtlCol="0">
            <a:spAutoFit/>
          </a:bodyPr>
          <a:lstStyle/>
          <a:p>
            <a:pPr marL="1568450" marR="5080">
              <a:lnSpc>
                <a:spcPts val="2720"/>
              </a:lnSpc>
            </a:pPr>
            <a:r>
              <a:rPr spc="-25" dirty="0"/>
              <a:t>If </a:t>
            </a:r>
            <a:r>
              <a:rPr spc="-40" dirty="0"/>
              <a:t>the </a:t>
            </a:r>
            <a:r>
              <a:rPr spc="-45" dirty="0"/>
              <a:t>state </a:t>
            </a:r>
            <a:r>
              <a:rPr spc="-50" dirty="0"/>
              <a:t>funded schools </a:t>
            </a:r>
            <a:r>
              <a:rPr spc="-35" dirty="0"/>
              <a:t>at </a:t>
            </a:r>
            <a:r>
              <a:rPr b="1" spc="-70" dirty="0">
                <a:solidFill>
                  <a:srgbClr val="B71133"/>
                </a:solidFill>
                <a:latin typeface="FrutigerLTStd-Black"/>
                <a:cs typeface="FrutigerLTStd-Black"/>
              </a:rPr>
              <a:t>just </a:t>
            </a:r>
            <a:r>
              <a:rPr b="1" spc="-50" dirty="0">
                <a:solidFill>
                  <a:srgbClr val="B71133"/>
                </a:solidFill>
                <a:latin typeface="FrutigerLTStd-Black"/>
                <a:cs typeface="FrutigerLTStd-Black"/>
              </a:rPr>
              <a:t>the</a:t>
            </a:r>
            <a:r>
              <a:rPr b="1" spc="-285" dirty="0">
                <a:solidFill>
                  <a:srgbClr val="B71133"/>
                </a:solidFill>
                <a:latin typeface="FrutigerLTStd-Black"/>
                <a:cs typeface="FrutigerLTStd-Black"/>
              </a:rPr>
              <a:t> </a:t>
            </a:r>
            <a:r>
              <a:rPr b="1" spc="-85" dirty="0">
                <a:solidFill>
                  <a:srgbClr val="B71133"/>
                </a:solidFill>
                <a:latin typeface="FrutigerLTStd-Black"/>
                <a:cs typeface="FrutigerLTStd-Black"/>
              </a:rPr>
              <a:t>national  </a:t>
            </a:r>
            <a:r>
              <a:rPr b="1" spc="-95" dirty="0">
                <a:solidFill>
                  <a:srgbClr val="B71133"/>
                </a:solidFill>
                <a:latin typeface="FrutigerLTStd-Black"/>
                <a:cs typeface="FrutigerLTStd-Black"/>
              </a:rPr>
              <a:t>average, </a:t>
            </a:r>
            <a:r>
              <a:rPr spc="-55" dirty="0"/>
              <a:t>that would increase </a:t>
            </a:r>
            <a:r>
              <a:rPr spc="-60" dirty="0"/>
              <a:t>funding</a:t>
            </a:r>
            <a:r>
              <a:rPr spc="-125" dirty="0"/>
              <a:t> </a:t>
            </a:r>
            <a:r>
              <a:rPr spc="-40" dirty="0"/>
              <a:t>by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chool-Funding-PPT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9735"/>
          </a:xfrm>
          <a:prstGeom prst="rect">
            <a:avLst/>
          </a:prstGeom>
        </p:spPr>
      </p:pic>
      <p:sp>
        <p:nvSpPr>
          <p:cNvPr id="2" name="object 2"/>
          <p:cNvSpPr txBox="1">
            <a:spLocks noGrp="1"/>
          </p:cNvSpPr>
          <p:nvPr>
            <p:ph type="title"/>
          </p:nvPr>
        </p:nvSpPr>
        <p:spPr>
          <a:prstGeom prst="rect">
            <a:avLst/>
          </a:prstGeom>
        </p:spPr>
        <p:txBody>
          <a:bodyPr vert="horz" wrap="square" lIns="0" tIns="45699" rIns="0" bIns="0" rtlCol="0">
            <a:spAutoFit/>
          </a:bodyPr>
          <a:lstStyle/>
          <a:p>
            <a:pPr marL="1377950">
              <a:lnSpc>
                <a:spcPct val="100000"/>
              </a:lnSpc>
            </a:pPr>
            <a:r>
              <a:rPr spc="-35" dirty="0"/>
              <a:t>For </a:t>
            </a:r>
            <a:r>
              <a:rPr dirty="0"/>
              <a:t>a </a:t>
            </a:r>
            <a:r>
              <a:rPr spc="-55" dirty="0"/>
              <a:t>classroom </a:t>
            </a:r>
            <a:r>
              <a:rPr spc="-40" dirty="0"/>
              <a:t>of </a:t>
            </a:r>
            <a:r>
              <a:rPr spc="-60" dirty="0"/>
              <a:t>25 </a:t>
            </a:r>
            <a:r>
              <a:rPr spc="-50" dirty="0"/>
              <a:t>students, </a:t>
            </a:r>
            <a:r>
              <a:rPr spc="-60" dirty="0"/>
              <a:t>that’s </a:t>
            </a:r>
            <a:r>
              <a:rPr spc="-35" dirty="0"/>
              <a:t>an</a:t>
            </a:r>
            <a:r>
              <a:rPr spc="-120" dirty="0"/>
              <a:t> </a:t>
            </a:r>
            <a:r>
              <a:rPr spc="-55" dirty="0"/>
              <a:t>additional</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TotalTime>
  <Words>624</Words>
  <Application>Microsoft Office PowerPoint</Application>
  <PresentationFormat>Custom</PresentationFormat>
  <Paragraphs>34</Paragraphs>
  <Slides>22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FrutigerLTStd-Light</vt:lpstr>
      <vt:lpstr>FrutigerLTStd-LightItalic</vt:lpstr>
      <vt:lpstr>Calibri</vt:lpstr>
      <vt:lpstr>Wingdings</vt:lpstr>
      <vt:lpstr>Arial</vt:lpstr>
      <vt:lpstr>FrutigerLTStd-Black</vt:lpstr>
      <vt:lpstr>Myriad Pro</vt:lpstr>
      <vt:lpstr>Times New Roman</vt:lpstr>
      <vt:lpstr>Office Theme</vt:lpstr>
      <vt:lpstr>Behind the Numbers</vt:lpstr>
      <vt:lpstr>California has the 6th largest economy in the world  and the largest GDP of any state, yet ranks near  the bottom in nearly every measure of  school funding or school staffng.</vt:lpstr>
      <vt:lpstr>45th in percentage of taxable income spent on education</vt:lpstr>
      <vt:lpstr>PowerPoint Presentation</vt:lpstr>
      <vt:lpstr>PowerPoint Presentation</vt:lpstr>
      <vt:lpstr>PowerPoint Presentation</vt:lpstr>
      <vt:lpstr>PowerPoint Presentation</vt:lpstr>
      <vt:lpstr>If the state funded schools at just the national  average, that would increase funding by</vt:lpstr>
      <vt:lpstr>For a classroom of 25 students, that’s an additional</vt:lpstr>
      <vt:lpstr>With an additional $1,395 per student, a 500 student  school would have $697,500 in additional revenue.  This would allow the school to:</vt:lpstr>
      <vt:lpstr>PowerPoint Presentation</vt:lpstr>
      <vt:lpstr>PowerPoint Presentation</vt:lpstr>
      <vt:lpstr>California also has the nation’s highest percentage of  English Learner students at 23% — more than twice the  national average of 9%</vt:lpstr>
      <vt:lpstr>PowerPoint Presentation</vt:lpstr>
      <vt:lpstr>LCFF is a step forward philosophically because it supports  equity by directing more money to students with higher need.  But redistribution is a not a solution when the overall funding  pie is much too small.</vt:lpstr>
      <vt:lpstr>PowerPoint Presentation</vt:lpstr>
      <vt:lpstr>We need to do more than cut the same size pie into smaller  and smaller pieces. We need to increase the funding pie to  a  level that that will allow us to serve all students and prepare  them for college, career and civic life.</vt:lpstr>
      <vt:lpstr>The urgency of investment in public schools is only growing as:</vt:lpstr>
      <vt:lpstr>PowerPoint Presentation</vt:lpstr>
      <vt:lpstr>PowerPoint Presentation</vt:lpstr>
      <vt:lpstr>PowerPoint Presentation</vt:lpstr>
      <vt:lpstr>Districts are doing more with less, but if  California is serious about providing all its  children with a high-quality education,   we need to get serious about full and fair  funding for public schools.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Behind the Numbers</dc:title>
  <cp:lastModifiedBy>Kerry Macklin</cp:lastModifiedBy>
  <cp:revision>4</cp:revision>
  <dcterms:created xsi:type="dcterms:W3CDTF">2017-09-07T09:48:56Z</dcterms:created>
  <dcterms:modified xsi:type="dcterms:W3CDTF">2017-09-07T17:16:51Z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2017-09-07T00:00:00Z</vt:filetime>
  </property>
  <property fmtid="{D5CDD505-2E9C-101B-9397-08002B2CF9AE}" pid="3" name="Creator">
    <vt:lpwstr>Adobe InDesign CC 2017 (Macintosh)</vt:lpwstr>
  </property>
  <property fmtid="{D5CDD505-2E9C-101B-9397-08002B2CF9AE}" pid="4" name="LastSaved">
    <vt:filetime>2017-09-07T00:00:00Z</vt:filetime>
  </property>
</Properties>
</file>