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60" r:id="rId1"/>
    <p:sldMasterId id="2147484056" r:id="rId2"/>
    <p:sldMasterId id="2147484076" r:id="rId3"/>
  </p:sldMasterIdLst>
  <p:notesMasterIdLst>
    <p:notesMasterId r:id="rId23"/>
  </p:notesMasterIdLst>
  <p:handoutMasterIdLst>
    <p:handoutMasterId r:id="rId24"/>
  </p:handoutMasterIdLst>
  <p:sldIdLst>
    <p:sldId id="285" r:id="rId4"/>
    <p:sldId id="287" r:id="rId5"/>
    <p:sldId id="299" r:id="rId6"/>
    <p:sldId id="300" r:id="rId7"/>
    <p:sldId id="293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284" r:id="rId21"/>
    <p:sldId id="260" r:id="rId2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7CB"/>
    <a:srgbClr val="004976"/>
    <a:srgbClr val="EDF0F2"/>
    <a:srgbClr val="F1BE48"/>
    <a:srgbClr val="595959"/>
    <a:srgbClr val="06557E"/>
    <a:srgbClr val="636362"/>
    <a:srgbClr val="63666A"/>
    <a:srgbClr val="BECFDA"/>
    <a:srgbClr val="76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/>
    <p:restoredTop sz="95988"/>
  </p:normalViewPr>
  <p:slideViewPr>
    <p:cSldViewPr snapToGrid="0" snapToObjects="1">
      <p:cViewPr varScale="1">
        <p:scale>
          <a:sx n="128" d="100"/>
          <a:sy n="128" d="100"/>
        </p:scale>
        <p:origin x="3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3" d="100"/>
          <a:sy n="153" d="100"/>
        </p:scale>
        <p:origin x="476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Average sources of California education funding</c:v>
                </c:pt>
              </c:strCache>
            </c:strRef>
          </c:tx>
          <c:spPr>
            <a:ln w="28575">
              <a:solidFill>
                <a:srgbClr val="EDF0F2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28575">
                <a:solidFill>
                  <a:srgbClr val="EDF0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C0-B24D-8D0D-2BE5EED6C7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rgbClr val="EDF0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C0-B24D-8D0D-2BE5EED6C730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28575">
                <a:solidFill>
                  <a:srgbClr val="EDF0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C0-B24D-8D0D-2BE5EED6C730}"/>
              </c:ext>
            </c:extLst>
          </c:dPt>
          <c:dLbls>
            <c:dLbl>
              <c:idx val="0"/>
              <c:layout>
                <c:manualLayout>
                  <c:x val="5.0836949783013022E-2"/>
                  <c:y val="0.233661778548780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266584004959704"/>
                      <c:h val="9.5684545404576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6C0-B24D-8D0D-2BE5EED6C730}"/>
                </c:ext>
              </c:extLst>
            </c:dLbl>
            <c:dLbl>
              <c:idx val="1"/>
              <c:layout>
                <c:manualLayout>
                  <c:x val="-0.1636700821572753"/>
                  <c:y val="-2.920773669248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191558742695908"/>
                      <c:h val="0.10736764008157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6C0-B24D-8D0D-2BE5EED6C730}"/>
                </c:ext>
              </c:extLst>
            </c:dLbl>
            <c:dLbl>
              <c:idx val="2"/>
              <c:layout>
                <c:manualLayout>
                  <c:x val="-9.6714197148171116E-2"/>
                  <c:y val="-0.151880230800915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5337782095279"/>
                      <c:h val="8.91420123854602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6C0-B24D-8D0D-2BE5EED6C730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State funding</c:v>
                </c:pt>
                <c:pt idx="1">
                  <c:v>Local funding</c:v>
                </c:pt>
                <c:pt idx="2">
                  <c:v>Federal funding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0.35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C0-B24D-8D0D-2BE5EED6C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10A146-817B-D848-A204-DEEA25B5A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B38F5-D6A0-6245-850E-EA2A345EB9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6E99EB7-8867-9F41-96C2-6D5955D03279}" type="datetimeFigureOut">
              <a:rPr lang="en-US" altLang="en-US"/>
              <a:pPr/>
              <a:t>6/20/24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CAAAC-69CE-3A42-B001-8B06C8417D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EE5F8-5F76-5943-A2D7-85352CBF71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8B15957-B3A0-0943-A309-DFB1E8077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5B694E-5E49-D04E-95F2-DE5555867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16B29-9B55-E848-9B36-6ECEA5CE17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F788762-3518-464E-9607-57A9A6886470}" type="datetimeFigureOut">
              <a:rPr lang="en-US" altLang="en-US"/>
              <a:pPr/>
              <a:t>6/20/24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519D6F9-A723-5447-AFBC-6C69670C69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E3BA34-CF21-DD40-95EA-38AA3C601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C5E32-67E6-994B-BBBA-57BC9ED9D0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211E0-87A9-694F-942B-D5ABBB02A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791423E-9008-7E46-B477-FE6C28E1CE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61ED-70FD-3688-705D-E8ADEF750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554480"/>
            <a:ext cx="9601200" cy="228600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5400"/>
            </a:lvl1pPr>
          </a:lstStyle>
          <a:p>
            <a:r>
              <a:rPr lang="en-US" dirty="0"/>
              <a:t>Presentation title here </a:t>
            </a:r>
            <a:br>
              <a:rPr lang="en-US" dirty="0"/>
            </a:br>
            <a:r>
              <a:rPr lang="en-US" dirty="0"/>
              <a:t>(2 lines max. is ideal)</a:t>
            </a:r>
          </a:p>
        </p:txBody>
      </p:sp>
    </p:spTree>
    <p:extLst>
      <p:ext uri="{BB962C8B-B14F-4D97-AF65-F5344CB8AC3E}">
        <p14:creationId xmlns:p14="http://schemas.microsoft.com/office/powerpoint/2010/main" val="236975424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48AF-DD64-DF4C-AC4B-9F1AF8D8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194560"/>
            <a:ext cx="6858000" cy="219456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u="sng" baseline="0">
                <a:uFill>
                  <a:solidFill>
                    <a:schemeClr val="bg2"/>
                  </a:solidFill>
                </a:uFill>
              </a:defRPr>
            </a:lvl1pPr>
          </a:lstStyle>
          <a:p>
            <a:r>
              <a:rPr lang="en-US" dirty="0"/>
              <a:t>This is a divider slide. Insert headline here.</a:t>
            </a:r>
          </a:p>
        </p:txBody>
      </p:sp>
    </p:spTree>
    <p:extLst>
      <p:ext uri="{BB962C8B-B14F-4D97-AF65-F5344CB8AC3E}">
        <p14:creationId xmlns:p14="http://schemas.microsoft.com/office/powerpoint/2010/main" val="342138027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F7FE-ED8E-9A4A-8902-E91C8E181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One-line headlines are best, but never go over two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286E82-AB38-F7EF-6F4D-9213AFCD4F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828800"/>
            <a:ext cx="10515600" cy="4332922"/>
          </a:xfrm>
        </p:spPr>
        <p:txBody>
          <a:bodyPr tIns="365760"/>
          <a:lstStyle/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less than 10 words per line</a:t>
            </a:r>
          </a:p>
          <a:p>
            <a:pPr lvl="1"/>
            <a:r>
              <a:rPr lang="en-US" dirty="0"/>
              <a:t>Aim for less than 7 lines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</p:spTree>
    <p:extLst>
      <p:ext uri="{BB962C8B-B14F-4D97-AF65-F5344CB8AC3E}">
        <p14:creationId xmlns:p14="http://schemas.microsoft.com/office/powerpoint/2010/main" val="230597415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 Column)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F7FE-ED8E-9A4A-8902-E91C8E181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Add headline here (2 lines max)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6A1643-2521-A49A-6368-2CFD5A9A099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907931"/>
            <a:ext cx="5120640" cy="426903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10 words max. per line</a:t>
            </a:r>
          </a:p>
          <a:p>
            <a:pPr lvl="1"/>
            <a:r>
              <a:rPr lang="en-US" dirty="0"/>
              <a:t>Aim for 7 lines max.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D9CDF54-DF5E-4130-02A4-C691C45261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3160" y="1907931"/>
            <a:ext cx="5120640" cy="4269032"/>
          </a:xfrm>
        </p:spPr>
        <p:txBody>
          <a:bodyPr/>
          <a:lstStyle/>
          <a:p>
            <a:pPr lvl="0"/>
            <a:r>
              <a:rPr lang="en-US" dirty="0"/>
              <a:t>You can use either box to add additional text, a picture, chart, SmartArt, etc. </a:t>
            </a:r>
          </a:p>
        </p:txBody>
      </p:sp>
    </p:spTree>
    <p:extLst>
      <p:ext uri="{BB962C8B-B14F-4D97-AF65-F5344CB8AC3E}">
        <p14:creationId xmlns:p14="http://schemas.microsoft.com/office/powerpoint/2010/main" val="269662047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F7FE-ED8E-9A4A-8902-E91C8E181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Add headline here (1 line max)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286E82-AB38-F7EF-6F4D-9213AFCD4F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828800"/>
            <a:ext cx="10515600" cy="43329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 large picture, chart, table, etc. could be used here.</a:t>
            </a:r>
          </a:p>
        </p:txBody>
      </p:sp>
    </p:spTree>
    <p:extLst>
      <p:ext uri="{BB962C8B-B14F-4D97-AF65-F5344CB8AC3E}">
        <p14:creationId xmlns:p14="http://schemas.microsoft.com/office/powerpoint/2010/main" val="79189460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99423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729F-D442-4B4D-886D-74479C550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461772"/>
            <a:ext cx="5486400" cy="1214628"/>
          </a:xfrm>
          <a:prstGeom prst="rect">
            <a:avLst/>
          </a:prstGeom>
        </p:spPr>
        <p:txBody>
          <a:bodyPr tIns="0" bIns="9144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Add headline here </a:t>
            </a:r>
            <a:br>
              <a:rPr lang="en-US" dirty="0"/>
            </a:br>
            <a:r>
              <a:rPr lang="en-US" dirty="0"/>
              <a:t>(2 lines max.)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51299-35F3-8A49-913D-E751C8F791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75" y="1676400"/>
            <a:ext cx="54864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E0838-96C1-4C41-A34F-BE6C63DD58CB}"/>
              </a:ext>
            </a:extLst>
          </p:cNvPr>
          <p:cNvSpPr/>
          <p:nvPr userDrawn="1"/>
        </p:nvSpPr>
        <p:spPr>
          <a:xfrm>
            <a:off x="774700" y="0"/>
            <a:ext cx="5669280" cy="87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2CE72C-A267-04E9-ABB9-F250F08E0E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8638" y="0"/>
            <a:ext cx="531336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101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itol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729F-D442-4B4D-886D-74479C550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461772"/>
            <a:ext cx="5486400" cy="1214628"/>
          </a:xfrm>
          <a:prstGeom prst="rect">
            <a:avLst/>
          </a:prstGeom>
        </p:spPr>
        <p:txBody>
          <a:bodyPr tIns="0" bIns="9144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Add headline here </a:t>
            </a:r>
            <a:br>
              <a:rPr lang="en-US" dirty="0"/>
            </a:br>
            <a:r>
              <a:rPr lang="en-US" dirty="0"/>
              <a:t>(2 lines max.)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F0C3B-73ED-D24B-B66E-89A276AD7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41704" y="1498"/>
            <a:ext cx="4850296" cy="6855003"/>
          </a:xfrm>
          <a:prstGeom prst="rect">
            <a:avLst/>
          </a:prstGeom>
          <a:effectLst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51299-35F3-8A49-913D-E751C8F791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75" y="1676400"/>
            <a:ext cx="54864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E0838-96C1-4C41-A34F-BE6C63DD58CB}"/>
              </a:ext>
            </a:extLst>
          </p:cNvPr>
          <p:cNvSpPr/>
          <p:nvPr userDrawn="1"/>
        </p:nvSpPr>
        <p:spPr>
          <a:xfrm>
            <a:off x="774700" y="0"/>
            <a:ext cx="5669280" cy="87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66150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9F5F-3176-5E46-ABBC-8AF0FED95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194560"/>
            <a:ext cx="6858000" cy="219456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u="sng" baseline="0">
                <a:uFill>
                  <a:solidFill>
                    <a:schemeClr val="bg2"/>
                  </a:solidFill>
                </a:uFill>
              </a:defRPr>
            </a:lvl1pPr>
          </a:lstStyle>
          <a:p>
            <a:r>
              <a:rPr lang="en-US" dirty="0"/>
              <a:t>This is a divider slide. Insert headline here.</a:t>
            </a:r>
          </a:p>
        </p:txBody>
      </p:sp>
    </p:spTree>
    <p:extLst>
      <p:ext uri="{BB962C8B-B14F-4D97-AF65-F5344CB8AC3E}">
        <p14:creationId xmlns:p14="http://schemas.microsoft.com/office/powerpoint/2010/main" val="352041446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BFEF-BD1B-CD45-B7C9-D058370CE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8360" y="1784566"/>
            <a:ext cx="7955280" cy="2842818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dirty="0"/>
              <a:t>Add a statement here. (5 lines max.) Highlight a key point or small phrase (1-3 words) by changing it to yellow and bold.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CBA73-75F2-BCCA-79EB-C6A059828B5A}"/>
              </a:ext>
            </a:extLst>
          </p:cNvPr>
          <p:cNvSpPr/>
          <p:nvPr userDrawn="1"/>
        </p:nvSpPr>
        <p:spPr>
          <a:xfrm>
            <a:off x="774700" y="1"/>
            <a:ext cx="10642600" cy="87087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69117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BFEF-BD1B-CD45-B7C9-D058370CE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 tIns="0"/>
          <a:lstStyle/>
          <a:p>
            <a:r>
              <a:rPr lang="en-US" dirty="0"/>
              <a:t>One-line headlines are best, but never go over two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C26685-9114-AD4F-A438-F428020D033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828800"/>
            <a:ext cx="10515600" cy="4348163"/>
          </a:xfrm>
        </p:spPr>
        <p:txBody>
          <a:bodyPr/>
          <a:lstStyle/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less than 10 words per line</a:t>
            </a:r>
          </a:p>
          <a:p>
            <a:pPr lvl="1"/>
            <a:r>
              <a:rPr lang="en-US" dirty="0"/>
              <a:t>Aim for less than 7 lines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CBA73-75F2-BCCA-79EB-C6A059828B5A}"/>
              </a:ext>
            </a:extLst>
          </p:cNvPr>
          <p:cNvSpPr/>
          <p:nvPr userDrawn="1"/>
        </p:nvSpPr>
        <p:spPr>
          <a:xfrm>
            <a:off x="774700" y="1"/>
            <a:ext cx="10642600" cy="87087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08165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 Colum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B156-D6D8-4C4D-BD35-4E94B2615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headline here (2 lines max.)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AEA1031-8FE5-F747-818D-624974D57C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925515"/>
            <a:ext cx="5120640" cy="425144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10 words max. per line</a:t>
            </a:r>
          </a:p>
          <a:p>
            <a:pPr lvl="1"/>
            <a:r>
              <a:rPr lang="en-US" dirty="0"/>
              <a:t>Aim for 7 lines max.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8372A9-9794-FF4D-AC66-730E527723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3160" y="1925515"/>
            <a:ext cx="5120640" cy="425144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You can use either box to add additional text, a picture, chart, SmartArt, etc.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601D7A-7866-47FF-0532-AA2FCBC9076F}"/>
              </a:ext>
            </a:extLst>
          </p:cNvPr>
          <p:cNvSpPr/>
          <p:nvPr userDrawn="1"/>
        </p:nvSpPr>
        <p:spPr>
          <a:xfrm>
            <a:off x="774700" y="1"/>
            <a:ext cx="10642600" cy="87087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57255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/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400F5359-8092-A847-B47A-FD206EC2C39C}"/>
              </a:ext>
            </a:extLst>
          </p:cNvPr>
          <p:cNvSpPr/>
          <p:nvPr userDrawn="1"/>
        </p:nvSpPr>
        <p:spPr>
          <a:xfrm rot="5400000">
            <a:off x="5715000" y="381000"/>
            <a:ext cx="6858000" cy="6096000"/>
          </a:xfrm>
          <a:custGeom>
            <a:avLst/>
            <a:gdLst>
              <a:gd name="connsiteX0" fmla="*/ 0 w 6858000"/>
              <a:gd name="connsiteY0" fmla="*/ 6096000 h 6096000"/>
              <a:gd name="connsiteX1" fmla="*/ 0 w 6858000"/>
              <a:gd name="connsiteY1" fmla="*/ 0 h 6096000"/>
              <a:gd name="connsiteX2" fmla="*/ 6858000 w 6858000"/>
              <a:gd name="connsiteY2" fmla="*/ 0 h 6096000"/>
              <a:gd name="connsiteX3" fmla="*/ 6858000 w 6858000"/>
              <a:gd name="connsiteY3" fmla="*/ 6096000 h 6096000"/>
              <a:gd name="connsiteX4" fmla="*/ 3590614 w 6858000"/>
              <a:gd name="connsiteY4" fmla="*/ 6096000 h 6096000"/>
              <a:gd name="connsiteX5" fmla="*/ 3429000 w 6858000"/>
              <a:gd name="connsiteY5" fmla="*/ 5934386 h 6096000"/>
              <a:gd name="connsiteX6" fmla="*/ 3267386 w 6858000"/>
              <a:gd name="connsiteY6" fmla="*/ 6096000 h 6096000"/>
              <a:gd name="connsiteX7" fmla="*/ 0 w 6858000"/>
              <a:gd name="connsiteY7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096000">
                <a:moveTo>
                  <a:pt x="0" y="6096000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6096000"/>
                </a:lnTo>
                <a:lnTo>
                  <a:pt x="3590614" y="6096000"/>
                </a:lnTo>
                <a:lnTo>
                  <a:pt x="3429000" y="5934386"/>
                </a:lnTo>
                <a:lnTo>
                  <a:pt x="3267386" y="6096000"/>
                </a:lnTo>
                <a:lnTo>
                  <a:pt x="0" y="6096000"/>
                </a:lnTo>
                <a:close/>
              </a:path>
            </a:pathLst>
          </a:custGeom>
          <a:solidFill>
            <a:srgbClr val="EDF0F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0B156-D6D8-4C4D-BD35-4E94B2615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320" y="1188720"/>
            <a:ext cx="3840480" cy="448056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short statement here. Highlight a key point or small phrase (1–3 words) by changing it to yellow and bold.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8372A9-9794-FF4D-AC66-730E527723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293934" y="2152116"/>
            <a:ext cx="3840480" cy="351716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2pPr>
            <a:lvl3pPr marL="685800" indent="0">
              <a:lnSpc>
                <a:spcPct val="90000"/>
              </a:lnSpc>
              <a:buClr>
                <a:schemeClr val="tx2"/>
              </a:buClr>
              <a:buNone/>
              <a:defRPr sz="16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List only essential points</a:t>
            </a:r>
          </a:p>
          <a:p>
            <a:pPr lvl="0"/>
            <a:r>
              <a:rPr lang="en-US" dirty="0"/>
              <a:t>Use words sparingly</a:t>
            </a:r>
          </a:p>
          <a:p>
            <a:pPr lvl="1"/>
            <a:r>
              <a:rPr lang="en-US" dirty="0"/>
              <a:t>Aim for less than 10 words per line and less than 7 lines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710F10-3A3F-B440-B7A1-76CEDA1FB6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293934" y="1188720"/>
            <a:ext cx="3840480" cy="963396"/>
          </a:xfrm>
        </p:spPr>
        <p:txBody>
          <a:bodyPr tIns="0" bIns="91440" anchor="b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a headline here.     (2 lines max.)</a:t>
            </a:r>
          </a:p>
        </p:txBody>
      </p:sp>
    </p:spTree>
    <p:extLst>
      <p:ext uri="{BB962C8B-B14F-4D97-AF65-F5344CB8AC3E}">
        <p14:creationId xmlns:p14="http://schemas.microsoft.com/office/powerpoint/2010/main" val="22584007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/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59349-68BB-18AC-4639-BB927C38623D}"/>
              </a:ext>
            </a:extLst>
          </p:cNvPr>
          <p:cNvSpPr/>
          <p:nvPr userDrawn="1"/>
        </p:nvSpPr>
        <p:spPr>
          <a:xfrm>
            <a:off x="4873752" y="0"/>
            <a:ext cx="7318248" cy="6858000"/>
          </a:xfrm>
          <a:prstGeom prst="rect">
            <a:avLst/>
          </a:prstGeom>
          <a:solidFill>
            <a:srgbClr val="EDF0F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710F10-3A3F-B440-B7A1-76CEDA1FB6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48530" y="1109133"/>
            <a:ext cx="3291840" cy="1594738"/>
          </a:xfrm>
        </p:spPr>
        <p:txBody>
          <a:bodyPr tIns="0" bIns="91440" anchor="b">
            <a:noAutofit/>
          </a:bodyPr>
          <a:lstStyle>
            <a:lvl1pPr marL="0" indent="0">
              <a:lnSpc>
                <a:spcPct val="9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a short headline here. (3 lines max.)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AFA224-A2DE-7828-7CE8-FC9AC332C60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87483" y="1188719"/>
            <a:ext cx="5475250" cy="4480560"/>
          </a:xfrm>
        </p:spPr>
        <p:txBody>
          <a:bodyPr tIns="0" bIns="0" anchor="ctr" anchorCtr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349250" indent="0">
              <a:buNone/>
              <a:defRPr>
                <a:solidFill>
                  <a:schemeClr val="accent1"/>
                </a:solidFill>
              </a:defRPr>
            </a:lvl2pPr>
            <a:lvl3pPr marL="685800" indent="0">
              <a:buNone/>
              <a:defRPr>
                <a:solidFill>
                  <a:schemeClr val="accent1"/>
                </a:solidFill>
              </a:defRPr>
            </a:lvl3pPr>
            <a:lvl4pPr marL="1035050" indent="0">
              <a:buNone/>
              <a:defRPr>
                <a:solidFill>
                  <a:schemeClr val="accent1"/>
                </a:solidFill>
              </a:defRPr>
            </a:lvl4pPr>
            <a:lvl5pPr marL="13716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NOTE: This is an ideal spot to place a picture, chart, graph, table, etc.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DB40D0-2ABE-65DF-F7E8-84459551E2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530" y="2703872"/>
            <a:ext cx="3291840" cy="29654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Highlight an important takeaway. Apply yellow and bold to 1-3 words to give extra importance.</a:t>
            </a:r>
          </a:p>
        </p:txBody>
      </p:sp>
    </p:spTree>
    <p:extLst>
      <p:ext uri="{BB962C8B-B14F-4D97-AF65-F5344CB8AC3E}">
        <p14:creationId xmlns:p14="http://schemas.microsoft.com/office/powerpoint/2010/main" val="331040665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4686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12180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842993-C615-C943-B815-6788D8C4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463040"/>
          </a:xfrm>
          <a:prstGeom prst="rect">
            <a:avLst/>
          </a:prstGeom>
        </p:spPr>
        <p:txBody>
          <a:bodyPr vert="horz" lIns="91440" tIns="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5DBD1-1CD3-9D43-BB71-E0A8A2413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10515600" cy="4343400"/>
          </a:xfrm>
          <a:prstGeom prst="rect">
            <a:avLst/>
          </a:prstGeom>
        </p:spPr>
        <p:txBody>
          <a:bodyPr vert="horz" lIns="91440" tIns="36576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2082E-980C-73C0-651E-262549B35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180136"/>
            <a:ext cx="411480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4A03B-3CB9-966A-58FE-8E452B61A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4517" y="6180136"/>
            <a:ext cx="64008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B393D9B6-F461-6F4F-A35A-50D34C98AF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CFC94C9-A867-A11F-38E2-6FA328EA1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37253" y="6180136"/>
            <a:ext cx="210312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August 4,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3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91" r:id="rId2"/>
    <p:sldLayoutId id="2147484199" r:id="rId3"/>
    <p:sldLayoutId id="2147484193" r:id="rId4"/>
    <p:sldLayoutId id="2147484194" r:id="rId5"/>
    <p:sldLayoutId id="2147484196" r:id="rId6"/>
    <p:sldLayoutId id="2147484198" r:id="rId7"/>
    <p:sldLayoutId id="2147484189" r:id="rId8"/>
    <p:sldLayoutId id="2147484197" r:id="rId9"/>
  </p:sldLayoutIdLst>
  <p:transition spd="med">
    <p:fade/>
  </p:transition>
  <p:hf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 b="1" kern="1200" cap="none" baseline="0">
          <a:solidFill>
            <a:schemeClr val="bg1"/>
          </a:solidFill>
          <a:latin typeface="Arial"/>
          <a:ea typeface="ＭＳ Ｐゴシック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233363" indent="-23336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4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1pPr>
      <a:lvl2pPr marL="576263" indent="-22701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2pPr>
      <a:lvl3pPr marL="9175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3pPr>
      <a:lvl4pPr marL="1260475" indent="-22542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4pPr>
      <a:lvl5pPr marL="16033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orient="horz" pos="96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2240F-747A-1147-AEAD-A0C4DA9D89BF}"/>
              </a:ext>
            </a:extLst>
          </p:cNvPr>
          <p:cNvSpPr/>
          <p:nvPr userDrawn="1"/>
        </p:nvSpPr>
        <p:spPr>
          <a:xfrm>
            <a:off x="774700" y="0"/>
            <a:ext cx="10642600" cy="87086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17946-7E97-EA43-8A57-8DEF85D1C519}"/>
              </a:ext>
            </a:extLst>
          </p:cNvPr>
          <p:cNvSpPr/>
          <p:nvPr userDrawn="1"/>
        </p:nvSpPr>
        <p:spPr>
          <a:xfrm>
            <a:off x="11609711" y="5708405"/>
            <a:ext cx="582291" cy="992458"/>
          </a:xfrm>
          <a:prstGeom prst="rect">
            <a:avLst/>
          </a:prstGeom>
          <a:solidFill>
            <a:srgbClr val="ED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E3320D-7B22-6A4C-98E1-93FE6CF3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554480"/>
          </a:xfrm>
          <a:prstGeom prst="rect">
            <a:avLst/>
          </a:prstGeom>
        </p:spPr>
        <p:txBody>
          <a:bodyPr vert="horz" lIns="91440" tIns="0" rIns="91440" bIns="9144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D9A98-381E-A243-A208-650591A88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0240"/>
            <a:ext cx="10515600" cy="4251959"/>
          </a:xfrm>
          <a:prstGeom prst="rect">
            <a:avLst/>
          </a:prstGeom>
        </p:spPr>
        <p:txBody>
          <a:bodyPr vert="horz" lIns="91440" tIns="365760" rIns="91440" bIns="914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90D2-1A97-4ED8-E9E0-F072A3A8E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36992" y="6181344"/>
            <a:ext cx="210312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August 4,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89F02-D7F4-82B4-90AD-4022B2265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181344"/>
            <a:ext cx="411480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73026-3B46-1517-3256-4E51565E1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3848" y="6181344"/>
            <a:ext cx="64008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2D3C04EB-3C21-1042-8481-06E83C0B3E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0E29A5-B705-307C-100D-F666213A8F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7664" y="6045587"/>
            <a:ext cx="425075" cy="5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192" r:id="rId2"/>
    <p:sldLayoutId id="2147484195" r:id="rId3"/>
    <p:sldLayoutId id="2147484200" r:id="rId4"/>
    <p:sldLayoutId id="2147484201" r:id="rId5"/>
  </p:sldLayoutIdLst>
  <p:transition spd="med">
    <p:fade/>
  </p:transition>
  <p:hf hdr="0" ftr="0" dt="0"/>
  <p:txStyles>
    <p:titleStyle>
      <a:lvl1pPr algn="l" rtl="0" eaLnBrk="1" fontAlgn="base" hangingPunct="1">
        <a:lnSpc>
          <a:spcPct val="8000"/>
        </a:lnSpc>
        <a:spcBef>
          <a:spcPct val="0"/>
        </a:spcBef>
        <a:spcAft>
          <a:spcPct val="0"/>
        </a:spcAft>
        <a:defRPr sz="4400" b="1" kern="1200" cap="none" baseline="0">
          <a:solidFill>
            <a:schemeClr val="tx2"/>
          </a:solidFill>
          <a:latin typeface="Arial"/>
          <a:ea typeface="ＭＳ Ｐゴシック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233363" indent="-23336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4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1pPr>
      <a:lvl2pPr marL="576263" indent="-22701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2pPr>
      <a:lvl3pPr marL="9175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3pPr>
      <a:lvl4pPr marL="1260475" indent="-22542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4pPr>
      <a:lvl5pPr marL="16033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orient="horz" pos="10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19F131-9DA8-5B45-93E6-0B291064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4630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4E2D3-24A6-D640-A50F-23B64E0B1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0240"/>
            <a:ext cx="10515600" cy="4256723"/>
          </a:xfrm>
          <a:prstGeom prst="rect">
            <a:avLst/>
          </a:prstGeom>
        </p:spPr>
        <p:txBody>
          <a:bodyPr vert="horz" lIns="91440" tIns="457200" rIns="91440" bIns="914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1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20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81025" indent="-2222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20750" indent="-2222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2540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8138" indent="-2540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52" userDrawn="1">
          <p15:clr>
            <a:srgbClr val="F26B43"/>
          </p15:clr>
        </p15:guide>
        <p15:guide id="2" orient="horz" pos="3912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pos="528" userDrawn="1">
          <p15:clr>
            <a:srgbClr val="F26B43"/>
          </p15:clr>
        </p15:guide>
        <p15:guide id="5" orient="horz" pos="936" userDrawn="1">
          <p15:clr>
            <a:srgbClr val="F26B43"/>
          </p15:clr>
        </p15:guide>
        <p15:guide id="6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f.ca.gov/" TargetMode="External"/><Relationship Id="rId7" Type="http://schemas.openxmlformats.org/officeDocument/2006/relationships/hyperlink" Target="https://dq.cde.ca.gov/dataquest/" TargetMode="External"/><Relationship Id="rId2" Type="http://schemas.openxmlformats.org/officeDocument/2006/relationships/hyperlink" Target="https://csba.org/COVID_Relief_Spending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senate.ca.gov/" TargetMode="External"/><Relationship Id="rId5" Type="http://schemas.openxmlformats.org/officeDocument/2006/relationships/hyperlink" Target="http://www.assembly.ca.gov/" TargetMode="External"/><Relationship Id="rId4" Type="http://schemas.openxmlformats.org/officeDocument/2006/relationships/hyperlink" Target="http://www.lao.ca.gov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AF525-81EB-D97D-4E9D-7C43AC40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733384"/>
            <a:ext cx="9601200" cy="22860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US" dirty="0"/>
              <a:t>The Forecast is for Storms</a:t>
            </a:r>
            <a:br>
              <a:rPr lang="en-US" dirty="0"/>
            </a:br>
            <a:r>
              <a:rPr lang="en-US" sz="3600" b="0" i="1" dirty="0"/>
              <a:t>Considerations for LEA budgeting </a:t>
            </a:r>
            <a:br>
              <a:rPr lang="en-US" sz="3600" b="0" i="1" dirty="0"/>
            </a:br>
            <a:r>
              <a:rPr lang="en-US" sz="3600" b="0" i="1" dirty="0"/>
              <a:t>in an uncertain fiscal climate</a:t>
            </a:r>
            <a:endParaRPr lang="en-US" sz="4400" b="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8151B-28D8-3609-66CF-D5E76F3D054D}"/>
              </a:ext>
            </a:extLst>
          </p:cNvPr>
          <p:cNvSpPr txBox="1"/>
          <p:nvPr/>
        </p:nvSpPr>
        <p:spPr>
          <a:xfrm>
            <a:off x="3771254" y="4240009"/>
            <a:ext cx="464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00" dirty="0">
                <a:solidFill>
                  <a:schemeClr val="bg2"/>
                </a:solidFill>
              </a:rPr>
              <a:t>A TEMPLATE FOR CSBA MEMBERS</a:t>
            </a:r>
          </a:p>
        </p:txBody>
      </p:sp>
    </p:spTree>
    <p:extLst>
      <p:ext uri="{BB962C8B-B14F-4D97-AF65-F5344CB8AC3E}">
        <p14:creationId xmlns:p14="http://schemas.microsoft.com/office/powerpoint/2010/main" val="307775244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3F19-8710-5724-60EF-D78940B94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0"/>
            <a:ext cx="10515600" cy="1463040"/>
          </a:xfrm>
        </p:spPr>
        <p:txBody>
          <a:bodyPr lIns="0" rIns="0"/>
          <a:lstStyle/>
          <a:p>
            <a:r>
              <a:rPr lang="en-US" dirty="0"/>
              <a:t>[Your LEA’s budget/projections]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88DCC-6F95-05E7-50B7-668214FDE8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48326"/>
            <a:ext cx="10515600" cy="43481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616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DBD4-1249-7879-497B-A7CABC52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AB5D-7A72-169B-72F3-79AE3416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120319"/>
            <a:ext cx="10515600" cy="1463040"/>
          </a:xfrm>
        </p:spPr>
        <p:txBody>
          <a:bodyPr lIns="0" rIns="0">
            <a:normAutofit fontScale="90000"/>
          </a:bodyPr>
          <a:lstStyle/>
          <a:p>
            <a:r>
              <a:rPr lang="en-US" dirty="0"/>
              <a:t>Background on COVID-19 Aid to Local Educational Agencies (LEAs) in California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3C8F474-E908-36AC-97DE-77E4C7AFBCE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50552637"/>
              </p:ext>
            </p:extLst>
          </p:nvPr>
        </p:nvGraphicFramePr>
        <p:xfrm>
          <a:off x="932619" y="1919082"/>
          <a:ext cx="10093297" cy="311404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40568424"/>
                    </a:ext>
                  </a:extLst>
                </a:gridCol>
                <a:gridCol w="1589377">
                  <a:extLst>
                    <a:ext uri="{9D8B030D-6E8A-4147-A177-3AD203B41FA5}">
                      <a16:colId xmlns:a16="http://schemas.microsoft.com/office/drawing/2014/main" val="4186801161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3304707217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95912881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82869951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  <a:b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Enacted</a:t>
                      </a: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Total Amount</a:t>
                      </a:r>
                      <a:br>
                        <a:rPr lang="en-US" sz="1800" dirty="0">
                          <a:effectLst/>
                          <a:latin typeface="+mn-lt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</a:rPr>
                        <a:t>to CA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Deadline</a:t>
                      </a:r>
                      <a:br>
                        <a:rPr lang="en-US" sz="1800" dirty="0">
                          <a:effectLst/>
                          <a:latin typeface="+mn-lt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</a:rPr>
                        <a:t>to Reserve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Deadline</a:t>
                      </a:r>
                      <a:br>
                        <a:rPr lang="en-US" sz="1800" dirty="0">
                          <a:effectLst/>
                          <a:latin typeface="+mn-lt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</a:rPr>
                        <a:t>to Spend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2465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ESSER I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137160" marR="137160" marT="137160" marB="137160" anchor="ctr">
                    <a:lnL>
                      <a:noFill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$1.6 billion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9/30/2022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1/30/2023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4885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GEER I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137160" marR="137160" marT="137160" marB="137160" anchor="ctr">
                    <a:lnL>
                      <a:noFill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$355 million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9/30/2022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1/30/2023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2707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ESSER II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137160" marR="137160" marT="137160" marB="137160" anchor="ctr">
                    <a:lnL>
                      <a:noFill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$6.7 billion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9/30/2023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1/30/2024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544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ESSER III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$15.1 billion 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9/30/2024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1/28/2025*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2922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586CAF0-67B0-96C1-AD7E-0FB19C577EEC}"/>
              </a:ext>
            </a:extLst>
          </p:cNvPr>
          <p:cNvSpPr txBox="1"/>
          <p:nvPr/>
        </p:nvSpPr>
        <p:spPr>
          <a:xfrm>
            <a:off x="973584" y="5368846"/>
            <a:ext cx="1005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 LEAs may apply to the U.S. Department of Education for an 18-month extension to ESSER III funding. However, funds still need to be obligated by 9/30/24.</a:t>
            </a:r>
          </a:p>
        </p:txBody>
      </p:sp>
    </p:spTree>
    <p:extLst>
      <p:ext uri="{BB962C8B-B14F-4D97-AF65-F5344CB8AC3E}">
        <p14:creationId xmlns:p14="http://schemas.microsoft.com/office/powerpoint/2010/main" val="42402960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14E6-1F16-52E5-9DB8-800D9FD1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47" y="372872"/>
            <a:ext cx="5486400" cy="1214628"/>
          </a:xfrm>
        </p:spPr>
        <p:txBody>
          <a:bodyPr lIns="0" rIns="0">
            <a:normAutofit/>
          </a:bodyPr>
          <a:lstStyle/>
          <a:p>
            <a:r>
              <a:rPr lang="en-US" dirty="0"/>
              <a:t>Allowable uses: ESSER I, II,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BB2A-8083-EC47-2BFB-8D3F3E299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7311" y="1464510"/>
            <a:ext cx="6100846" cy="5044681"/>
          </a:xfrm>
        </p:spPr>
        <p:txBody>
          <a:bodyPr lIns="0" tIns="274320" rIns="0" numCol="2" spcCol="182880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ESEA activities</a:t>
            </a:r>
          </a:p>
          <a:p>
            <a:pPr>
              <a:lnSpc>
                <a:spcPct val="110000"/>
              </a:lnSpc>
            </a:pPr>
            <a:r>
              <a:rPr lang="en-US" dirty="0"/>
              <a:t>Preparedness and response efforts</a:t>
            </a:r>
          </a:p>
          <a:p>
            <a:pPr>
              <a:lnSpc>
                <a:spcPct val="110000"/>
              </a:lnSpc>
            </a:pPr>
            <a:r>
              <a:rPr lang="en-US" dirty="0"/>
              <a:t>Resources for schools</a:t>
            </a:r>
          </a:p>
          <a:p>
            <a:pPr>
              <a:lnSpc>
                <a:spcPct val="110000"/>
              </a:lnSpc>
            </a:pPr>
            <a:r>
              <a:rPr lang="en-US" dirty="0"/>
              <a:t>Activities for</a:t>
            </a:r>
            <a:br>
              <a:rPr lang="en-US" dirty="0"/>
            </a:br>
            <a:r>
              <a:rPr lang="en-US" dirty="0"/>
              <a:t>vulnerable youth</a:t>
            </a:r>
          </a:p>
          <a:p>
            <a:pPr>
              <a:lnSpc>
                <a:spcPct val="110000"/>
              </a:lnSpc>
            </a:pPr>
            <a:r>
              <a:rPr lang="en-US" dirty="0"/>
              <a:t>Training for sanitation</a:t>
            </a:r>
          </a:p>
          <a:p>
            <a:pPr>
              <a:lnSpc>
                <a:spcPct val="110000"/>
              </a:lnSpc>
            </a:pPr>
            <a:r>
              <a:rPr lang="en-US" dirty="0"/>
              <a:t>Purchasing cleaning supplies</a:t>
            </a:r>
          </a:p>
          <a:p>
            <a:pPr>
              <a:lnSpc>
                <a:spcPct val="110000"/>
              </a:lnSpc>
            </a:pPr>
            <a:r>
              <a:rPr lang="en-US" dirty="0"/>
              <a:t>Planning and coordinating closures</a:t>
            </a:r>
          </a:p>
          <a:p>
            <a:pPr>
              <a:lnSpc>
                <a:spcPct val="110000"/>
              </a:lnSpc>
            </a:pPr>
            <a:r>
              <a:rPr lang="en-US" dirty="0"/>
              <a:t>Purchasing educational technology</a:t>
            </a:r>
          </a:p>
          <a:p>
            <a:pPr>
              <a:lnSpc>
                <a:spcPct val="110000"/>
              </a:lnSpc>
            </a:pPr>
            <a:r>
              <a:rPr lang="en-US" dirty="0"/>
              <a:t>Mental health services</a:t>
            </a:r>
          </a:p>
          <a:p>
            <a:pPr>
              <a:lnSpc>
                <a:spcPct val="110000"/>
              </a:lnSpc>
            </a:pPr>
            <a:r>
              <a:rPr lang="en-US" dirty="0"/>
              <a:t>Summer/after school</a:t>
            </a:r>
          </a:p>
          <a:p>
            <a:pPr>
              <a:lnSpc>
                <a:spcPct val="110000"/>
              </a:lnSpc>
            </a:pPr>
            <a:r>
              <a:rPr lang="en-US" dirty="0"/>
              <a:t>Addressing learning loss</a:t>
            </a:r>
          </a:p>
          <a:p>
            <a:pPr>
              <a:lnSpc>
                <a:spcPct val="110000"/>
              </a:lnSpc>
            </a:pPr>
            <a:r>
              <a:rPr lang="en-US" dirty="0"/>
              <a:t>Repairs to reduce virus transmission</a:t>
            </a:r>
          </a:p>
          <a:p>
            <a:pPr>
              <a:lnSpc>
                <a:spcPct val="110000"/>
              </a:lnSpc>
            </a:pPr>
            <a:r>
              <a:rPr lang="en-US" dirty="0"/>
              <a:t>Inspect air quality</a:t>
            </a:r>
          </a:p>
          <a:p>
            <a:pPr>
              <a:lnSpc>
                <a:spcPct val="110000"/>
              </a:lnSpc>
            </a:pPr>
            <a:r>
              <a:rPr lang="en-US" dirty="0"/>
              <a:t>Protocols in line with CDC guidance</a:t>
            </a:r>
          </a:p>
          <a:p>
            <a:pPr>
              <a:lnSpc>
                <a:spcPct val="110000"/>
              </a:lnSpc>
            </a:pPr>
            <a:r>
              <a:rPr lang="en-US" dirty="0"/>
              <a:t>Other activities necessary to maintain operations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772CAD-BD36-8A72-274B-8BD95ADB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251192" y="0"/>
            <a:ext cx="49402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47145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89A34-95C6-7194-AFCA-115CE2433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D54F4-CD7B-F2B8-8ED2-3D069748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59" y="370094"/>
            <a:ext cx="5486400" cy="1214628"/>
          </a:xfrm>
        </p:spPr>
        <p:txBody>
          <a:bodyPr lIns="0">
            <a:normAutofit/>
          </a:bodyPr>
          <a:lstStyle/>
          <a:p>
            <a:r>
              <a:rPr lang="en-US" dirty="0"/>
              <a:t>Allowable uses: ESSER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DAC4E-FDAD-80F7-852B-C058C21242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75" y="1532022"/>
            <a:ext cx="5980530" cy="4864206"/>
          </a:xfrm>
        </p:spPr>
        <p:txBody>
          <a:bodyPr lIns="0" tIns="274320" rIns="0" numCol="1" spcCol="182880"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i="1" dirty="0">
                <a:solidFill>
                  <a:schemeClr val="tx2"/>
                </a:solidFill>
              </a:rPr>
              <a:t>20% set-aside for </a:t>
            </a:r>
            <a:r>
              <a:rPr lang="en-US" b="1" i="1" dirty="0">
                <a:solidFill>
                  <a:schemeClr val="tx2"/>
                </a:solidFill>
              </a:rPr>
              <a:t>academic impact </a:t>
            </a:r>
            <a:r>
              <a:rPr lang="en-US" i="1" dirty="0">
                <a:solidFill>
                  <a:schemeClr val="tx2"/>
                </a:solidFill>
              </a:rPr>
              <a:t>of lost</a:t>
            </a:r>
            <a:br>
              <a:rPr lang="en-US" i="1" dirty="0">
                <a:solidFill>
                  <a:schemeClr val="tx2"/>
                </a:solidFill>
              </a:rPr>
            </a:br>
            <a:r>
              <a:rPr lang="en-US" i="1" dirty="0">
                <a:solidFill>
                  <a:schemeClr val="tx2"/>
                </a:solidFill>
              </a:rPr>
              <a:t>instructional time</a:t>
            </a:r>
          </a:p>
          <a:p>
            <a:pPr marL="0" indent="0">
              <a:lnSpc>
                <a:spcPct val="110000"/>
              </a:lnSpc>
              <a:buNone/>
            </a:pPr>
            <a:endParaRPr lang="en-US" sz="700" i="1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Summer learning enrichment</a:t>
            </a:r>
          </a:p>
          <a:p>
            <a:pPr>
              <a:lnSpc>
                <a:spcPct val="110000"/>
              </a:lnSpc>
            </a:pPr>
            <a:r>
              <a:rPr lang="en-US" dirty="0"/>
              <a:t>Extended day</a:t>
            </a:r>
          </a:p>
          <a:p>
            <a:pPr>
              <a:lnSpc>
                <a:spcPct val="110000"/>
              </a:lnSpc>
            </a:pPr>
            <a:r>
              <a:rPr lang="en-US" dirty="0"/>
              <a:t>Comprehensive after-school programs</a:t>
            </a:r>
          </a:p>
          <a:p>
            <a:pPr>
              <a:lnSpc>
                <a:spcPct val="110000"/>
              </a:lnSpc>
            </a:pPr>
            <a:r>
              <a:rPr lang="en-US" dirty="0"/>
              <a:t>Extended school year programs</a:t>
            </a:r>
          </a:p>
          <a:p>
            <a:pPr>
              <a:lnSpc>
                <a:spcPct val="110000"/>
              </a:lnSpc>
            </a:pPr>
            <a:r>
              <a:rPr lang="en-US" dirty="0"/>
              <a:t>Tutoring</a:t>
            </a:r>
          </a:p>
          <a:p>
            <a:pPr>
              <a:lnSpc>
                <a:spcPct val="110000"/>
              </a:lnSpc>
            </a:pPr>
            <a:r>
              <a:rPr lang="en-US" dirty="0"/>
              <a:t>Community schools</a:t>
            </a:r>
          </a:p>
          <a:p>
            <a:pPr>
              <a:lnSpc>
                <a:spcPct val="110000"/>
              </a:lnSpc>
            </a:pPr>
            <a:r>
              <a:rPr lang="en-US" dirty="0"/>
              <a:t>Mental health supports</a:t>
            </a:r>
          </a:p>
          <a:p>
            <a:pPr>
              <a:lnSpc>
                <a:spcPct val="110000"/>
              </a:lnSpc>
            </a:pPr>
            <a:r>
              <a:rPr lang="en-US" dirty="0"/>
              <a:t>Social and emotional learning curriculum</a:t>
            </a:r>
          </a:p>
          <a:p>
            <a:pPr>
              <a:lnSpc>
                <a:spcPct val="110000"/>
              </a:lnSpc>
            </a:pPr>
            <a:r>
              <a:rPr lang="en-US" dirty="0"/>
              <a:t>Other evidence-based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31139255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E1DA-4B20-5BAA-AD4B-A2692E5DF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-144379"/>
            <a:ext cx="10515600" cy="1463040"/>
          </a:xfrm>
        </p:spPr>
        <p:txBody>
          <a:bodyPr lIns="0"/>
          <a:lstStyle/>
          <a:p>
            <a:r>
              <a:rPr lang="en-US" dirty="0"/>
              <a:t>The end of federal ESSER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23A0E-ED73-9543-B8D4-D0EA5CF696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318661"/>
            <a:ext cx="10574867" cy="4671060"/>
          </a:xfrm>
        </p:spPr>
        <p:txBody>
          <a:bodyPr>
            <a:normAutofit/>
          </a:bodyPr>
          <a:lstStyle/>
          <a:p>
            <a:r>
              <a:rPr lang="en-US" dirty="0"/>
              <a:t>Two Critical Dates:</a:t>
            </a:r>
          </a:p>
          <a:p>
            <a:pPr marL="806450" lvl="1" indent="-341313">
              <a:buSzPct val="100000"/>
              <a:buFont typeface="+mj-lt"/>
              <a:buAutoNum type="arabicPeriod"/>
            </a:pPr>
            <a:r>
              <a:rPr lang="en-US" b="1" dirty="0"/>
              <a:t>September 30, 2024</a:t>
            </a:r>
          </a:p>
          <a:p>
            <a:pPr marL="1150938" lvl="2" indent="-347663"/>
            <a:r>
              <a:rPr lang="en-US" dirty="0"/>
              <a:t>Deadline to reserve ESSER III funding</a:t>
            </a:r>
          </a:p>
          <a:p>
            <a:pPr marL="806450" lvl="1" indent="-341313">
              <a:buSzPct val="100000"/>
              <a:buFont typeface="+mj-lt"/>
              <a:buAutoNum type="arabicPeriod"/>
            </a:pPr>
            <a:r>
              <a:rPr lang="en-US" b="1" dirty="0"/>
              <a:t>January 28, 2025</a:t>
            </a:r>
          </a:p>
          <a:p>
            <a:pPr marL="1150938" lvl="2" indent="-355600"/>
            <a:r>
              <a:rPr lang="en-US" dirty="0"/>
              <a:t>Main deadline to spend down ESSER III funding</a:t>
            </a:r>
          </a:p>
          <a:p>
            <a:r>
              <a:rPr lang="en-US" dirty="0"/>
              <a:t>Actively monitor the federal ESSER guidance website for the most updated information as funding draws to a close: </a:t>
            </a:r>
            <a:r>
              <a:rPr lang="en-US" b="1" dirty="0"/>
              <a:t>U.S. Department of Education</a:t>
            </a:r>
          </a:p>
          <a:p>
            <a:pPr lvl="1"/>
            <a:r>
              <a:rPr lang="en-US" dirty="0"/>
              <a:t>There may be possible </a:t>
            </a:r>
            <a:r>
              <a:rPr lang="en-US" b="1" dirty="0">
                <a:solidFill>
                  <a:schemeClr val="tx2"/>
                </a:solidFill>
              </a:rPr>
              <a:t>spend down only </a:t>
            </a:r>
            <a:r>
              <a:rPr lang="en-US" dirty="0"/>
              <a:t>extensions on a restrictive approval basis.</a:t>
            </a:r>
          </a:p>
        </p:txBody>
      </p:sp>
    </p:spTree>
    <p:extLst>
      <p:ext uri="{BB962C8B-B14F-4D97-AF65-F5344CB8AC3E}">
        <p14:creationId xmlns:p14="http://schemas.microsoft.com/office/powerpoint/2010/main" val="75719905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2CF9A-5D54-D9AA-CEB0-25C58C76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[Your LEA’s progress with ESSER funding]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CDB4E-31FF-195E-DAFD-1D2891FB999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08485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/>
              <a:t>Promote your accomplishments with ESSER I, GEER, and ESSER II funding</a:t>
            </a:r>
          </a:p>
          <a:p>
            <a:r>
              <a:rPr lang="en-US" dirty="0"/>
              <a:t>Plans for the remaining ESSER III funding</a:t>
            </a:r>
          </a:p>
          <a:p>
            <a:r>
              <a:rPr lang="en-US" dirty="0"/>
              <a:t>Challenges and strategies for the remainder of the funding</a:t>
            </a:r>
          </a:p>
        </p:txBody>
      </p:sp>
    </p:spTree>
    <p:extLst>
      <p:ext uri="{BB962C8B-B14F-4D97-AF65-F5344CB8AC3E}">
        <p14:creationId xmlns:p14="http://schemas.microsoft.com/office/powerpoint/2010/main" val="4958754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AC3F2-AAF6-8B8C-8E15-8B12A972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-144379"/>
            <a:ext cx="10515600" cy="1463040"/>
          </a:xfrm>
        </p:spPr>
        <p:txBody>
          <a:bodyPr lIns="0" rIns="0"/>
          <a:lstStyle/>
          <a:p>
            <a:r>
              <a:rPr lang="en-US" dirty="0"/>
              <a:t>California Statewide Enrollment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F64CC-44BC-38FC-C0E8-3A49823699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4519"/>
            <a:ext cx="5120640" cy="4759569"/>
          </a:xfrm>
        </p:spPr>
        <p:txBody>
          <a:bodyPr tIns="0">
            <a:normAutofit/>
          </a:bodyPr>
          <a:lstStyle/>
          <a:p>
            <a:r>
              <a:rPr lang="en-US" dirty="0"/>
              <a:t>Enrollment is down 6.4% from </a:t>
            </a:r>
            <a:br>
              <a:rPr lang="en-US" dirty="0"/>
            </a:br>
            <a:r>
              <a:rPr lang="en-US" dirty="0"/>
              <a:t>2016-17</a:t>
            </a:r>
          </a:p>
          <a:p>
            <a:r>
              <a:rPr lang="en-US" dirty="0"/>
              <a:t>Down 5.3% from 2019-2020</a:t>
            </a:r>
          </a:p>
          <a:p>
            <a:r>
              <a:rPr lang="en-US" dirty="0"/>
              <a:t>Declining enrollment can have significant implications for district budgets that can result in cuts to:</a:t>
            </a:r>
          </a:p>
          <a:p>
            <a:pPr lvl="1"/>
            <a:r>
              <a:rPr lang="en-US" dirty="0"/>
              <a:t>Programming</a:t>
            </a:r>
          </a:p>
          <a:p>
            <a:pPr lvl="1"/>
            <a:r>
              <a:rPr lang="en-US" dirty="0"/>
              <a:t>Operations</a:t>
            </a:r>
          </a:p>
          <a:p>
            <a:pPr lvl="1"/>
            <a:r>
              <a:rPr lang="en-US" dirty="0"/>
              <a:t>Staff</a:t>
            </a:r>
          </a:p>
          <a:p>
            <a:pPr lvl="1"/>
            <a:r>
              <a:rPr lang="en-US" dirty="0"/>
              <a:t>School closures and consolidations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60FEA-0732-0782-3B67-E297485F2B2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181725" y="2161232"/>
            <a:ext cx="5121275" cy="28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796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C0FF-7E61-A936-250B-48BC93B4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63040"/>
          </a:xfrm>
        </p:spPr>
        <p:txBody>
          <a:bodyPr/>
          <a:lstStyle/>
          <a:p>
            <a:r>
              <a:rPr lang="en-US" dirty="0"/>
              <a:t>[Your LEA’s enrollment trends]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AB384-882F-D7F5-D5FB-B39E6808732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328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C9C4-2E2D-C117-8216-B57A78CA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63040"/>
          </a:xfrm>
        </p:spPr>
        <p:txBody>
          <a:bodyPr lIns="0" rIns="0"/>
          <a:lstStyle/>
          <a:p>
            <a:r>
              <a:rPr lang="en-US" dirty="0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1E88A-0939-DA4B-BA55-400C5474EB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14500"/>
            <a:ext cx="10515600" cy="4533900"/>
          </a:xfrm>
        </p:spPr>
        <p:txBody>
          <a:bodyPr lIns="0" tIns="0" rIns="0" bIns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dirty="0"/>
              <a:t>CSBA research on COVID funding:</a:t>
            </a:r>
            <a:r>
              <a:rPr lang="en-US" sz="1800" dirty="0"/>
              <a:t> The research department at CSBA has been monitoring federal COVID relief funding and publishing original research on its progress and uses (</a:t>
            </a:r>
            <a:r>
              <a:rPr lang="en-US" sz="1800" dirty="0">
                <a:hlinkClick r:id="rId2"/>
              </a:rPr>
              <a:t>https://csba.org/COVID_Relief_Spending</a:t>
            </a:r>
            <a:r>
              <a:rPr lang="en-US" sz="1800" dirty="0"/>
              <a:t>). 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Department of Finance:</a:t>
            </a:r>
            <a:r>
              <a:rPr lang="en-US" sz="1800" dirty="0"/>
              <a:t> The governor’s budget proposals and other fiscally related documents (</a:t>
            </a:r>
            <a:r>
              <a:rPr lang="en-US" sz="1800" dirty="0">
                <a:hlinkClick r:id="rId3"/>
              </a:rPr>
              <a:t>www.dof.ca.gov</a:t>
            </a:r>
            <a:r>
              <a:rPr lang="en-US" sz="1800" dirty="0"/>
              <a:t>).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Legislative Analyst’s Office:</a:t>
            </a:r>
            <a:r>
              <a:rPr lang="en-US" sz="1800" dirty="0"/>
              <a:t> The LAO is a nonpartisan agency that provides fiscal and policy advice to the California legislature. Ongoing budget and policy analyses, budget recommendations, and historical budget data can be found here (</a:t>
            </a:r>
            <a:r>
              <a:rPr lang="en-US" sz="1800" dirty="0">
                <a:hlinkClick r:id="rId4"/>
              </a:rPr>
              <a:t>www.lao.ca.gov</a:t>
            </a:r>
            <a:r>
              <a:rPr lang="en-US" sz="1800" dirty="0"/>
              <a:t>).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State Assembly and Senate:</a:t>
            </a:r>
            <a:r>
              <a:rPr lang="en-US" sz="1800" dirty="0"/>
              <a:t> Committee agendas and other publications, floor session and committee schedules, the annual legislative calendar, and live audio streaming of legislative proceedings (</a:t>
            </a:r>
            <a:r>
              <a:rPr lang="en-US" sz="1800" dirty="0">
                <a:hlinkClick r:id="rId5"/>
              </a:rPr>
              <a:t>www.assembly.ca.gov</a:t>
            </a:r>
            <a:r>
              <a:rPr lang="en-US" sz="1800" dirty="0"/>
              <a:t> and </a:t>
            </a:r>
            <a:r>
              <a:rPr lang="en-US" sz="1800" dirty="0">
                <a:hlinkClick r:id="rId6"/>
              </a:rPr>
              <a:t>www.senate.ca.gov</a:t>
            </a:r>
            <a:r>
              <a:rPr lang="en-US" sz="1800" dirty="0"/>
              <a:t>).</a:t>
            </a:r>
          </a:p>
          <a:p>
            <a:pPr>
              <a:lnSpc>
                <a:spcPct val="120000"/>
              </a:lnSpc>
            </a:pPr>
            <a:r>
              <a:rPr lang="en-US" sz="1800" b="1" dirty="0" err="1"/>
              <a:t>DataQuest</a:t>
            </a:r>
            <a:r>
              <a:rPr lang="en-US" sz="1800" b="1" dirty="0"/>
              <a:t>:</a:t>
            </a:r>
            <a:r>
              <a:rPr lang="en-US" sz="1800" dirty="0"/>
              <a:t> Find enrollment, absentee, academic achievement, suspension, and a host of other data for the state and your LEA independently at </a:t>
            </a:r>
            <a:r>
              <a:rPr lang="en-US" sz="1800" dirty="0" err="1"/>
              <a:t>DataQuest</a:t>
            </a:r>
            <a:r>
              <a:rPr lang="en-US" sz="1800" dirty="0"/>
              <a:t> (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err="1">
                <a:hlinkClick r:id="rId7"/>
              </a:rPr>
              <a:t>dq.cde.ca.gov</a:t>
            </a:r>
            <a:r>
              <a:rPr lang="en-US" sz="1800" dirty="0">
                <a:hlinkClick r:id="rId7"/>
              </a:rPr>
              <a:t>/</a:t>
            </a:r>
            <a:r>
              <a:rPr lang="en-US" sz="1800" dirty="0" err="1">
                <a:hlinkClick r:id="rId7"/>
              </a:rPr>
              <a:t>dataquest</a:t>
            </a:r>
            <a:r>
              <a:rPr lang="en-US" sz="1800" dirty="0">
                <a:hlinkClick r:id="rId7"/>
              </a:rPr>
              <a:t>/</a:t>
            </a:r>
            <a:r>
              <a:rPr lang="en-US" sz="1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3528673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98004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366C-6196-D94A-9759-325786AC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63040"/>
          </a:xfrm>
        </p:spPr>
        <p:txBody>
          <a:bodyPr lIns="0"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09D657-A8BA-75C4-706C-F2E4C50D6D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52074"/>
            <a:ext cx="10515600" cy="4332922"/>
          </a:xfrm>
        </p:spPr>
        <p:txBody>
          <a:bodyPr>
            <a:normAutofit/>
          </a:bodyPr>
          <a:lstStyle/>
          <a:p>
            <a:r>
              <a:rPr lang="en-US" dirty="0"/>
              <a:t>The California budget process</a:t>
            </a:r>
          </a:p>
          <a:p>
            <a:pPr>
              <a:spcBef>
                <a:spcPts val="2200"/>
              </a:spcBef>
            </a:pPr>
            <a:r>
              <a:rPr lang="en-US" dirty="0"/>
              <a:t>An overview of the school finance landscape in California</a:t>
            </a:r>
          </a:p>
          <a:p>
            <a:pPr lvl="1"/>
            <a:r>
              <a:rPr lang="en-US" dirty="0"/>
              <a:t>The 2023-24 budget</a:t>
            </a:r>
          </a:p>
          <a:p>
            <a:pPr lvl="1"/>
            <a:r>
              <a:rPr lang="en-US" dirty="0"/>
              <a:t>The winddown of ESSER funding</a:t>
            </a:r>
          </a:p>
          <a:p>
            <a:pPr lvl="1"/>
            <a:r>
              <a:rPr lang="en-US" dirty="0"/>
              <a:t>Changes to enrollment patterns</a:t>
            </a:r>
          </a:p>
          <a:p>
            <a:pPr>
              <a:spcBef>
                <a:spcPts val="2200"/>
              </a:spcBef>
            </a:pPr>
            <a:r>
              <a:rPr lang="en-US" dirty="0"/>
              <a:t>Resources to say up-to-date on ESSER and state budget developments</a:t>
            </a:r>
          </a:p>
        </p:txBody>
      </p:sp>
    </p:spTree>
    <p:extLst>
      <p:ext uri="{BB962C8B-B14F-4D97-AF65-F5344CB8AC3E}">
        <p14:creationId xmlns:p14="http://schemas.microsoft.com/office/powerpoint/2010/main" val="280685660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E829-F199-16D7-AD94-A8014B3C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463040"/>
          </a:xfrm>
        </p:spPr>
        <p:txBody>
          <a:bodyPr lIns="0"/>
          <a:lstStyle/>
          <a:p>
            <a:r>
              <a:rPr lang="en-US" dirty="0"/>
              <a:t>The California Budget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E61D4-582A-F716-4064-56BC5FFD15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463040"/>
            <a:ext cx="10515600" cy="5146482"/>
          </a:xfrm>
        </p:spPr>
        <p:txBody>
          <a:bodyPr lIns="0" tIns="274320" rIns="0">
            <a:normAutofit/>
          </a:bodyPr>
          <a:lstStyle/>
          <a:p>
            <a:r>
              <a:rPr lang="en-US" sz="2000" b="1" dirty="0"/>
              <a:t>July 1: </a:t>
            </a:r>
            <a:r>
              <a:rPr lang="en-US" sz="2000" dirty="0"/>
              <a:t>The fiscal year begins with the budget going into effect.</a:t>
            </a:r>
          </a:p>
          <a:p>
            <a:r>
              <a:rPr lang="en-US" sz="2000" b="1" dirty="0"/>
              <a:t>Mid-July – January: </a:t>
            </a:r>
            <a:r>
              <a:rPr lang="en-US" sz="2000" dirty="0"/>
              <a:t>State agencies are assembling budgets.</a:t>
            </a:r>
          </a:p>
          <a:p>
            <a:r>
              <a:rPr lang="en-US" sz="2000" b="1" dirty="0"/>
              <a:t>No later than January 10:</a:t>
            </a:r>
            <a:r>
              <a:rPr lang="en-US" sz="2000" dirty="0"/>
              <a:t> The Governor proposes their budget.</a:t>
            </a:r>
          </a:p>
          <a:p>
            <a:r>
              <a:rPr lang="en-US" sz="2000" b="1" dirty="0"/>
              <a:t>No later than May 15:</a:t>
            </a:r>
            <a:r>
              <a:rPr lang="en-US" sz="2000" dirty="0"/>
              <a:t> The Governor announces a revised budget that reflects changes in state revenue. The legislature is releasing trailer bills that allocate funding.</a:t>
            </a:r>
          </a:p>
          <a:p>
            <a:r>
              <a:rPr lang="en-US" sz="2000" b="1" dirty="0"/>
              <a:t>Mid-May – June 15:</a:t>
            </a:r>
            <a:r>
              <a:rPr lang="en-US" sz="2000" dirty="0"/>
              <a:t> The Assembly and the Senate finalize their budget versions and iron out differences with the Governor.</a:t>
            </a:r>
          </a:p>
          <a:p>
            <a:r>
              <a:rPr lang="en-US" sz="2000" b="1" dirty="0"/>
              <a:t>June 15:</a:t>
            </a:r>
            <a:r>
              <a:rPr lang="en-US" sz="2000" dirty="0"/>
              <a:t> The constitutional deadline to pass a budget. If the budget is not passed, legislators do not get paid.</a:t>
            </a:r>
          </a:p>
          <a:p>
            <a:r>
              <a:rPr lang="en-US" sz="2000" b="1" dirty="0"/>
              <a:t>Before or on June 30:</a:t>
            </a:r>
            <a:r>
              <a:rPr lang="en-US" sz="2000" dirty="0"/>
              <a:t> The Governor signs the budget bill.</a:t>
            </a:r>
          </a:p>
        </p:txBody>
      </p:sp>
    </p:spTree>
    <p:extLst>
      <p:ext uri="{BB962C8B-B14F-4D97-AF65-F5344CB8AC3E}">
        <p14:creationId xmlns:p14="http://schemas.microsoft.com/office/powerpoint/2010/main" val="67380741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9938-3E42-627C-4637-1B1282F8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2" y="0"/>
            <a:ext cx="10515600" cy="1263316"/>
          </a:xfrm>
        </p:spPr>
        <p:txBody>
          <a:bodyPr lIns="0"/>
          <a:lstStyle/>
          <a:p>
            <a:r>
              <a:rPr lang="en-US" dirty="0"/>
              <a:t>Budget Timelines for LEAs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48932-2B63-D23F-443C-BA923F94CF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161047"/>
            <a:ext cx="10615863" cy="5031031"/>
          </a:xfrm>
        </p:spPr>
        <p:txBody>
          <a:bodyPr lIns="0" rIns="0">
            <a:normAutofit/>
          </a:bodyPr>
          <a:lstStyle/>
          <a:p>
            <a:r>
              <a:rPr lang="en-US" sz="2000" b="1" dirty="0"/>
              <a:t>September – March: </a:t>
            </a:r>
            <a:r>
              <a:rPr lang="en-US" sz="2000" dirty="0"/>
              <a:t>LEA staff are monitoring projected expenditures and revenues. They produce two interim budget reports to the Board of Education, one through </a:t>
            </a:r>
            <a:br>
              <a:rPr lang="en-US" sz="2000" dirty="0"/>
            </a:br>
            <a:r>
              <a:rPr lang="en-US" sz="2000" dirty="0"/>
              <a:t>October 31 and the second through January 31. </a:t>
            </a:r>
          </a:p>
          <a:p>
            <a:r>
              <a:rPr lang="en-US" sz="2000" b="1" dirty="0"/>
              <a:t>March: </a:t>
            </a:r>
            <a:r>
              <a:rPr lang="en-US" sz="2000" dirty="0"/>
              <a:t>Budgets are presented to the Board of Education.</a:t>
            </a:r>
          </a:p>
          <a:p>
            <a:r>
              <a:rPr lang="en-US" sz="2000" b="1" spc="-30" dirty="0">
                <a:solidFill>
                  <a:srgbClr val="3D87CB"/>
                </a:solidFill>
              </a:rPr>
              <a:t>No later than March 15: </a:t>
            </a:r>
            <a:r>
              <a:rPr lang="en-US" sz="2000" b="1" spc="-30" dirty="0"/>
              <a:t>Layoff notices must go to both certificated and classified staff.</a:t>
            </a:r>
          </a:p>
          <a:p>
            <a:r>
              <a:rPr lang="en-US" sz="2000" b="1" dirty="0"/>
              <a:t>June: </a:t>
            </a:r>
            <a:r>
              <a:rPr lang="en-US" sz="2000" dirty="0"/>
              <a:t>Final study sessions and a public hearing on the budget where the community can give their input.</a:t>
            </a:r>
          </a:p>
          <a:p>
            <a:r>
              <a:rPr lang="en-US" sz="2000" b="1" dirty="0"/>
              <a:t>On or before June 30:</a:t>
            </a:r>
            <a:r>
              <a:rPr lang="en-US" sz="2000" dirty="0"/>
              <a:t> LEA Boards of Education must adopt a budget.</a:t>
            </a:r>
          </a:p>
          <a:p>
            <a:r>
              <a:rPr lang="en-US" sz="2000" b="1" dirty="0"/>
              <a:t>August: </a:t>
            </a:r>
            <a:r>
              <a:rPr lang="en-US" sz="2000" dirty="0"/>
              <a:t>Districts must revise their adopted budget to reflect the State of California’s actions within 45 days after the Governor’s signature on the State Budget. 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i="1" dirty="0"/>
              <a:t>*In years where the COLA does not exceed 2% or greater, an LEA may employ a second round of lay-offs after the adoption of the state budget.</a:t>
            </a:r>
          </a:p>
        </p:txBody>
      </p:sp>
    </p:spTree>
    <p:extLst>
      <p:ext uri="{BB962C8B-B14F-4D97-AF65-F5344CB8AC3E}">
        <p14:creationId xmlns:p14="http://schemas.microsoft.com/office/powerpoint/2010/main" val="157990069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737B-23DC-622C-705B-DFEC5BDC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211979"/>
            <a:ext cx="10515600" cy="1463040"/>
          </a:xfrm>
        </p:spPr>
        <p:txBody>
          <a:bodyPr lIns="0" tIns="274320"/>
          <a:lstStyle/>
          <a:p>
            <a:r>
              <a:rPr lang="en-US" dirty="0"/>
              <a:t>How are schools historically funded </a:t>
            </a:r>
            <a:br>
              <a:rPr lang="en-US" dirty="0"/>
            </a:br>
            <a:r>
              <a:rPr lang="en-US" dirty="0"/>
              <a:t>in California?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50004B-2662-774F-4356-63A6DB6ED9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18038" y="1675019"/>
            <a:ext cx="6731232" cy="4651384"/>
          </a:xfrm>
        </p:spPr>
        <p:txBody>
          <a:bodyPr lIns="0" tIns="0" rIns="0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dirty="0"/>
              <a:t>The proportion of state, local, and federal funding shifts over time and often responds to historical factors such as recession, pandemic, or other emergencies. </a:t>
            </a:r>
          </a:p>
          <a:p>
            <a:pPr>
              <a:lnSpc>
                <a:spcPct val="110000"/>
              </a:lnSpc>
            </a:pPr>
            <a:r>
              <a:rPr lang="en-US" sz="2200" b="1" dirty="0"/>
              <a:t>State Funding:</a:t>
            </a:r>
            <a:r>
              <a:rPr lang="en-US" sz="2200" dirty="0"/>
              <a:t> 54-64%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This number can fluctuate due to increased funding from other sources, such as federal pandemic aid funding.</a:t>
            </a:r>
          </a:p>
          <a:p>
            <a:pPr>
              <a:lnSpc>
                <a:spcPct val="110000"/>
              </a:lnSpc>
            </a:pPr>
            <a:r>
              <a:rPr lang="en-US" sz="2200" b="1" dirty="0"/>
              <a:t>Local Funding:</a:t>
            </a:r>
            <a:r>
              <a:rPr lang="en-US" sz="2200" dirty="0"/>
              <a:t> 32-36%</a:t>
            </a:r>
          </a:p>
          <a:p>
            <a:pPr>
              <a:lnSpc>
                <a:spcPct val="110000"/>
              </a:lnSpc>
            </a:pPr>
            <a:r>
              <a:rPr lang="en-US" sz="2200" b="1" dirty="0"/>
              <a:t>Federal Funding:</a:t>
            </a:r>
            <a:r>
              <a:rPr lang="en-US" sz="2200" dirty="0"/>
              <a:t> 6-23%</a:t>
            </a:r>
            <a:r>
              <a:rPr lang="en-US" sz="2200" baseline="30000" dirty="0"/>
              <a:t>*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Federal funding traditionally makes up the smallest amount to LEAs. However, that amount was inflated due to pandemic-era relief funding. In non-pandemic years, federal funding accounted for 6-9% of school budgets.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A517751-D010-CB86-FD77-77F74729DB6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83549113"/>
              </p:ext>
            </p:extLst>
          </p:nvPr>
        </p:nvGraphicFramePr>
        <p:xfrm>
          <a:off x="133127" y="1821605"/>
          <a:ext cx="5305760" cy="4504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770332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9F9C-C33A-6E71-6B64-55373298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36" y="0"/>
            <a:ext cx="10515600" cy="1287379"/>
          </a:xfrm>
        </p:spPr>
        <p:txBody>
          <a:bodyPr lIns="0" rIns="0"/>
          <a:lstStyle/>
          <a:p>
            <a:r>
              <a:rPr lang="en-US" dirty="0"/>
              <a:t>State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8151-5F2E-CDFA-7F24-455BE284E1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5688" y="1571047"/>
            <a:ext cx="5120640" cy="4269032"/>
          </a:xfrm>
        </p:spPr>
        <p:txBody>
          <a:bodyPr lIns="0" tIns="0" rIns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State funding primarily comes from:</a:t>
            </a:r>
          </a:p>
          <a:p>
            <a:r>
              <a:rPr lang="en-US" dirty="0"/>
              <a:t>Personal income taxes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Wages and salaries</a:t>
            </a:r>
          </a:p>
          <a:p>
            <a:pPr lvl="2"/>
            <a:r>
              <a:rPr lang="en-US" dirty="0"/>
              <a:t>Capital gains</a:t>
            </a:r>
          </a:p>
          <a:p>
            <a:pPr lvl="2"/>
            <a:r>
              <a:rPr lang="en-US" dirty="0"/>
              <a:t>Business income</a:t>
            </a:r>
          </a:p>
          <a:p>
            <a:r>
              <a:rPr lang="en-US" dirty="0"/>
              <a:t>Sales taxes </a:t>
            </a:r>
          </a:p>
          <a:p>
            <a:r>
              <a:rPr lang="en-US" dirty="0"/>
              <a:t>Corporate taxes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2003CF-9324-0DB3-AB2B-0041568904A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/>
          <a:stretch/>
        </p:blipFill>
        <p:spPr>
          <a:xfrm>
            <a:off x="6096000" y="1648422"/>
            <a:ext cx="5338109" cy="3561156"/>
          </a:xfrm>
        </p:spPr>
      </p:pic>
    </p:spTree>
    <p:extLst>
      <p:ext uri="{BB962C8B-B14F-4D97-AF65-F5344CB8AC3E}">
        <p14:creationId xmlns:p14="http://schemas.microsoft.com/office/powerpoint/2010/main" val="199402498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545A-106B-1CF6-AD03-27909BEF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413888"/>
            <a:ext cx="10515600" cy="1463040"/>
          </a:xfrm>
        </p:spPr>
        <p:txBody>
          <a:bodyPr lIns="0" rIns="0"/>
          <a:lstStyle/>
          <a:p>
            <a:r>
              <a:rPr lang="en-US" dirty="0"/>
              <a:t>Major Factors Influencing </a:t>
            </a:r>
            <a:br>
              <a:rPr lang="en-US" dirty="0"/>
            </a:br>
            <a:r>
              <a:rPr lang="en-US" dirty="0"/>
              <a:t>District Budgeting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B0B2A-8693-F0E1-AAE8-211A77837B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876928"/>
            <a:ext cx="10856495" cy="4332922"/>
          </a:xfrm>
        </p:spPr>
        <p:txBody>
          <a:bodyPr lIns="0" rIns="0">
            <a:normAutofit/>
          </a:bodyPr>
          <a:lstStyle/>
          <a:p>
            <a:r>
              <a:rPr lang="en-US" dirty="0"/>
              <a:t>Projected state budget deficits for the 2023 budget and beyond</a:t>
            </a:r>
          </a:p>
          <a:p>
            <a:pPr>
              <a:spcBef>
                <a:spcPts val="1600"/>
              </a:spcBef>
            </a:pPr>
            <a:r>
              <a:rPr lang="en-US" dirty="0"/>
              <a:t>The end of federal ESSER funding on September 30, 2024</a:t>
            </a:r>
          </a:p>
          <a:p>
            <a:pPr>
              <a:spcBef>
                <a:spcPts val="1600"/>
              </a:spcBef>
            </a:pPr>
            <a:r>
              <a:rPr lang="en-US" dirty="0"/>
              <a:t>Changes to state and local enrollment patterns with average daily attendance (ADA) implications for school funding</a:t>
            </a:r>
          </a:p>
          <a:p>
            <a:pPr>
              <a:spcBef>
                <a:spcPts val="1600"/>
              </a:spcBef>
            </a:pPr>
            <a:r>
              <a:rPr lang="en-US" dirty="0"/>
              <a:t>Increasing costs due to inflation, pensions, and unfunded or </a:t>
            </a:r>
            <a:br>
              <a:rPr lang="en-US" dirty="0"/>
            </a:br>
            <a:r>
              <a:rPr lang="en-US" dirty="0"/>
              <a:t>underfunded mandates</a:t>
            </a:r>
          </a:p>
        </p:txBody>
      </p:sp>
    </p:spTree>
    <p:extLst>
      <p:ext uri="{BB962C8B-B14F-4D97-AF65-F5344CB8AC3E}">
        <p14:creationId xmlns:p14="http://schemas.microsoft.com/office/powerpoint/2010/main" val="37558104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2737-8176-E7FA-5F4F-AC39CA2D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269506"/>
            <a:ext cx="10515600" cy="1463040"/>
          </a:xfrm>
        </p:spPr>
        <p:txBody>
          <a:bodyPr lIns="0" rIns="0"/>
          <a:lstStyle/>
          <a:p>
            <a:r>
              <a:rPr lang="en-US" dirty="0"/>
              <a:t>Projected state budget deficit for the 2024 budget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E68D0-7FFA-6BD4-CA20-FA7E775B01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64340"/>
            <a:ext cx="4768516" cy="4269032"/>
          </a:xfrm>
        </p:spPr>
        <p:txBody>
          <a:bodyPr lIns="0" tIns="0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Governor’s Budget</a:t>
            </a:r>
          </a:p>
          <a:p>
            <a:r>
              <a:rPr lang="en-US" sz="2200" dirty="0"/>
              <a:t>Projects a $38 billion budget gap in his proposed budget</a:t>
            </a:r>
          </a:p>
          <a:p>
            <a:r>
              <a:rPr lang="en-US" sz="2200" dirty="0"/>
              <a:t>Includes no cuts to K-12 education</a:t>
            </a:r>
          </a:p>
          <a:p>
            <a:r>
              <a:rPr lang="en-US" sz="2200" dirty="0"/>
              <a:t>Uses an unprecedented stopgap approach to reducing the deficit, which internally borrows funding over the next three years</a:t>
            </a:r>
          </a:p>
          <a:p>
            <a:r>
              <a:rPr lang="en-US" sz="2200" dirty="0"/>
              <a:t>Pulls $18.8 billion from the state “rainy day fund”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9EAAF-6BCF-1281-1FCA-5355440716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0231" y="2064340"/>
            <a:ext cx="5718211" cy="4269032"/>
          </a:xfrm>
        </p:spPr>
        <p:txBody>
          <a:bodyPr lIns="0" tIns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Legislative Analysts Office (LAO)</a:t>
            </a:r>
          </a:p>
          <a:p>
            <a:pPr>
              <a:lnSpc>
                <a:spcPct val="110000"/>
              </a:lnSpc>
            </a:pPr>
            <a:r>
              <a:rPr lang="en-US" dirty="0"/>
              <a:t>The LAO projects budget gap anywhere between $58-73 billion</a:t>
            </a:r>
          </a:p>
          <a:p>
            <a:pPr>
              <a:lnSpc>
                <a:spcPct val="110000"/>
              </a:lnSpc>
            </a:pPr>
            <a:r>
              <a:rPr lang="en-US" dirty="0"/>
              <a:t>Projections change as state revenue comes in, which, up to this point, </a:t>
            </a:r>
            <a:br>
              <a:rPr lang="en-US" dirty="0"/>
            </a:br>
            <a:r>
              <a:rPr lang="en-US" dirty="0"/>
              <a:t>have been substantially lower than previously projected</a:t>
            </a:r>
          </a:p>
          <a:p>
            <a:pPr>
              <a:lnSpc>
                <a:spcPct val="110000"/>
              </a:lnSpc>
            </a:pPr>
            <a:r>
              <a:rPr lang="en-US" dirty="0"/>
              <a:t>Anticipates budget deficits to continue into 2025-26</a:t>
            </a:r>
          </a:p>
          <a:p>
            <a:pPr>
              <a:lnSpc>
                <a:spcPct val="110000"/>
              </a:lnSpc>
            </a:pPr>
            <a:r>
              <a:rPr lang="en-US" dirty="0"/>
              <a:t>LAO recommendation: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Reduce one-time and temporary spending</a:t>
            </a:r>
          </a:p>
          <a:p>
            <a:pPr marL="349250" lvl="1" indent="0">
              <a:lnSpc>
                <a:spcPct val="11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599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DB8F6F-61BC-881F-79C7-9293B305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2" y="0"/>
            <a:ext cx="10515600" cy="1463040"/>
          </a:xfrm>
        </p:spPr>
        <p:txBody>
          <a:bodyPr lIns="0" rIns="0" bIns="0"/>
          <a:lstStyle/>
          <a:p>
            <a:r>
              <a:rPr lang="en-US" dirty="0"/>
              <a:t>The Governor’s Prop 98 </a:t>
            </a:r>
            <a:br>
              <a:rPr lang="en-US" dirty="0"/>
            </a:br>
            <a:r>
              <a:rPr lang="en-US" dirty="0"/>
              <a:t>Budget Maneuver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23FAF-1384-DC6E-DF4F-B81E884707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0072" y="1780674"/>
            <a:ext cx="10515600" cy="4332922"/>
          </a:xfrm>
        </p:spPr>
        <p:txBody>
          <a:bodyPr lIns="0" tIns="91440" rIns="0">
            <a:normAutofit/>
          </a:bodyPr>
          <a:lstStyle/>
          <a:p>
            <a:r>
              <a:rPr lang="en-US" dirty="0"/>
              <a:t>The Governor’s budget avoids cuts to prior year Prop 98 by borrowing against future state general fund revenues.</a:t>
            </a:r>
          </a:p>
          <a:p>
            <a:pPr>
              <a:spcBef>
                <a:spcPts val="2200"/>
              </a:spcBef>
            </a:pPr>
            <a:r>
              <a:rPr lang="en-US" dirty="0"/>
              <a:t>Essentially, the state is loaning Prop 98 $8 billion with general fund money that would be repaid over five years.</a:t>
            </a:r>
          </a:p>
          <a:p>
            <a:pPr>
              <a:spcBef>
                <a:spcPts val="2200"/>
              </a:spcBef>
            </a:pPr>
            <a:r>
              <a:rPr lang="en-US" dirty="0"/>
              <a:t>The LAO assessed the maneuver and wrote that:</a:t>
            </a:r>
          </a:p>
          <a:p>
            <a:pPr lvl="1"/>
            <a:r>
              <a:rPr lang="en-US" i="1" dirty="0"/>
              <a:t>“This proposed maneuver is bad fiscal policy. It sets a </a:t>
            </a:r>
            <a:r>
              <a:rPr lang="en-US" b="1" i="1" dirty="0">
                <a:solidFill>
                  <a:schemeClr val="tx2"/>
                </a:solidFill>
              </a:rPr>
              <a:t>problematic precedent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i="1" dirty="0"/>
              <a:t>for the state and creates a binding obligation that will </a:t>
            </a:r>
            <a:r>
              <a:rPr lang="en-US" b="1" i="1" dirty="0">
                <a:solidFill>
                  <a:schemeClr val="tx2"/>
                </a:solidFill>
              </a:rPr>
              <a:t>worsen out‑year deficits </a:t>
            </a:r>
            <a:r>
              <a:rPr lang="en-US" i="1" dirty="0"/>
              <a:t>and </a:t>
            </a:r>
            <a:r>
              <a:rPr lang="en-US" b="1" i="1" dirty="0">
                <a:solidFill>
                  <a:schemeClr val="tx2"/>
                </a:solidFill>
              </a:rPr>
              <a:t>require more difficult decisions in the future</a:t>
            </a:r>
            <a:r>
              <a:rPr lang="en-US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04721533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ue Background">
  <a:themeElements>
    <a:clrScheme name="Custom 1">
      <a:dk1>
        <a:srgbClr val="626669"/>
      </a:dk1>
      <a:lt1>
        <a:srgbClr val="FFFFFF"/>
      </a:lt1>
      <a:dk2>
        <a:srgbClr val="004976"/>
      </a:dk2>
      <a:lt2>
        <a:srgbClr val="F1BE48"/>
      </a:lt2>
      <a:accent1>
        <a:srgbClr val="006787"/>
      </a:accent1>
      <a:accent2>
        <a:srgbClr val="3B8CCB"/>
      </a:accent2>
      <a:accent3>
        <a:srgbClr val="4C8C2B"/>
      </a:accent3>
      <a:accent4>
        <a:srgbClr val="BCBD00"/>
      </a:accent4>
      <a:accent5>
        <a:srgbClr val="E00053"/>
      </a:accent5>
      <a:accent6>
        <a:srgbClr val="EF9347"/>
      </a:accent6>
      <a:hlink>
        <a:srgbClr val="626669"/>
      </a:hlink>
      <a:folHlink>
        <a:srgbClr val="929392"/>
      </a:folHlink>
    </a:clrScheme>
    <a:fontScheme name="Arial Bold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BA-PP-Template2023-Widescreen" id="{04F23D55-DB3D-9842-B067-D4B62CF6F230}" vid="{C29EF48F-3FEC-FE48-92FE-99B77A8751DB}"/>
    </a:ext>
  </a:extLst>
</a:theme>
</file>

<file path=ppt/theme/theme2.xml><?xml version="1.0" encoding="utf-8"?>
<a:theme xmlns:a="http://schemas.openxmlformats.org/drawingml/2006/main" name="Light Background">
  <a:themeElements>
    <a:clrScheme name="Custom 1">
      <a:dk1>
        <a:srgbClr val="626669"/>
      </a:dk1>
      <a:lt1>
        <a:srgbClr val="FFFFFF"/>
      </a:lt1>
      <a:dk2>
        <a:srgbClr val="004976"/>
      </a:dk2>
      <a:lt2>
        <a:srgbClr val="F1BE48"/>
      </a:lt2>
      <a:accent1>
        <a:srgbClr val="006787"/>
      </a:accent1>
      <a:accent2>
        <a:srgbClr val="3B8CCB"/>
      </a:accent2>
      <a:accent3>
        <a:srgbClr val="4C8C2B"/>
      </a:accent3>
      <a:accent4>
        <a:srgbClr val="BCBD00"/>
      </a:accent4>
      <a:accent5>
        <a:srgbClr val="E00053"/>
      </a:accent5>
      <a:accent6>
        <a:srgbClr val="EF9347"/>
      </a:accent6>
      <a:hlink>
        <a:srgbClr val="626669"/>
      </a:hlink>
      <a:folHlink>
        <a:srgbClr val="929392"/>
      </a:folHlink>
    </a:clrScheme>
    <a:fontScheme name="Arial Bold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BA-PP-Template2023-Widescreen" id="{04F23D55-DB3D-9842-B067-D4B62CF6F230}" vid="{8D3A439C-FD6C-6946-9771-6BE878802AB2}"/>
    </a:ext>
  </a:extLst>
</a:theme>
</file>

<file path=ppt/theme/theme3.xml><?xml version="1.0" encoding="utf-8"?>
<a:theme xmlns:a="http://schemas.openxmlformats.org/drawingml/2006/main" name="Image Layouts">
  <a:themeElements>
    <a:clrScheme name="CSBA">
      <a:dk1>
        <a:srgbClr val="626669"/>
      </a:dk1>
      <a:lt1>
        <a:srgbClr val="FFFFFF"/>
      </a:lt1>
      <a:dk2>
        <a:srgbClr val="004976"/>
      </a:dk2>
      <a:lt2>
        <a:srgbClr val="F1BE48"/>
      </a:lt2>
      <a:accent1>
        <a:srgbClr val="006787"/>
      </a:accent1>
      <a:accent2>
        <a:srgbClr val="3B8CCB"/>
      </a:accent2>
      <a:accent3>
        <a:srgbClr val="4C8C2B"/>
      </a:accent3>
      <a:accent4>
        <a:srgbClr val="BCBD00"/>
      </a:accent4>
      <a:accent5>
        <a:srgbClr val="E00053"/>
      </a:accent5>
      <a:accent6>
        <a:srgbClr val="EF9347"/>
      </a:accent6>
      <a:hlink>
        <a:srgbClr val="626669"/>
      </a:hlink>
      <a:folHlink>
        <a:srgbClr val="929392"/>
      </a:folHlink>
    </a:clrScheme>
    <a:fontScheme name="Arial Bold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BA-PP-Template2023-Widescreen" id="{04F23D55-DB3D-9842-B067-D4B62CF6F230}" vid="{56343AC0-E5A9-FA47-86B6-A7A0E310DD8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Background</Template>
  <TotalTime>1724</TotalTime>
  <Words>1314</Words>
  <Application>Microsoft Macintosh PowerPoint</Application>
  <PresentationFormat>Widescreen</PresentationFormat>
  <Paragraphs>151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Bold</vt:lpstr>
      <vt:lpstr>Calibri</vt:lpstr>
      <vt:lpstr>System Font Regular</vt:lpstr>
      <vt:lpstr>Wingdings</vt:lpstr>
      <vt:lpstr>Blue Background</vt:lpstr>
      <vt:lpstr>Light Background</vt:lpstr>
      <vt:lpstr>Image Layouts</vt:lpstr>
      <vt:lpstr>The Forecast is for Storms Considerations for LEA budgeting  in an uncertain fiscal climate</vt:lpstr>
      <vt:lpstr>Overview</vt:lpstr>
      <vt:lpstr>The California Budget Timeline</vt:lpstr>
      <vt:lpstr>Budget Timelines for LEAs</vt:lpstr>
      <vt:lpstr>How are schools historically funded  in California?</vt:lpstr>
      <vt:lpstr>State Funding</vt:lpstr>
      <vt:lpstr>Major Factors Influencing  District Budgeting</vt:lpstr>
      <vt:lpstr>Projected state budget deficit for the 2024 budget and beyond</vt:lpstr>
      <vt:lpstr>The Governor’s Prop 98  Budget Maneuver</vt:lpstr>
      <vt:lpstr>[Your LEA’s budget/projections]</vt:lpstr>
      <vt:lpstr>Background on COVID-19 Aid to Local Educational Agencies (LEAs) in California</vt:lpstr>
      <vt:lpstr>Allowable uses: ESSER I, II, III</vt:lpstr>
      <vt:lpstr>Allowable uses: ESSER III</vt:lpstr>
      <vt:lpstr>The end of federal ESSER funding</vt:lpstr>
      <vt:lpstr>[Your LEA’s progress with ESSER funding]</vt:lpstr>
      <vt:lpstr>California Statewide Enrollment </vt:lpstr>
      <vt:lpstr>[Your LEA’s enrollment trends]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it rains, it pours Factors influencing local educational agency budgeting in an uncertain fiscal climate</dc:title>
  <dc:creator>Amanda Moen</dc:creator>
  <cp:lastModifiedBy>Kerry Macklin</cp:lastModifiedBy>
  <cp:revision>14</cp:revision>
  <dcterms:created xsi:type="dcterms:W3CDTF">2024-03-04T19:40:14Z</dcterms:created>
  <dcterms:modified xsi:type="dcterms:W3CDTF">2024-06-20T16:05:38Z</dcterms:modified>
</cp:coreProperties>
</file>