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7"/>
  </p:notesMasterIdLst>
  <p:handoutMasterIdLst>
    <p:handoutMasterId r:id="rId18"/>
  </p:handoutMasterIdLst>
  <p:sldIdLst>
    <p:sldId id="278" r:id="rId3"/>
    <p:sldId id="299" r:id="rId4"/>
    <p:sldId id="280" r:id="rId5"/>
    <p:sldId id="268" r:id="rId6"/>
    <p:sldId id="288" r:id="rId7"/>
    <p:sldId id="303" r:id="rId8"/>
    <p:sldId id="289" r:id="rId9"/>
    <p:sldId id="286" r:id="rId10"/>
    <p:sldId id="309" r:id="rId11"/>
    <p:sldId id="302" r:id="rId12"/>
    <p:sldId id="306" r:id="rId13"/>
    <p:sldId id="307" r:id="rId14"/>
    <p:sldId id="301" r:id="rId15"/>
    <p:sldId id="308" r:id="rId16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4769"/>
    <a:srgbClr val="FFFFFF"/>
    <a:srgbClr val="FFFFEB"/>
    <a:srgbClr val="FFCC99"/>
    <a:srgbClr val="FF9966"/>
    <a:srgbClr val="CCECFF"/>
    <a:srgbClr val="0066FF"/>
    <a:srgbClr val="FFFF99"/>
    <a:srgbClr val="FFFFE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81667" autoAdjust="0"/>
  </p:normalViewPr>
  <p:slideViewPr>
    <p:cSldViewPr snapToGrid="0" snapToObjects="1">
      <p:cViewPr>
        <p:scale>
          <a:sx n="99" d="100"/>
          <a:sy n="99" d="100"/>
        </p:scale>
        <p:origin x="-1880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46"/>
    </p:cViewPr>
  </p:sorterViewPr>
  <p:notesViewPr>
    <p:cSldViewPr snapToGrid="0" snapToObjects="1">
      <p:cViewPr varScale="1">
        <p:scale>
          <a:sx n="61" d="100"/>
          <a:sy n="61" d="100"/>
        </p:scale>
        <p:origin x="-2736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961B09F-79AE-4853-87F1-97347886CA5F}" type="datetimeFigureOut">
              <a:rPr lang="en-US" smtClean="0"/>
              <a:t>1/26/14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10F7196-43C3-4E4A-80AA-E96DE50EBA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39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B154C35-9B55-48C8-A895-24B4093F8B03}" type="datetimeFigureOut">
              <a:rPr lang="en-US" smtClean="0"/>
              <a:pPr/>
              <a:t>1/26/14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BBFF920-167E-4919-95B8-477F53193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825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Revised – November 2012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F3ED5A-9878-443B-A26F-D5AF143DA7A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Header Placeholder 7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Board Presidents- Faculty Notes Pages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AEC Timing 9:00 am – 4:00 pm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0598" name="Rectangle 7"/>
          <p:cNvSpPr txBox="1">
            <a:spLocks noGrp="1" noChangeArrowheads="1"/>
          </p:cNvSpPr>
          <p:nvPr/>
        </p:nvSpPr>
        <p:spPr bwMode="auto">
          <a:xfrm>
            <a:off x="3956550" y="8817904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58" tIns="46479" rIns="92958" bIns="46479" anchor="b"/>
          <a:lstStyle/>
          <a:p>
            <a:pPr algn="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05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6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0889" y="3558751"/>
            <a:ext cx="5976056" cy="48739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tabLst>
                <a:tab pos="5698514" algn="r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FF920-167E-4919-95B8-477F5319370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10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FF920-167E-4919-95B8-477F5319370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19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FF920-167E-4919-95B8-477F5319370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7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FF920-167E-4919-95B8-477F5319370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7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932" y="950601"/>
            <a:ext cx="8373533" cy="1807308"/>
          </a:xfrm>
        </p:spPr>
        <p:txBody>
          <a:bodyPr/>
          <a:lstStyle>
            <a:lvl1pPr>
              <a:defRPr sz="5000" cap="none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cap="none" baseline="0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932" y="3311769"/>
            <a:ext cx="8373533" cy="31906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354769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2198077" y="14849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 userDrawn="1">
            <p:ph type="pic" sz="quarter" idx="13"/>
          </p:nvPr>
        </p:nvSpPr>
        <p:spPr>
          <a:xfrm>
            <a:off x="3657600" y="1665028"/>
            <a:ext cx="5029200" cy="4461135"/>
          </a:xfrm>
          <a:prstGeom prst="rect">
            <a:avLst/>
          </a:prstGeom>
        </p:spPr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307975" y="1665028"/>
            <a:ext cx="3193513" cy="446113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800" baseline="0"/>
            </a:lvl1pPr>
            <a:lvl2pPr marL="0" indent="0">
              <a:buFontTx/>
              <a:buNone/>
              <a:defRPr baseline="0"/>
            </a:lvl2pPr>
            <a:lvl3pPr marL="0" indent="0">
              <a:buFontTx/>
              <a:buNone/>
              <a:defRPr baseline="0"/>
            </a:lvl3pPr>
            <a:lvl4pPr marL="0" indent="0">
              <a:buFontTx/>
              <a:buNone/>
              <a:defRPr baseline="0"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15152" y="368490"/>
            <a:ext cx="7045540" cy="101404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bg>
      <p:bgPr>
        <a:solidFill>
          <a:srgbClr val="FFF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C2939784-C240-47AD-BAA7-C85B8D15D0A3}" type="slidenum">
              <a:rPr lang="en-US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25604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92322"/>
            <a:ext cx="3810000" cy="440367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92322"/>
            <a:ext cx="3810000" cy="4403678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28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 smtClean="0">
                <a:latin typeface="Arial" pitchFamily="34" charset="0"/>
              </a:defRPr>
            </a:lvl1pPr>
          </a:lstStyle>
          <a:p>
            <a:pPr>
              <a:defRPr/>
            </a:pPr>
            <a:fld id="{9C3B76C4-A297-4E55-88CB-3C864076A3F9}" type="slidenum">
              <a:rPr lang="en-US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15152" y="368490"/>
            <a:ext cx="7045540" cy="101404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7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24085"/>
            <a:ext cx="8229600" cy="4565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15152" y="368490"/>
            <a:ext cx="7045540" cy="101404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0436"/>
            <a:ext cx="8229600" cy="451572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buFont typeface="Wingdings" pitchFamily="2" charset="2"/>
              <a:buChar char="§"/>
              <a:defRPr>
                <a:latin typeface="Calibri" pitchFamily="34" charset="0"/>
              </a:defRPr>
            </a:lvl2pPr>
            <a:lvl3pPr>
              <a:buFontTx/>
              <a:buNone/>
              <a:defRPr>
                <a:latin typeface="Calibri" pitchFamily="34" charset="0"/>
              </a:defRPr>
            </a:lvl3pPr>
            <a:lvl4pPr>
              <a:buFont typeface="Arial" pitchFamily="34" charset="0"/>
              <a:buChar char="•"/>
              <a:defRPr>
                <a:latin typeface="Calibri" pitchFamily="34" charset="0"/>
              </a:defRPr>
            </a:lvl4pPr>
            <a:lvl5pPr>
              <a:buFont typeface="Arial" pitchFamily="34" charset="0"/>
              <a:buChar char="•"/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-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15152" y="368490"/>
            <a:ext cx="7045540" cy="101404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60561"/>
            <a:ext cx="4038600" cy="436560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60561"/>
            <a:ext cx="4038600" cy="436560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15152" y="368490"/>
            <a:ext cx="7045540" cy="101404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2986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cap="none" baseline="0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24836"/>
            <a:ext cx="4040188" cy="360132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82986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cap="none" baseline="0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24837"/>
            <a:ext cx="4041775" cy="360132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15152" y="368490"/>
            <a:ext cx="7045540" cy="101404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610436"/>
            <a:ext cx="8229600" cy="4745913"/>
          </a:xfrm>
          <a:prstGeom prst="rect">
            <a:avLst/>
          </a:prstGeom>
        </p:spPr>
        <p:txBody>
          <a:bodyPr vert="horz" numCol="1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15152" y="368490"/>
            <a:ext cx="7045540" cy="101404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57200" y="2301875"/>
            <a:ext cx="8229600" cy="405447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15152" y="368490"/>
            <a:ext cx="7045540" cy="101404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072" y="2286000"/>
            <a:ext cx="3355442" cy="3840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657600" y="2286000"/>
            <a:ext cx="5029200" cy="38401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5152" y="368490"/>
            <a:ext cx="7045540" cy="101404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4727575"/>
            <a:ext cx="83566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200" y="2243667"/>
            <a:ext cx="8356600" cy="24839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0200" y="5367338"/>
            <a:ext cx="8356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815152" y="368490"/>
            <a:ext cx="7045540" cy="101404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Click to edit Master title style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933" y="274638"/>
            <a:ext cx="86529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custGeom>
            <a:avLst/>
            <a:gdLst>
              <a:gd name="connsiteX0" fmla="*/ 0 w 8229600"/>
              <a:gd name="connsiteY0" fmla="*/ 0 h 4525963"/>
              <a:gd name="connsiteX1" fmla="*/ 8229600 w 8229600"/>
              <a:gd name="connsiteY1" fmla="*/ 0 h 4525963"/>
              <a:gd name="connsiteX2" fmla="*/ 8229600 w 8229600"/>
              <a:gd name="connsiteY2" fmla="*/ 4525963 h 4525963"/>
              <a:gd name="connsiteX3" fmla="*/ 0 w 8229600"/>
              <a:gd name="connsiteY3" fmla="*/ 4525963 h 4525963"/>
              <a:gd name="connsiteX4" fmla="*/ 0 w 8229600"/>
              <a:gd name="connsiteY4" fmla="*/ 0 h 452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9600" h="4525963">
                <a:moveTo>
                  <a:pt x="0" y="0"/>
                </a:moveTo>
                <a:lnTo>
                  <a:pt x="8229600" y="0"/>
                </a:lnTo>
                <a:lnTo>
                  <a:pt x="8229600" y="4525963"/>
                </a:lnTo>
                <a:lnTo>
                  <a:pt x="0" y="4525963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 baseline="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746FE-A7A7-B049-B317-4846C2E6CE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815152" y="183508"/>
            <a:ext cx="7045540" cy="101404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3" r:id="rId9"/>
    <p:sldLayoutId id="2147483677" r:id="rId10"/>
    <p:sldLayoutId id="2147483676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 cap="none" baseline="0">
          <a:solidFill>
            <a:srgbClr val="354769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csba.org/Advocacy/LegislativeNews/2014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8866"/>
            <a:ext cx="9144000" cy="1807308"/>
          </a:xfrm>
        </p:spPr>
        <p:txBody>
          <a:bodyPr/>
          <a:lstStyle/>
          <a:p>
            <a:r>
              <a:rPr lang="en-US" sz="3200" b="1" i="1" dirty="0" smtClean="0"/>
              <a:t>Summary Update</a:t>
            </a: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dirty="0" smtClean="0"/>
              <a:t>2014-15 Governor’s Budget</a:t>
            </a:r>
            <a:br>
              <a:rPr lang="en-US" sz="3200" b="1" dirty="0" smtClean="0"/>
            </a:br>
            <a:r>
              <a:rPr lang="en-US" sz="3200" b="1" dirty="0" smtClean="0"/>
              <a:t>Federal Funding</a:t>
            </a:r>
            <a:br>
              <a:rPr lang="en-US" sz="3200" b="1" dirty="0" smtClean="0"/>
            </a:br>
            <a:r>
              <a:rPr lang="en-US" sz="3200" b="1" dirty="0" smtClean="0"/>
              <a:t>January 22, 2014</a:t>
            </a:r>
            <a:endParaRPr lang="en-US" sz="3200" b="1" dirty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7932" y="3301830"/>
            <a:ext cx="8373533" cy="320057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</a:rPr>
              <a:t>California </a:t>
            </a:r>
            <a:r>
              <a:rPr lang="en-US" sz="2800" b="1" dirty="0">
                <a:solidFill>
                  <a:schemeClr val="accent6"/>
                </a:solidFill>
              </a:rPr>
              <a:t>School Boards </a:t>
            </a:r>
            <a:r>
              <a:rPr lang="en-US" sz="2800" b="1" dirty="0" smtClean="0">
                <a:solidFill>
                  <a:schemeClr val="accent6"/>
                </a:solidFill>
              </a:rPr>
              <a:t>Association</a:t>
            </a:r>
            <a:endParaRPr lang="en-US" sz="2000" dirty="0" smtClean="0">
              <a:solidFill>
                <a:schemeClr val="accent6"/>
              </a:solidFill>
            </a:endParaRPr>
          </a:p>
          <a:p>
            <a:r>
              <a:rPr lang="en-US" sz="2400" dirty="0" smtClean="0">
                <a:solidFill>
                  <a:schemeClr val="accent6"/>
                </a:solidFill>
              </a:rPr>
              <a:t>Dennis </a:t>
            </a:r>
            <a:r>
              <a:rPr lang="en-US" sz="2400" dirty="0">
                <a:solidFill>
                  <a:schemeClr val="accent6"/>
                </a:solidFill>
              </a:rPr>
              <a:t>Meyers, Assistant Executive </a:t>
            </a:r>
            <a:r>
              <a:rPr lang="en-US" sz="2400" dirty="0" smtClean="0">
                <a:solidFill>
                  <a:schemeClr val="accent6"/>
                </a:solidFill>
              </a:rPr>
              <a:t>Director, </a:t>
            </a:r>
            <a:endParaRPr lang="en-US" sz="2400" dirty="0" smtClean="0">
              <a:solidFill>
                <a:schemeClr val="accent6"/>
              </a:solidFill>
            </a:endParaRPr>
          </a:p>
          <a:p>
            <a:r>
              <a:rPr lang="en-US" sz="2400" dirty="0" smtClean="0">
                <a:solidFill>
                  <a:schemeClr val="accent6"/>
                </a:solidFill>
              </a:rPr>
              <a:t>Government </a:t>
            </a:r>
            <a:r>
              <a:rPr lang="en-US" sz="2400" dirty="0">
                <a:solidFill>
                  <a:schemeClr val="accent6"/>
                </a:solidFill>
              </a:rPr>
              <a:t>Relations </a:t>
            </a:r>
            <a:endParaRPr lang="en-US" sz="2400" dirty="0" smtClean="0">
              <a:solidFill>
                <a:schemeClr val="accent6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Andrea </a:t>
            </a:r>
            <a:r>
              <a:rPr lang="en-US" sz="2400" dirty="0">
                <a:solidFill>
                  <a:schemeClr val="tx1"/>
                </a:solidFill>
              </a:rPr>
              <a:t>Ball, </a:t>
            </a:r>
            <a:r>
              <a:rPr lang="en-US" sz="2400" dirty="0" smtClean="0">
                <a:solidFill>
                  <a:schemeClr val="tx1"/>
                </a:solidFill>
              </a:rPr>
              <a:t>J.D., Legislative </a:t>
            </a:r>
            <a:r>
              <a:rPr lang="en-US" sz="2400" dirty="0">
                <a:solidFill>
                  <a:schemeClr val="tx1"/>
                </a:solidFill>
              </a:rPr>
              <a:t>Advocate</a:t>
            </a:r>
          </a:p>
          <a:p>
            <a:r>
              <a:rPr lang="en-US" sz="2400" dirty="0">
                <a:solidFill>
                  <a:schemeClr val="tx1"/>
                </a:solidFill>
              </a:rPr>
              <a:t>Erika Hoffman, Legislative Advocate</a:t>
            </a:r>
          </a:p>
          <a:p>
            <a:pPr marL="0" indent="0" algn="ctr" eaLnBrk="1" hangingPunct="1">
              <a:buFont typeface="Arial" pitchFamily="34" charset="0"/>
              <a:buNone/>
            </a:pPr>
            <a:endParaRPr lang="en-US" b="1" i="1" dirty="0" smtClean="0">
              <a:solidFill>
                <a:schemeClr val="accent6"/>
              </a:solidFill>
            </a:endParaRPr>
          </a:p>
        </p:txBody>
      </p:sp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208036" y="330183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4800" dirty="0">
              <a:solidFill>
                <a:srgbClr val="4D4D4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5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A </a:t>
            </a:r>
            <a:r>
              <a:rPr lang="en-US" sz="2800" dirty="0"/>
              <a:t>$1.1 trillion spending bill is pending on the President’s desk for signature</a:t>
            </a:r>
            <a:r>
              <a:rPr lang="en-US" sz="2800" dirty="0" smtClean="0"/>
              <a:t>.</a:t>
            </a:r>
            <a:endParaRPr lang="en-US" sz="2800" dirty="0"/>
          </a:p>
          <a:p>
            <a:pPr lvl="1"/>
            <a:r>
              <a:rPr lang="en-US" dirty="0"/>
              <a:t>It increases spending in most programs nearly to pre-sequestration FY 2013 levels. </a:t>
            </a:r>
          </a:p>
          <a:p>
            <a:pPr lvl="0"/>
            <a:r>
              <a:rPr lang="en-US" sz="2800" dirty="0"/>
              <a:t>Education spending wouldn’t quite catch up to pre-sequester levels - but it would come close. </a:t>
            </a:r>
            <a:r>
              <a:rPr lang="en-US" sz="2800" dirty="0" smtClean="0"/>
              <a:t>The </a:t>
            </a:r>
            <a:r>
              <a:rPr lang="en-US" sz="2800" dirty="0"/>
              <a:t>$67 billion in discretionary funding for education comes </a:t>
            </a:r>
            <a:r>
              <a:rPr lang="en-US" sz="2800" dirty="0" smtClean="0"/>
              <a:t>to </a:t>
            </a:r>
            <a:r>
              <a:rPr lang="en-US" sz="2800" dirty="0"/>
              <a:t>roughly $811 million less than </a:t>
            </a:r>
            <a:r>
              <a:rPr lang="en-US" sz="2800" dirty="0" smtClean="0"/>
              <a:t>the </a:t>
            </a:r>
            <a:r>
              <a:rPr lang="en-US" sz="2800" dirty="0"/>
              <a:t>2012 fiscal year</a:t>
            </a:r>
            <a:r>
              <a:rPr lang="en-US" sz="2800" dirty="0" smtClean="0"/>
              <a:t>.</a:t>
            </a:r>
            <a:endParaRPr lang="en-US" sz="2400" dirty="0"/>
          </a:p>
          <a:p>
            <a:pPr lvl="0"/>
            <a:r>
              <a:rPr lang="en-US" sz="2800" i="1" dirty="0"/>
              <a:t>Congress favored formula funding over competitive grants.</a:t>
            </a:r>
            <a:r>
              <a:rPr lang="en-US" sz="2800" dirty="0"/>
              <a:t> 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Funding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Title 1 is funded at $14.4 billion dollars across FY 2014, an increase of $624 million over sequestration.</a:t>
            </a:r>
          </a:p>
          <a:p>
            <a:r>
              <a:rPr lang="en-US" sz="2800" dirty="0"/>
              <a:t>Migrant Education will see a $2 million boost.</a:t>
            </a:r>
          </a:p>
          <a:p>
            <a:r>
              <a:rPr lang="en-US" sz="2800" dirty="0"/>
              <a:t>Homeless education programs will see an increase of about $3.3 million </a:t>
            </a:r>
          </a:p>
          <a:p>
            <a:r>
              <a:rPr lang="en-US" sz="2800" dirty="0"/>
              <a:t>IDEA will increase nearly $500 million over FY 2013 for a total of $11.5 billion</a:t>
            </a:r>
          </a:p>
          <a:p>
            <a:r>
              <a:rPr lang="en-US" sz="2800" dirty="0"/>
              <a:t>Impact Aid will see an increase of nearly $65 million, putting total funding levels at $1.3 billion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Funding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11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CTE grants will see an increase of $53 million in the bill, for an FY 2014 total of $1.12 billion </a:t>
            </a:r>
          </a:p>
          <a:p>
            <a:r>
              <a:rPr lang="en-US" sz="2800" dirty="0"/>
              <a:t>Perkins and Adult Education and Family Literacy Act (AEFLA) programs will be funded at $1.7 </a:t>
            </a:r>
            <a:r>
              <a:rPr lang="en-US" sz="2800" dirty="0" smtClean="0"/>
              <a:t>billion</a:t>
            </a:r>
          </a:p>
          <a:p>
            <a:r>
              <a:rPr lang="en-US" sz="2800" dirty="0"/>
              <a:t>Head Start will see an increase of $612 million that brings total funding to $8.6 b</a:t>
            </a:r>
            <a:r>
              <a:rPr lang="en-US" sz="2800" dirty="0" smtClean="0"/>
              <a:t>illion</a:t>
            </a:r>
          </a:p>
          <a:p>
            <a:r>
              <a:rPr lang="en-US" sz="2800" dirty="0"/>
              <a:t>A new round of </a:t>
            </a:r>
            <a:r>
              <a:rPr lang="en-US" sz="2800" dirty="0" smtClean="0"/>
              <a:t>Race to the Top (RTTT) - </a:t>
            </a:r>
            <a:r>
              <a:rPr lang="en-US" sz="2800" dirty="0"/>
              <a:t>$250 million in new grant funding </a:t>
            </a:r>
            <a:r>
              <a:rPr lang="en-US" sz="2800" dirty="0" smtClean="0"/>
              <a:t>from US Department of Ed to states for </a:t>
            </a:r>
            <a:r>
              <a:rPr lang="en-US" sz="2800" dirty="0"/>
              <a:t>developing or expanding high-quality preschool programs for four-year-olds under 200 percent of the Federal Poverty Level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Funding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39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/>
              <a:t>Budget </a:t>
            </a:r>
            <a:r>
              <a:rPr lang="en-US" dirty="0" smtClean="0"/>
              <a:t>Committee Overview </a:t>
            </a:r>
            <a:r>
              <a:rPr lang="en-US" dirty="0" smtClean="0"/>
              <a:t>and Informational Hearings </a:t>
            </a:r>
            <a:r>
              <a:rPr lang="en-US" dirty="0" smtClean="0"/>
              <a:t>in </a:t>
            </a:r>
            <a:r>
              <a:rPr lang="en-US" dirty="0" smtClean="0"/>
              <a:t>January and February</a:t>
            </a:r>
          </a:p>
          <a:p>
            <a:r>
              <a:rPr lang="en-US" dirty="0" smtClean="0"/>
              <a:t>Budget Trailer Bills by early February </a:t>
            </a:r>
          </a:p>
          <a:p>
            <a:r>
              <a:rPr lang="en-US" dirty="0" smtClean="0"/>
              <a:t>Budget Subcommittee Hearings in Spring</a:t>
            </a:r>
          </a:p>
          <a:p>
            <a:r>
              <a:rPr lang="en-US" dirty="0" smtClean="0"/>
              <a:t>May Revision </a:t>
            </a:r>
            <a:r>
              <a:rPr lang="en-US" dirty="0" smtClean="0"/>
              <a:t>--</a:t>
            </a:r>
            <a:r>
              <a:rPr lang="en-US" dirty="0" smtClean="0"/>
              <a:t> </a:t>
            </a:r>
            <a:r>
              <a:rPr lang="en-US" dirty="0" smtClean="0"/>
              <a:t>updated revenue estimates</a:t>
            </a:r>
          </a:p>
          <a:p>
            <a:r>
              <a:rPr lang="en-US" dirty="0" smtClean="0"/>
              <a:t>Budget must be passed by the Legislature by Midnight June 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318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check our website at</a:t>
            </a: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://www.csba.org/Advocacy/LegislativeNews/2014.</a:t>
            </a:r>
            <a:r>
              <a:rPr lang="en-US" dirty="0" smtClean="0">
                <a:hlinkClick r:id="rId2"/>
              </a:rPr>
              <a:t>aspx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updates on the budget throughout the year.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9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Highlights of Governor’s Budget Proposal</a:t>
            </a:r>
          </a:p>
          <a:p>
            <a:r>
              <a:rPr lang="en-US" sz="4000" dirty="0" smtClean="0"/>
              <a:t>Hot Topics–issues that Legislature likely to consider </a:t>
            </a:r>
            <a:r>
              <a:rPr lang="en-US" sz="4000" dirty="0" smtClean="0"/>
              <a:t>during budget process</a:t>
            </a:r>
            <a:endParaRPr lang="en-US" sz="4000" dirty="0"/>
          </a:p>
          <a:p>
            <a:r>
              <a:rPr lang="en-US" sz="4000" dirty="0" smtClean="0"/>
              <a:t>Federal </a:t>
            </a:r>
            <a:r>
              <a:rPr lang="en-US" sz="4000" dirty="0"/>
              <a:t>F</a:t>
            </a:r>
            <a:r>
              <a:rPr lang="en-US" sz="4000" dirty="0" smtClean="0"/>
              <a:t>unding </a:t>
            </a:r>
          </a:p>
          <a:p>
            <a:r>
              <a:rPr lang="en-US" sz="4000" dirty="0" smtClean="0"/>
              <a:t>State Budget Timeline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Briefing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5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Economy recovering. Proposition 98 Guarantee up</a:t>
            </a:r>
            <a:r>
              <a:rPr lang="en-US" sz="2400" dirty="0"/>
              <a:t> </a:t>
            </a:r>
            <a:r>
              <a:rPr lang="en-US" sz="2400" dirty="0" smtClean="0"/>
              <a:t>$6 billion above the enacted 2013-14 budget to $61.6 billion K-14.</a:t>
            </a:r>
          </a:p>
          <a:p>
            <a:r>
              <a:rPr lang="en-US" sz="2400" dirty="0" smtClean="0"/>
              <a:t>Governor’s Watchword: Prudence. </a:t>
            </a:r>
            <a:endParaRPr lang="en-US" sz="2400" dirty="0" smtClean="0"/>
          </a:p>
          <a:p>
            <a:r>
              <a:rPr lang="en-US" sz="2400" dirty="0" smtClean="0"/>
              <a:t>Proposes </a:t>
            </a:r>
            <a:r>
              <a:rPr lang="en-US" sz="2400" dirty="0" smtClean="0"/>
              <a:t>to pay off state’s Wall of Debt, including K-12 education</a:t>
            </a:r>
          </a:p>
          <a:p>
            <a:r>
              <a:rPr lang="en-US" sz="2400" dirty="0"/>
              <a:t>Proposes $5.6 billion to pay off all K-12 deferrals in 2014-</a:t>
            </a:r>
            <a:r>
              <a:rPr lang="en-US" sz="2400" dirty="0" smtClean="0"/>
              <a:t>15  </a:t>
            </a:r>
          </a:p>
          <a:p>
            <a:r>
              <a:rPr lang="en-US" sz="2400" dirty="0"/>
              <a:t>Strengthens state’s Rainy Day Fund and </a:t>
            </a:r>
            <a:r>
              <a:rPr lang="en-US" sz="2400" dirty="0" smtClean="0"/>
              <a:t>creates </a:t>
            </a:r>
            <a:r>
              <a:rPr lang="en-US" sz="2400" dirty="0"/>
              <a:t>a Prop 98 Reserve </a:t>
            </a:r>
            <a:r>
              <a:rPr lang="en-US" sz="2400" dirty="0" smtClean="0"/>
              <a:t>via </a:t>
            </a:r>
            <a:r>
              <a:rPr lang="en-US" sz="2400" dirty="0"/>
              <a:t>a Constitutional Amendment to voters in November </a:t>
            </a:r>
            <a:r>
              <a:rPr lang="en-US" sz="2400" dirty="0" smtClean="0"/>
              <a:t>2014</a:t>
            </a:r>
          </a:p>
          <a:p>
            <a:r>
              <a:rPr lang="en-US" sz="2400" dirty="0" smtClean="0"/>
              <a:t>Invests $4.5 billion in Local Control Funding Formula (LCFF)  </a:t>
            </a:r>
            <a:endParaRPr lang="en-US" sz="2400" dirty="0"/>
          </a:p>
          <a:p>
            <a:pPr marL="800100" lvl="1"/>
            <a:r>
              <a:rPr lang="en-US" sz="2400" dirty="0" smtClean="0"/>
              <a:t>Closes statewide gap to full LCFF funding by 28% </a:t>
            </a:r>
          </a:p>
          <a:p>
            <a:pPr marL="800100" lvl="1"/>
            <a:r>
              <a:rPr lang="en-US" sz="2400" dirty="0" smtClean="0"/>
              <a:t>Adds Specialized Secondary Schools &amp; Ag </a:t>
            </a:r>
            <a:r>
              <a:rPr lang="en-US" sz="2400" dirty="0" err="1" smtClean="0"/>
              <a:t>Voc</a:t>
            </a:r>
            <a:r>
              <a:rPr lang="en-US" sz="2400" dirty="0" smtClean="0"/>
              <a:t> Ed</a:t>
            </a:r>
            <a:r>
              <a:rPr lang="en-US" sz="2400" dirty="0"/>
              <a:t> </a:t>
            </a:r>
            <a:r>
              <a:rPr lang="en-US" sz="2400" dirty="0" smtClean="0"/>
              <a:t>to LCFF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260" y="192415"/>
            <a:ext cx="7045540" cy="1225089"/>
          </a:xfrm>
        </p:spPr>
        <p:txBody>
          <a:bodyPr/>
          <a:lstStyle/>
          <a:p>
            <a:r>
              <a:rPr lang="en-US" sz="3600" dirty="0" smtClean="0"/>
              <a:t>2014-15 Governor’s Budget</a:t>
            </a:r>
            <a:br>
              <a:rPr lang="en-US" sz="3600" dirty="0" smtClean="0"/>
            </a:br>
            <a:r>
              <a:rPr lang="en-US" sz="3600" dirty="0" smtClean="0"/>
              <a:t>Key Items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6179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/>
              <a:t>LCFF Continuous Appropriation</a:t>
            </a:r>
          </a:p>
          <a:p>
            <a:pPr lvl="1"/>
            <a:r>
              <a:rPr lang="en-US" dirty="0"/>
              <a:t>Not dependent on budget enactment</a:t>
            </a:r>
          </a:p>
          <a:p>
            <a:pPr lvl="1"/>
            <a:r>
              <a:rPr lang="en-US" dirty="0" smtClean="0"/>
              <a:t>Intended to assure </a:t>
            </a:r>
            <a:r>
              <a:rPr lang="en-US" dirty="0"/>
              <a:t>greater </a:t>
            </a:r>
            <a:r>
              <a:rPr lang="en-US" dirty="0" smtClean="0"/>
              <a:t>stability</a:t>
            </a:r>
          </a:p>
          <a:p>
            <a:pPr lvl="1"/>
            <a:r>
              <a:rPr lang="en-US" dirty="0" smtClean="0"/>
              <a:t>Actual language not yet available</a:t>
            </a:r>
            <a:endParaRPr lang="en-US" dirty="0" smtClean="0"/>
          </a:p>
          <a:p>
            <a:r>
              <a:rPr lang="en-US" sz="2800" b="1" i="1" dirty="0" smtClean="0"/>
              <a:t>Cost of Living Adjustments (COLA) of .86% to: </a:t>
            </a:r>
            <a:r>
              <a:rPr lang="en-US" sz="2800" i="1" dirty="0" smtClean="0"/>
              <a:t>LCFF </a:t>
            </a:r>
            <a:r>
              <a:rPr lang="en-US" sz="2800" i="1" dirty="0" smtClean="0"/>
              <a:t>Special </a:t>
            </a:r>
            <a:r>
              <a:rPr lang="en-US" sz="2800" i="1" dirty="0" smtClean="0"/>
              <a:t>Education, Child Nutrition (not school breakfast), American Indian Education, American Indian Early Childhood Education.</a:t>
            </a:r>
          </a:p>
          <a:p>
            <a:r>
              <a:rPr lang="en-US" sz="2800" b="1" i="1" dirty="0" smtClean="0"/>
              <a:t>Transportation Funds </a:t>
            </a:r>
            <a:r>
              <a:rPr lang="en-US" sz="2800" i="1" dirty="0" smtClean="0"/>
              <a:t>remain add-on to LCFF. No COLA. Maintenance of Effort remains.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endParaRPr lang="en-US" sz="28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15152" y="183508"/>
            <a:ext cx="7045540" cy="1014044"/>
          </a:xfrm>
          <a:prstGeom prst="rect">
            <a:avLst/>
          </a:prstGeom>
        </p:spPr>
        <p:txBody>
          <a:bodyPr/>
          <a:lstStyle/>
          <a:p>
            <a:r>
              <a:rPr lang="en-US" sz="3600" dirty="0" smtClean="0"/>
              <a:t>Key Education Items</a:t>
            </a:r>
            <a:br>
              <a:rPr lang="en-US" sz="3600" dirty="0" smtClean="0"/>
            </a:br>
            <a:r>
              <a:rPr lang="en-US" sz="3600" dirty="0" smtClean="0"/>
              <a:t>continued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90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Other Payments on  Education</a:t>
            </a:r>
            <a:br>
              <a:rPr lang="en-US" sz="3200" dirty="0" smtClean="0"/>
            </a:br>
            <a:r>
              <a:rPr lang="en-US" sz="3200" dirty="0" smtClean="0"/>
              <a:t>Wall of Debt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/>
              <a:t>Outstanding </a:t>
            </a:r>
            <a:r>
              <a:rPr lang="en-US" sz="2400" b="1" i="1" dirty="0" smtClean="0"/>
              <a:t>Mandate Claims to be paid by end of 2017-18</a:t>
            </a:r>
          </a:p>
          <a:p>
            <a:pPr lvl="1"/>
            <a:r>
              <a:rPr lang="en-US" sz="2400" i="1" dirty="0" smtClean="0"/>
              <a:t>$1.2 billion in 2015-16</a:t>
            </a:r>
          </a:p>
          <a:p>
            <a:pPr lvl="1"/>
            <a:r>
              <a:rPr lang="en-US" sz="2400" i="1" dirty="0" smtClean="0"/>
              <a:t>$3.2 billion spread across 2016-17 and 2017-</a:t>
            </a:r>
            <a:r>
              <a:rPr lang="en-US" sz="2400" i="1" dirty="0" smtClean="0"/>
              <a:t>18</a:t>
            </a:r>
          </a:p>
          <a:p>
            <a:r>
              <a:rPr lang="en-US" sz="2400" b="1" i="1" dirty="0"/>
              <a:t>Emergency Repair Program </a:t>
            </a:r>
          </a:p>
          <a:p>
            <a:pPr lvl="1"/>
            <a:r>
              <a:rPr lang="en-US" sz="2400" i="1" dirty="0"/>
              <a:t>$188 million </a:t>
            </a:r>
          </a:p>
          <a:p>
            <a:r>
              <a:rPr lang="en-US" sz="2400" b="1" i="1" dirty="0" smtClean="0"/>
              <a:t>Quality Education Investment Act (QEIA)</a:t>
            </a:r>
          </a:p>
          <a:p>
            <a:pPr marL="457200" lvl="1" indent="0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Proposes $316 million</a:t>
            </a:r>
            <a:endParaRPr lang="en-US" sz="2400" i="1" dirty="0" smtClean="0"/>
          </a:p>
          <a:p>
            <a:r>
              <a:rPr lang="en-US" sz="2400" b="1" i="1" dirty="0" smtClean="0"/>
              <a:t>Teacher retirement liabilities: </a:t>
            </a:r>
            <a:r>
              <a:rPr lang="en-US" sz="2400" dirty="0" smtClean="0"/>
              <a:t>Proposes </a:t>
            </a:r>
            <a:r>
              <a:rPr lang="en-US" sz="2400" dirty="0"/>
              <a:t>stakeholder conversations and plan to </a:t>
            </a:r>
            <a:r>
              <a:rPr lang="en-US" sz="2400" dirty="0" smtClean="0"/>
              <a:t>address outstanding and future teacher retirement liabilities.</a:t>
            </a:r>
            <a:endParaRPr lang="en-US" sz="2400" i="1" dirty="0" smtClean="0"/>
          </a:p>
          <a:p>
            <a:pPr marL="457200" lvl="1" indent="0">
              <a:buNone/>
            </a:pPr>
            <a:endParaRPr lang="en-US" i="1" dirty="0" smtClean="0"/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42149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Will present 5-year plan on state infrastructure</a:t>
            </a:r>
          </a:p>
          <a:p>
            <a:pPr lvl="1"/>
            <a:r>
              <a:rPr lang="en-US" dirty="0" smtClean="0"/>
              <a:t>Raises question about appropriate role, if any, for state funding school facilities</a:t>
            </a:r>
          </a:p>
          <a:p>
            <a:r>
              <a:rPr lang="en-US" dirty="0" smtClean="0"/>
              <a:t>Transfers </a:t>
            </a:r>
            <a:r>
              <a:rPr lang="en-US" dirty="0"/>
              <a:t>$211 million in state bond funds to modernization and new </a:t>
            </a:r>
            <a:r>
              <a:rPr lang="en-US" dirty="0" smtClean="0"/>
              <a:t>construction</a:t>
            </a:r>
          </a:p>
          <a:p>
            <a:r>
              <a:rPr lang="en-US" dirty="0"/>
              <a:t>Prop 39 Energy Efficiency Project funding of $316 million for K-</a:t>
            </a:r>
            <a:r>
              <a:rPr lang="en-US" dirty="0" smtClean="0"/>
              <a:t>12</a:t>
            </a:r>
          </a:p>
          <a:p>
            <a:r>
              <a:rPr lang="en-US" dirty="0" smtClean="0"/>
              <a:t>$46 million to fund implementation of AB 484 (Bonilla) – state assessments for Common Core State Standards.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r>
              <a:rPr lang="en-US" dirty="0" smtClean="0"/>
              <a:t> </a:t>
            </a:r>
            <a:r>
              <a:rPr lang="en-US" dirty="0" smtClean="0"/>
              <a:t>Education Items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9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Proposes to fund separate Adult Education categorical in </a:t>
            </a:r>
            <a:r>
              <a:rPr lang="en-US" i="1" dirty="0" smtClean="0"/>
              <a:t>2015-16</a:t>
            </a:r>
            <a:r>
              <a:rPr lang="en-US" dirty="0" smtClean="0"/>
              <a:t>, working with K-12 and Community Colleges</a:t>
            </a:r>
          </a:p>
          <a:p>
            <a:r>
              <a:rPr lang="en-US" dirty="0" smtClean="0"/>
              <a:t>Non-classroom-based independent study – proposes legislation to streamline and expand instructional opportunities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Other Education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8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Prop 98 Reserve and Rainy Day </a:t>
            </a:r>
            <a:r>
              <a:rPr lang="en-US" sz="2800" dirty="0" smtClean="0"/>
              <a:t>Fund -- questions about implications for Prop 98.</a:t>
            </a:r>
            <a:endParaRPr lang="en-US" sz="2800" dirty="0" smtClean="0"/>
          </a:p>
          <a:p>
            <a:r>
              <a:rPr lang="en-US" sz="2800" dirty="0" smtClean="0"/>
              <a:t>LCFF Continuous Appropriation </a:t>
            </a:r>
          </a:p>
          <a:p>
            <a:pPr lvl="1"/>
            <a:r>
              <a:rPr lang="en-US" sz="2400" dirty="0" smtClean="0"/>
              <a:t>LAO recommends against it.</a:t>
            </a:r>
          </a:p>
          <a:p>
            <a:r>
              <a:rPr lang="en-US" sz="2800" dirty="0"/>
              <a:t>State Facilities Bond in 2014 ?</a:t>
            </a:r>
          </a:p>
          <a:p>
            <a:r>
              <a:rPr lang="en-US" sz="2800" dirty="0"/>
              <a:t>Common Core State </a:t>
            </a:r>
            <a:r>
              <a:rPr lang="en-US" sz="2800" dirty="0" smtClean="0"/>
              <a:t>Standards-- </a:t>
            </a:r>
            <a:r>
              <a:rPr lang="en-US" sz="2800" dirty="0" smtClean="0"/>
              <a:t>another one</a:t>
            </a:r>
            <a:r>
              <a:rPr lang="en-US" sz="2800" dirty="0"/>
              <a:t>-time </a:t>
            </a:r>
            <a:r>
              <a:rPr lang="en-US" sz="2800" dirty="0" smtClean="0"/>
              <a:t>allocation?</a:t>
            </a:r>
          </a:p>
          <a:p>
            <a:r>
              <a:rPr lang="en-US" sz="2800" dirty="0" smtClean="0"/>
              <a:t>Paying off all deferrals in 2014-15? </a:t>
            </a:r>
          </a:p>
          <a:p>
            <a:r>
              <a:rPr lang="en-US" sz="2800" dirty="0" smtClean="0"/>
              <a:t>Transportation </a:t>
            </a:r>
            <a:r>
              <a:rPr lang="en-US" sz="2800" dirty="0"/>
              <a:t>funding – COLA, </a:t>
            </a:r>
            <a:r>
              <a:rPr lang="en-US" sz="2800" dirty="0" smtClean="0"/>
              <a:t>equalization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CSBA Prognostications – </a:t>
            </a:r>
            <a:br>
              <a:rPr lang="en-US" sz="3200" dirty="0" smtClean="0"/>
            </a:br>
            <a:r>
              <a:rPr lang="en-US" sz="3200" dirty="0" smtClean="0"/>
              <a:t>Hot Topics of 2014 in the Budget Process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150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Expanded </a:t>
            </a:r>
            <a:r>
              <a:rPr lang="en-US" sz="3600" b="1" dirty="0"/>
              <a:t>Transitional Kindergarten </a:t>
            </a:r>
            <a:r>
              <a:rPr lang="en-US" sz="3600" dirty="0"/>
              <a:t>a priority for Senate and Assembly Dems</a:t>
            </a:r>
          </a:p>
          <a:p>
            <a:r>
              <a:rPr lang="en-US" sz="3600" b="1" dirty="0" smtClean="0"/>
              <a:t>LCFF and annual student counts for low-income students in “Provision schools” of the federal school meals program</a:t>
            </a:r>
          </a:p>
          <a:p>
            <a:pPr lvl="1"/>
            <a:r>
              <a:rPr lang="en-US" sz="3600" dirty="0" smtClean="0"/>
              <a:t>2013-14 hold harmless</a:t>
            </a:r>
          </a:p>
          <a:p>
            <a:pPr lvl="1"/>
            <a:r>
              <a:rPr lang="en-US" sz="3600" dirty="0" smtClean="0"/>
              <a:t>On-going annual certifications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6FE-A7A7-B049-B317-4846C2E6CE8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5152" y="214558"/>
            <a:ext cx="7045540" cy="1014044"/>
          </a:xfrm>
        </p:spPr>
        <p:txBody>
          <a:bodyPr/>
          <a:lstStyle/>
          <a:p>
            <a:r>
              <a:rPr lang="en-US" sz="3600" dirty="0" smtClean="0"/>
              <a:t>CSBA Predictions – hot topics for 2014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7877605"/>
      </p:ext>
    </p:extLst>
  </p:cSld>
  <p:clrMapOvr>
    <a:masterClrMapping/>
  </p:clrMapOvr>
</p:sld>
</file>

<file path=ppt/theme/theme1.xml><?xml version="1.0" encoding="utf-8"?>
<a:theme xmlns:a="http://schemas.openxmlformats.org/drawingml/2006/main" name="CSBA_2012_PPT">
  <a:themeElements>
    <a:clrScheme name="Custom 1">
      <a:dk1>
        <a:srgbClr val="5B5B5B"/>
      </a:dk1>
      <a:lt1>
        <a:sysClr val="window" lastClr="FFFFFF"/>
      </a:lt1>
      <a:dk2>
        <a:srgbClr val="666666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rgbClr val="5B5B5B"/>
      </a:dk1>
      <a:lt1>
        <a:sysClr val="window" lastClr="FFFFFF"/>
      </a:lt1>
      <a:dk2>
        <a:srgbClr val="666666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CSBA_2012_PPT</Template>
  <TotalTime>2306</TotalTime>
  <Words>728</Words>
  <Application>Microsoft Macintosh PowerPoint</Application>
  <PresentationFormat>On-screen Show (4:3)</PresentationFormat>
  <Paragraphs>105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CSBA_2012_PPT</vt:lpstr>
      <vt:lpstr>Office Theme</vt:lpstr>
      <vt:lpstr>Summary Update 2014-15 Governor’s Budget Federal Funding January 22, 2014</vt:lpstr>
      <vt:lpstr>Briefing Agenda</vt:lpstr>
      <vt:lpstr>2014-15 Governor’s Budget Key Items</vt:lpstr>
      <vt:lpstr>Key Education Items continued  </vt:lpstr>
      <vt:lpstr>Other Payments on  Education Wall of Debt</vt:lpstr>
      <vt:lpstr>Key Education Items </vt:lpstr>
      <vt:lpstr>Other Education Items</vt:lpstr>
      <vt:lpstr>CSBA Prognostications –  Hot Topics of 2014 in the Budget Process</vt:lpstr>
      <vt:lpstr>CSBA Predictions – hot topics for 2014</vt:lpstr>
      <vt:lpstr>Federal Funding </vt:lpstr>
      <vt:lpstr>Federal Funding (continued)</vt:lpstr>
      <vt:lpstr>Federal Funding (continued)</vt:lpstr>
      <vt:lpstr>Budget Timeline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Presidents Workshop</dc:title>
  <dc:creator>csba</dc:creator>
  <cp:lastModifiedBy>andrea ball</cp:lastModifiedBy>
  <cp:revision>141</cp:revision>
  <cp:lastPrinted>2014-01-21T19:50:42Z</cp:lastPrinted>
  <dcterms:created xsi:type="dcterms:W3CDTF">2012-12-05T00:03:21Z</dcterms:created>
  <dcterms:modified xsi:type="dcterms:W3CDTF">2014-01-27T03:56:50Z</dcterms:modified>
</cp:coreProperties>
</file>