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310" r:id="rId3"/>
    <p:sldId id="304" r:id="rId4"/>
    <p:sldId id="326" r:id="rId5"/>
    <p:sldId id="309" r:id="rId6"/>
    <p:sldId id="324" r:id="rId7"/>
    <p:sldId id="313" r:id="rId8"/>
    <p:sldId id="314" r:id="rId9"/>
    <p:sldId id="331" r:id="rId10"/>
    <p:sldId id="332" r:id="rId11"/>
    <p:sldId id="322" r:id="rId12"/>
    <p:sldId id="339" r:id="rId13"/>
    <p:sldId id="344" r:id="rId14"/>
    <p:sldId id="318" r:id="rId15"/>
    <p:sldId id="341" r:id="rId16"/>
    <p:sldId id="34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302" autoAdjust="0"/>
  </p:normalViewPr>
  <p:slideViewPr>
    <p:cSldViewPr>
      <p:cViewPr>
        <p:scale>
          <a:sx n="70" d="100"/>
          <a:sy n="70" d="100"/>
        </p:scale>
        <p:origin x="-1974" y="-564"/>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337F5C-BC71-4ACB-8057-F664DB36C4BE}" type="datetimeFigureOut">
              <a:rPr lang="en-US" smtClean="0"/>
              <a:t>5/17/2013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1BE023-32FF-4B63-8F30-8CAE9C67EAFF}" type="slidenum">
              <a:rPr lang="en-US" smtClean="0"/>
              <a:t>‹#›</a:t>
            </a:fld>
            <a:endParaRPr lang="en-US"/>
          </a:p>
        </p:txBody>
      </p:sp>
    </p:spTree>
    <p:extLst>
      <p:ext uri="{BB962C8B-B14F-4D97-AF65-F5344CB8AC3E}">
        <p14:creationId xmlns:p14="http://schemas.microsoft.com/office/powerpoint/2010/main" val="1563669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2FACCC-F648-407A-A423-5F952CA00BE3}" type="slidenum">
              <a:rPr lang="en-US" smtClean="0"/>
              <a:t>10</a:t>
            </a:fld>
            <a:endParaRPr lang="en-US" dirty="0"/>
          </a:p>
        </p:txBody>
      </p:sp>
    </p:spTree>
    <p:extLst>
      <p:ext uri="{BB962C8B-B14F-4D97-AF65-F5344CB8AC3E}">
        <p14:creationId xmlns:p14="http://schemas.microsoft.com/office/powerpoint/2010/main" val="4138553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E337D3E-434B-4B1D-89B4-E4F3D5E4760D}" type="datetimeFigureOut">
              <a:rPr lang="en-US" smtClean="0"/>
              <a:t>5/17/2013</a:t>
            </a:fld>
            <a:endParaRPr lang="en-US" dirty="0"/>
          </a:p>
        </p:txBody>
      </p:sp>
      <p:sp>
        <p:nvSpPr>
          <p:cNvPr id="8" name="Slide Number Placeholder 7"/>
          <p:cNvSpPr>
            <a:spLocks noGrp="1"/>
          </p:cNvSpPr>
          <p:nvPr>
            <p:ph type="sldNum" sz="quarter" idx="11"/>
          </p:nvPr>
        </p:nvSpPr>
        <p:spPr/>
        <p:txBody>
          <a:bodyPr/>
          <a:lstStyle/>
          <a:p>
            <a:fld id="{605ED360-932F-40AB-9F61-48032BA9FFE0}"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337D3E-434B-4B1D-89B4-E4F3D5E4760D}" type="datetimeFigureOut">
              <a:rPr lang="en-US" smtClean="0"/>
              <a:t>5/17/2013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5ED360-932F-40AB-9F61-48032BA9FFE0}"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337D3E-434B-4B1D-89B4-E4F3D5E4760D}" type="datetimeFigureOut">
              <a:rPr lang="en-US" smtClean="0"/>
              <a:t>5/17/2013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5ED360-932F-40AB-9F61-48032BA9FFE0}"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50179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itle and single bullet list">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45720" y="1060704"/>
            <a:ext cx="8915400" cy="5166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Title 8"/>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24530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1E337D3E-434B-4B1D-89B4-E4F3D5E4760D}" type="datetimeFigureOut">
              <a:rPr lang="en-US" smtClean="0"/>
              <a:t>5/17/2013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5ED360-932F-40AB-9F61-48032BA9FFE0}"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337D3E-434B-4B1D-89B4-E4F3D5E4760D}" type="datetimeFigureOut">
              <a:rPr lang="en-US" smtClean="0"/>
              <a:t>5/17/2013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5ED360-932F-40AB-9F61-48032BA9FFE0}" type="slidenum">
              <a:rPr lang="en-US" smtClean="0"/>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1E337D3E-434B-4B1D-89B4-E4F3D5E4760D}" type="datetimeFigureOut">
              <a:rPr lang="en-US" smtClean="0"/>
              <a:t>5/17/2013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5ED360-932F-40AB-9F61-48032BA9FFE0}" type="slidenum">
              <a:rPr lang="en-US" smtClean="0"/>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E337D3E-434B-4B1D-89B4-E4F3D5E4760D}" type="datetimeFigureOut">
              <a:rPr lang="en-US" smtClean="0"/>
              <a:t>5/17/2013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05ED360-932F-40AB-9F61-48032BA9FFE0}" type="slidenum">
              <a:rPr lang="en-US" smtClean="0"/>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337D3E-434B-4B1D-89B4-E4F3D5E4760D}" type="datetimeFigureOut">
              <a:rPr lang="en-US" smtClean="0"/>
              <a:t>5/17/2013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05ED360-932F-40AB-9F61-48032BA9FFE0}"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337D3E-434B-4B1D-89B4-E4F3D5E4760D}" type="datetimeFigureOut">
              <a:rPr lang="en-US" smtClean="0"/>
              <a:t>5/17/2013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05ED360-932F-40AB-9F61-48032BA9FFE0}"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337D3E-434B-4B1D-89B4-E4F3D5E4760D}" type="datetimeFigureOut">
              <a:rPr lang="en-US" smtClean="0"/>
              <a:t>5/17/2013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5ED360-932F-40AB-9F61-48032BA9FFE0}"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337D3E-434B-4B1D-89B4-E4F3D5E4760D}" type="datetimeFigureOut">
              <a:rPr lang="en-US" smtClean="0"/>
              <a:t>5/17/2013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5ED360-932F-40AB-9F61-48032BA9FFE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alphaModFix amt="62000"/>
            <a:lum/>
          </a:blip>
          <a:srcRect/>
          <a:stretch>
            <a:fillRect l="60000" t="83000" r="5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E337D3E-434B-4B1D-89B4-E4F3D5E4760D}" type="datetimeFigureOut">
              <a:rPr lang="en-US" smtClean="0"/>
              <a:t>5/17/2013</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605ED360-932F-40AB-9F61-48032BA9FFE0}" type="slidenum">
              <a:rPr lang="en-US" smtClean="0"/>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4419600"/>
          </a:xfrm>
        </p:spPr>
        <p:txBody>
          <a:bodyPr/>
          <a:lstStyle/>
          <a:p>
            <a:r>
              <a:rPr lang="en-US" sz="6600" dirty="0" smtClean="0"/>
              <a:t>CORE ESEA Waiver Resubmission Summary</a:t>
            </a:r>
            <a:endParaRPr lang="en-US" sz="6600" dirty="0"/>
          </a:p>
        </p:txBody>
      </p:sp>
      <p:sp>
        <p:nvSpPr>
          <p:cNvPr id="3" name="Subtitle 2"/>
          <p:cNvSpPr>
            <a:spLocks noGrp="1"/>
          </p:cNvSpPr>
          <p:nvPr>
            <p:ph type="subTitle" idx="1"/>
          </p:nvPr>
        </p:nvSpPr>
        <p:spPr>
          <a:xfrm>
            <a:off x="1371600" y="4724400"/>
            <a:ext cx="6400800" cy="1066800"/>
          </a:xfrm>
        </p:spPr>
        <p:txBody>
          <a:bodyPr>
            <a:normAutofit/>
          </a:bodyPr>
          <a:lstStyle/>
          <a:p>
            <a:r>
              <a:rPr lang="en-US" dirty="0" smtClean="0"/>
              <a:t>May 2013</a:t>
            </a:r>
          </a:p>
        </p:txBody>
      </p:sp>
    </p:spTree>
    <p:extLst>
      <p:ext uri="{BB962C8B-B14F-4D97-AF65-F5344CB8AC3E}">
        <p14:creationId xmlns:p14="http://schemas.microsoft.com/office/powerpoint/2010/main" val="3893369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Michelle\Documents\Waiver\Waiver Narrative\Principle 2\CORE Dual System of Data Collec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304800"/>
            <a:ext cx="5229225" cy="541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7681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p:nvPr/>
        </p:nvSpPr>
        <p:spPr>
          <a:xfrm>
            <a:off x="-1" y="2805752"/>
            <a:ext cx="9171295" cy="181629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1450" y="-685800"/>
            <a:ext cx="8801100" cy="1600200"/>
          </a:xfrm>
        </p:spPr>
        <p:txBody>
          <a:bodyPr/>
          <a:lstStyle/>
          <a:p>
            <a:pPr>
              <a:lnSpc>
                <a:spcPct val="100000"/>
              </a:lnSpc>
            </a:pPr>
            <a:r>
              <a:rPr lang="en-US" sz="2000" dirty="0" smtClean="0"/>
              <a:t>The CORE Waiver system provides for targeted interventions as opposed to one-size-fits-all requirements of NCLB Program Improvement</a:t>
            </a:r>
            <a:endParaRPr lang="en-US" sz="2000" dirty="0"/>
          </a:p>
        </p:txBody>
      </p:sp>
      <p:sp>
        <p:nvSpPr>
          <p:cNvPr id="13" name="TextBox 12"/>
          <p:cNvSpPr txBox="1"/>
          <p:nvPr/>
        </p:nvSpPr>
        <p:spPr>
          <a:xfrm>
            <a:off x="1377288" y="1927353"/>
            <a:ext cx="3347112" cy="738664"/>
          </a:xfrm>
          <a:prstGeom prst="rect">
            <a:avLst/>
          </a:prstGeom>
          <a:noFill/>
        </p:spPr>
        <p:txBody>
          <a:bodyPr wrap="square" rtlCol="0">
            <a:spAutoFit/>
          </a:bodyPr>
          <a:lstStyle/>
          <a:p>
            <a:pPr marL="285750" indent="-285750">
              <a:spcBef>
                <a:spcPts val="600"/>
              </a:spcBef>
              <a:buFont typeface="Arial" pitchFamily="34" charset="0"/>
              <a:buChar char="•"/>
            </a:pPr>
            <a:r>
              <a:rPr lang="en-US" sz="1400" dirty="0" smtClean="0"/>
              <a:t>Interventions are the same for each school and LEA in a given year of Program Improvement</a:t>
            </a:r>
          </a:p>
        </p:txBody>
      </p:sp>
      <p:sp>
        <p:nvSpPr>
          <p:cNvPr id="14" name="TextBox 13"/>
          <p:cNvSpPr txBox="1"/>
          <p:nvPr/>
        </p:nvSpPr>
        <p:spPr>
          <a:xfrm>
            <a:off x="1377288" y="2930856"/>
            <a:ext cx="3347112" cy="738664"/>
          </a:xfrm>
          <a:prstGeom prst="rect">
            <a:avLst/>
          </a:prstGeom>
          <a:noFill/>
        </p:spPr>
        <p:txBody>
          <a:bodyPr wrap="square" rtlCol="0">
            <a:spAutoFit/>
          </a:bodyPr>
          <a:lstStyle/>
          <a:p>
            <a:pPr marL="285750" indent="-285750">
              <a:spcBef>
                <a:spcPts val="600"/>
              </a:spcBef>
              <a:buFont typeface="Arial" pitchFamily="34" charset="0"/>
              <a:buChar char="•"/>
            </a:pPr>
            <a:r>
              <a:rPr lang="en-US" sz="1400" dirty="0" smtClean="0"/>
              <a:t>System is one of </a:t>
            </a:r>
            <a:r>
              <a:rPr lang="en-US" sz="1400" dirty="0"/>
              <a:t>top-down compliance and does not include cross-school/LEA collaborations</a:t>
            </a:r>
          </a:p>
        </p:txBody>
      </p:sp>
      <p:sp>
        <p:nvSpPr>
          <p:cNvPr id="15" name="TextBox 14"/>
          <p:cNvSpPr txBox="1"/>
          <p:nvPr/>
        </p:nvSpPr>
        <p:spPr>
          <a:xfrm>
            <a:off x="5314664" y="2930856"/>
            <a:ext cx="3347112" cy="1677382"/>
          </a:xfrm>
          <a:prstGeom prst="rect">
            <a:avLst/>
          </a:prstGeom>
          <a:noFill/>
        </p:spPr>
        <p:txBody>
          <a:bodyPr wrap="square" rtlCol="0">
            <a:spAutoFit/>
          </a:bodyPr>
          <a:lstStyle/>
          <a:p>
            <a:pPr marL="285750" indent="-285750">
              <a:spcBef>
                <a:spcPts val="600"/>
              </a:spcBef>
              <a:buFont typeface="Arial" pitchFamily="34" charset="0"/>
              <a:buChar char="•"/>
            </a:pPr>
            <a:r>
              <a:rPr lang="en-US" sz="1400" dirty="0" smtClean="0"/>
              <a:t>LEAs partner with peers to jointly work through implementation of initiatives (e.g., CCSS, teacher and principal evaluation system)</a:t>
            </a:r>
          </a:p>
          <a:p>
            <a:pPr marL="285750" indent="-285750">
              <a:spcBef>
                <a:spcPts val="600"/>
              </a:spcBef>
              <a:buFont typeface="Arial" pitchFamily="34" charset="0"/>
              <a:buChar char="•"/>
            </a:pPr>
            <a:r>
              <a:rPr lang="en-US" sz="1400" dirty="0" smtClean="0"/>
              <a:t>Lower-performing schools partner with exemplar school based upon area of focus</a:t>
            </a:r>
            <a:endParaRPr lang="en-US" sz="1400" dirty="0"/>
          </a:p>
        </p:txBody>
      </p:sp>
      <p:sp>
        <p:nvSpPr>
          <p:cNvPr id="16" name="Rectangle 15"/>
          <p:cNvSpPr/>
          <p:nvPr/>
        </p:nvSpPr>
        <p:spPr>
          <a:xfrm>
            <a:off x="1371600" y="1102055"/>
            <a:ext cx="3352800" cy="609601"/>
          </a:xfrm>
          <a:prstGeom prst="rect">
            <a:avLst/>
          </a:prstGeom>
          <a:solidFill>
            <a:schemeClr val="tx2"/>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rPr>
              <a:t>California</a:t>
            </a:r>
          </a:p>
        </p:txBody>
      </p:sp>
      <p:sp>
        <p:nvSpPr>
          <p:cNvPr id="17" name="Rectangle 16"/>
          <p:cNvSpPr/>
          <p:nvPr/>
        </p:nvSpPr>
        <p:spPr>
          <a:xfrm>
            <a:off x="5244152" y="1102055"/>
            <a:ext cx="3352800" cy="609601"/>
          </a:xfrm>
          <a:prstGeom prst="rect">
            <a:avLst/>
          </a:prstGeom>
          <a:solidFill>
            <a:schemeClr val="tx2"/>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rPr>
              <a:t>CORE Waiver</a:t>
            </a:r>
          </a:p>
        </p:txBody>
      </p:sp>
      <p:sp>
        <p:nvSpPr>
          <p:cNvPr id="21" name="TextBox 20"/>
          <p:cNvSpPr txBox="1"/>
          <p:nvPr/>
        </p:nvSpPr>
        <p:spPr>
          <a:xfrm>
            <a:off x="89848" y="1934568"/>
            <a:ext cx="1357952" cy="523220"/>
          </a:xfrm>
          <a:prstGeom prst="rect">
            <a:avLst/>
          </a:prstGeom>
          <a:noFill/>
        </p:spPr>
        <p:txBody>
          <a:bodyPr wrap="square" rtlCol="0">
            <a:spAutoFit/>
          </a:bodyPr>
          <a:lstStyle/>
          <a:p>
            <a:pPr marL="0" indent="0">
              <a:spcBef>
                <a:spcPts val="600"/>
              </a:spcBef>
              <a:buFont typeface="Arial" pitchFamily="34" charset="0"/>
              <a:buNone/>
            </a:pPr>
            <a:r>
              <a:rPr lang="en-US" sz="1400" b="1" dirty="0" smtClean="0"/>
              <a:t>Nature of </a:t>
            </a:r>
            <a:br>
              <a:rPr lang="en-US" sz="1400" b="1" dirty="0" smtClean="0"/>
            </a:br>
            <a:r>
              <a:rPr lang="en-US" sz="1400" b="1" dirty="0" smtClean="0"/>
              <a:t>Interventions</a:t>
            </a:r>
          </a:p>
        </p:txBody>
      </p:sp>
      <p:sp>
        <p:nvSpPr>
          <p:cNvPr id="22" name="TextBox 21"/>
          <p:cNvSpPr txBox="1"/>
          <p:nvPr/>
        </p:nvSpPr>
        <p:spPr>
          <a:xfrm>
            <a:off x="89848" y="2976292"/>
            <a:ext cx="1357952" cy="523220"/>
          </a:xfrm>
          <a:prstGeom prst="rect">
            <a:avLst/>
          </a:prstGeom>
          <a:noFill/>
        </p:spPr>
        <p:txBody>
          <a:bodyPr wrap="square" rtlCol="0">
            <a:spAutoFit/>
          </a:bodyPr>
          <a:lstStyle/>
          <a:p>
            <a:pPr marL="0" indent="0">
              <a:spcBef>
                <a:spcPts val="600"/>
              </a:spcBef>
              <a:buFont typeface="Arial" pitchFamily="34" charset="0"/>
              <a:buNone/>
            </a:pPr>
            <a:r>
              <a:rPr lang="en-US" sz="1400" b="1" dirty="0" smtClean="0"/>
              <a:t>Support </a:t>
            </a:r>
            <a:br>
              <a:rPr lang="en-US" sz="1400" b="1" dirty="0" smtClean="0"/>
            </a:br>
            <a:r>
              <a:rPr lang="en-US" sz="1400" b="1" dirty="0" smtClean="0"/>
              <a:t>Available</a:t>
            </a:r>
          </a:p>
        </p:txBody>
      </p:sp>
      <p:sp>
        <p:nvSpPr>
          <p:cNvPr id="23" name="TextBox 22"/>
          <p:cNvSpPr txBox="1"/>
          <p:nvPr/>
        </p:nvSpPr>
        <p:spPr>
          <a:xfrm>
            <a:off x="5314664" y="1926608"/>
            <a:ext cx="3347112" cy="738664"/>
          </a:xfrm>
          <a:prstGeom prst="rect">
            <a:avLst/>
          </a:prstGeom>
          <a:noFill/>
        </p:spPr>
        <p:txBody>
          <a:bodyPr wrap="square" rtlCol="0">
            <a:spAutoFit/>
          </a:bodyPr>
          <a:lstStyle/>
          <a:p>
            <a:pPr marL="285750" indent="-285750">
              <a:spcBef>
                <a:spcPts val="600"/>
              </a:spcBef>
              <a:buFont typeface="Arial" pitchFamily="34" charset="0"/>
              <a:buChar char="•"/>
            </a:pPr>
            <a:r>
              <a:rPr lang="en-US" sz="1400" dirty="0" smtClean="0"/>
              <a:t>Required interventions are targeted based upon school needs (e.g., achievement gap, low grad rate)</a:t>
            </a:r>
          </a:p>
        </p:txBody>
      </p:sp>
      <p:sp>
        <p:nvSpPr>
          <p:cNvPr id="20" name="TextBox 19"/>
          <p:cNvSpPr txBox="1"/>
          <p:nvPr/>
        </p:nvSpPr>
        <p:spPr>
          <a:xfrm>
            <a:off x="1377288" y="4669808"/>
            <a:ext cx="3347112" cy="954107"/>
          </a:xfrm>
          <a:prstGeom prst="rect">
            <a:avLst/>
          </a:prstGeom>
          <a:noFill/>
        </p:spPr>
        <p:txBody>
          <a:bodyPr wrap="square" rtlCol="0">
            <a:spAutoFit/>
          </a:bodyPr>
          <a:lstStyle/>
          <a:p>
            <a:pPr marL="285750" indent="-285750">
              <a:spcBef>
                <a:spcPts val="600"/>
              </a:spcBef>
              <a:buFont typeface="Arial" pitchFamily="34" charset="0"/>
              <a:buChar char="•"/>
            </a:pPr>
            <a:r>
              <a:rPr lang="en-US" sz="1400" dirty="0" smtClean="0"/>
              <a:t>Schools and LEAs must progress though PI interventions without the flexibility to assess whether they are working well for their context</a:t>
            </a:r>
            <a:endParaRPr lang="en-US" sz="1400" dirty="0"/>
          </a:p>
        </p:txBody>
      </p:sp>
      <p:sp>
        <p:nvSpPr>
          <p:cNvPr id="25" name="TextBox 24"/>
          <p:cNvSpPr txBox="1"/>
          <p:nvPr/>
        </p:nvSpPr>
        <p:spPr>
          <a:xfrm>
            <a:off x="5314664" y="4669808"/>
            <a:ext cx="3600736" cy="1169551"/>
          </a:xfrm>
          <a:prstGeom prst="rect">
            <a:avLst/>
          </a:prstGeom>
          <a:noFill/>
        </p:spPr>
        <p:txBody>
          <a:bodyPr wrap="square" rtlCol="0">
            <a:spAutoFit/>
          </a:bodyPr>
          <a:lstStyle/>
          <a:p>
            <a:pPr marL="285750" indent="-285750">
              <a:spcBef>
                <a:spcPts val="600"/>
              </a:spcBef>
              <a:buFont typeface="Arial" pitchFamily="34" charset="0"/>
              <a:buChar char="•"/>
            </a:pPr>
            <a:r>
              <a:rPr lang="en-US" sz="1400" dirty="0" smtClean="0"/>
              <a:t>LEA and school partners hold each other accountable, partner to solve targeted problems together,  and will notify CORE if peer falls out of good standing</a:t>
            </a:r>
            <a:endParaRPr lang="en-US" sz="1400" dirty="0"/>
          </a:p>
        </p:txBody>
      </p:sp>
      <p:sp>
        <p:nvSpPr>
          <p:cNvPr id="26" name="TextBox 25"/>
          <p:cNvSpPr txBox="1"/>
          <p:nvPr/>
        </p:nvSpPr>
        <p:spPr>
          <a:xfrm>
            <a:off x="89848" y="4756188"/>
            <a:ext cx="1357952" cy="307777"/>
          </a:xfrm>
          <a:prstGeom prst="rect">
            <a:avLst/>
          </a:prstGeom>
          <a:noFill/>
        </p:spPr>
        <p:txBody>
          <a:bodyPr wrap="square" rtlCol="0">
            <a:spAutoFit/>
          </a:bodyPr>
          <a:lstStyle/>
          <a:p>
            <a:pPr marL="0" indent="0">
              <a:spcBef>
                <a:spcPts val="600"/>
              </a:spcBef>
              <a:buFont typeface="Arial" pitchFamily="34" charset="0"/>
              <a:buNone/>
            </a:pPr>
            <a:r>
              <a:rPr lang="en-US" sz="1400" b="1" dirty="0" smtClean="0"/>
              <a:t>Evaluation</a:t>
            </a:r>
          </a:p>
        </p:txBody>
      </p:sp>
    </p:spTree>
    <p:extLst>
      <p:ext uri="{BB962C8B-B14F-4D97-AF65-F5344CB8AC3E}">
        <p14:creationId xmlns:p14="http://schemas.microsoft.com/office/powerpoint/2010/main" val="1906131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7800" y="457200"/>
            <a:ext cx="6805981" cy="4314825"/>
          </a:xfrm>
          <a:prstGeom prst="rect">
            <a:avLst/>
          </a:prstGeom>
        </p:spPr>
      </p:pic>
      <p:sp>
        <p:nvSpPr>
          <p:cNvPr id="4" name="TextBox 3"/>
          <p:cNvSpPr txBox="1"/>
          <p:nvPr/>
        </p:nvSpPr>
        <p:spPr>
          <a:xfrm>
            <a:off x="1677838" y="4841575"/>
            <a:ext cx="6096000" cy="800219"/>
          </a:xfrm>
          <a:prstGeom prst="rect">
            <a:avLst/>
          </a:prstGeom>
          <a:noFill/>
        </p:spPr>
        <p:txBody>
          <a:bodyPr wrap="square" rtlCol="0">
            <a:spAutoFit/>
          </a:bodyPr>
          <a:lstStyle/>
          <a:p>
            <a:pPr algn="ctr"/>
            <a:r>
              <a:rPr lang="en-US" dirty="0" smtClean="0"/>
              <a:t>Adopted from </a:t>
            </a:r>
            <a:r>
              <a:rPr lang="en-US" b="1" i="1" dirty="0" smtClean="0"/>
              <a:t>Greatness by Design</a:t>
            </a:r>
            <a:r>
              <a:rPr lang="en-US" dirty="0" smtClean="0"/>
              <a:t>,</a:t>
            </a:r>
          </a:p>
          <a:p>
            <a:pPr algn="ctr"/>
            <a:r>
              <a:rPr lang="en-US" sz="1400" dirty="0" smtClean="0"/>
              <a:t>State Superintendent of Public Instruction Tom Torlakson’s Taskforce on Educator Excellence, September 2012</a:t>
            </a:r>
            <a:endParaRPr lang="en-US" sz="1400" dirty="0"/>
          </a:p>
        </p:txBody>
      </p:sp>
    </p:spTree>
    <p:extLst>
      <p:ext uri="{BB962C8B-B14F-4D97-AF65-F5344CB8AC3E}">
        <p14:creationId xmlns:p14="http://schemas.microsoft.com/office/powerpoint/2010/main" val="30695966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762000" y="1448748"/>
            <a:ext cx="3319742" cy="761052"/>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Student growth integrated through a “trigger” system</a:t>
            </a:r>
          </a:p>
        </p:txBody>
      </p:sp>
      <p:sp>
        <p:nvSpPr>
          <p:cNvPr id="3" name="Title 2"/>
          <p:cNvSpPr>
            <a:spLocks noGrp="1"/>
          </p:cNvSpPr>
          <p:nvPr>
            <p:ph type="title"/>
          </p:nvPr>
        </p:nvSpPr>
        <p:spPr>
          <a:xfrm>
            <a:off x="457200" y="0"/>
            <a:ext cx="8229600" cy="2209800"/>
          </a:xfrm>
        </p:spPr>
        <p:txBody>
          <a:bodyPr/>
          <a:lstStyle/>
          <a:p>
            <a:r>
              <a:rPr lang="en-US" sz="4000" dirty="0">
                <a:solidFill>
                  <a:schemeClr val="accent4"/>
                </a:solidFill>
              </a:rPr>
              <a:t>Teacher &amp; Principal Evaluation and Support </a:t>
            </a:r>
            <a:r>
              <a:rPr lang="en-US" sz="4000" dirty="0" smtClean="0">
                <a:solidFill>
                  <a:schemeClr val="accent4"/>
                </a:solidFill>
              </a:rPr>
              <a:t>Systems</a:t>
            </a:r>
            <a:r>
              <a:rPr lang="en-US" dirty="0" smtClean="0">
                <a:solidFill>
                  <a:schemeClr val="accent4"/>
                </a:solidFill>
              </a:rPr>
              <a:t/>
            </a:r>
            <a:br>
              <a:rPr lang="en-US" dirty="0" smtClean="0">
                <a:solidFill>
                  <a:schemeClr val="accent4"/>
                </a:solidFill>
              </a:rPr>
            </a:br>
            <a:endParaRPr lang="en-US" dirty="0"/>
          </a:p>
        </p:txBody>
      </p:sp>
      <p:sp>
        <p:nvSpPr>
          <p:cNvPr id="5" name="Text Placeholder 4"/>
          <p:cNvSpPr>
            <a:spLocks noGrp="1"/>
          </p:cNvSpPr>
          <p:nvPr>
            <p:ph type="body" sz="quarter" idx="10"/>
          </p:nvPr>
        </p:nvSpPr>
        <p:spPr>
          <a:xfrm>
            <a:off x="762000" y="2296668"/>
            <a:ext cx="3307817" cy="2199132"/>
          </a:xfrm>
        </p:spPr>
        <p:txBody>
          <a:bodyPr>
            <a:normAutofit lnSpcReduction="10000"/>
          </a:bodyPr>
          <a:lstStyle/>
          <a:p>
            <a:r>
              <a:rPr lang="en-US" sz="1400" dirty="0" smtClean="0"/>
              <a:t>Similar to the Massachusetts model, misalignment between teacher/administrator professional practice and student performance will initiate dialogue between teachers and administrators to identify why a discrepancy between scores exists, followed by a  1 year improvement plan</a:t>
            </a:r>
          </a:p>
        </p:txBody>
      </p:sp>
      <p:sp>
        <p:nvSpPr>
          <p:cNvPr id="7" name="Rectangle 6"/>
          <p:cNvSpPr/>
          <p:nvPr/>
        </p:nvSpPr>
        <p:spPr>
          <a:xfrm>
            <a:off x="5029200" y="1448748"/>
            <a:ext cx="3319742" cy="761052"/>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Student growth as a defined percentage </a:t>
            </a:r>
          </a:p>
        </p:txBody>
      </p:sp>
      <p:sp>
        <p:nvSpPr>
          <p:cNvPr id="8" name="Oval 7"/>
          <p:cNvSpPr/>
          <p:nvPr/>
        </p:nvSpPr>
        <p:spPr>
          <a:xfrm>
            <a:off x="4876800" y="1301951"/>
            <a:ext cx="381000" cy="381000"/>
          </a:xfrm>
          <a:prstGeom prst="ellipse">
            <a:avLst/>
          </a:prstGeom>
          <a:solidFill>
            <a:schemeClr val="accent4"/>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2</a:t>
            </a:r>
          </a:p>
        </p:txBody>
      </p:sp>
      <p:sp>
        <p:nvSpPr>
          <p:cNvPr id="10" name="Oval 9"/>
          <p:cNvSpPr/>
          <p:nvPr/>
        </p:nvSpPr>
        <p:spPr>
          <a:xfrm>
            <a:off x="609600" y="1301951"/>
            <a:ext cx="381000" cy="381000"/>
          </a:xfrm>
          <a:prstGeom prst="ellipse">
            <a:avLst/>
          </a:prstGeom>
          <a:solidFill>
            <a:schemeClr val="accent4"/>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1</a:t>
            </a:r>
          </a:p>
        </p:txBody>
      </p:sp>
      <p:sp>
        <p:nvSpPr>
          <p:cNvPr id="12" name="Rectangle 11"/>
          <p:cNvSpPr/>
          <p:nvPr/>
        </p:nvSpPr>
        <p:spPr>
          <a:xfrm>
            <a:off x="1295400" y="5171746"/>
            <a:ext cx="6540500" cy="771854"/>
          </a:xfrm>
          <a:prstGeom prst="rect">
            <a:avLst/>
          </a:prstGeom>
          <a:solidFill>
            <a:schemeClr val="accent3"/>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CORE LEAs will choose will between both options in order to allow LEAs flexibility to maintain current systems that already meet USED requirements, while ensuring rigorous models and consistency across all participating districts</a:t>
            </a:r>
          </a:p>
        </p:txBody>
      </p:sp>
      <p:sp>
        <p:nvSpPr>
          <p:cNvPr id="13" name="Isosceles Triangle 12"/>
          <p:cNvSpPr/>
          <p:nvPr/>
        </p:nvSpPr>
        <p:spPr>
          <a:xfrm rot="10800000">
            <a:off x="3721340" y="4571999"/>
            <a:ext cx="1993660" cy="304801"/>
          </a:xfrm>
          <a:prstGeom prst="triangle">
            <a:avLst/>
          </a:prstGeom>
          <a:solidFill>
            <a:schemeClr val="tx2"/>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err="1" smtClean="0">
              <a:solidFill>
                <a:schemeClr val="bg1"/>
              </a:solidFill>
            </a:endParaRPr>
          </a:p>
        </p:txBody>
      </p:sp>
      <p:sp>
        <p:nvSpPr>
          <p:cNvPr id="14" name="Text Placeholder 4"/>
          <p:cNvSpPr txBox="1">
            <a:spLocks/>
          </p:cNvSpPr>
          <p:nvPr/>
        </p:nvSpPr>
        <p:spPr>
          <a:xfrm>
            <a:off x="5029200" y="2286000"/>
            <a:ext cx="3307817" cy="2199132"/>
          </a:xfrm>
          <a:prstGeom prst="rect">
            <a:avLst/>
          </a:prstGeom>
        </p:spPr>
        <p:txBody>
          <a:bodyPr vert="horz" lIns="91440" tIns="45720" rIns="91440" bIns="45720" rtlCol="0">
            <a:normAutofit/>
          </a:bodyPr>
          <a:lstStyle>
            <a:lvl1pPr marL="230188" indent="-230188" algn="l" rtl="0" eaLnBrk="1" latinLnBrk="0" hangingPunct="1">
              <a:spcBef>
                <a:spcPts val="600"/>
              </a:spcBef>
              <a:buClrTx/>
              <a:buSzPct val="100000"/>
              <a:buFont typeface="Arial" pitchFamily="34" charset="0"/>
              <a:buChar char="•"/>
              <a:defRPr sz="1100" kern="1200">
                <a:solidFill>
                  <a:schemeClr val="bg2"/>
                </a:solidFill>
                <a:effectLst/>
                <a:latin typeface="+mn-lt"/>
                <a:ea typeface="+mn-ea"/>
                <a:cs typeface="+mn-cs"/>
              </a:defRPr>
            </a:lvl1pPr>
            <a:lvl2pPr marL="548640" indent="-201168" algn="l" rtl="0" eaLnBrk="1" latinLnBrk="0" hangingPunct="1">
              <a:spcBef>
                <a:spcPts val="600"/>
              </a:spcBef>
              <a:buClrTx/>
              <a:buSzPct val="100000"/>
              <a:buFont typeface="Arial" pitchFamily="34" charset="0"/>
              <a:buChar char="−"/>
              <a:defRPr sz="1100" kern="1200">
                <a:solidFill>
                  <a:schemeClr val="bg2"/>
                </a:solidFill>
                <a:latin typeface="+mn-lt"/>
                <a:ea typeface="+mn-ea"/>
                <a:cs typeface="+mn-cs"/>
              </a:defRPr>
            </a:lvl2pPr>
            <a:lvl3pPr marL="786384" indent="-182880" algn="l" rtl="0" eaLnBrk="1" latinLnBrk="0" hangingPunct="1">
              <a:spcBef>
                <a:spcPts val="300"/>
              </a:spcBef>
              <a:buClrTx/>
              <a:buSzPct val="100000"/>
              <a:buFont typeface="Arial" pitchFamily="34" charset="0"/>
              <a:buChar char="•"/>
              <a:defRPr sz="1100" kern="1200">
                <a:solidFill>
                  <a:schemeClr val="bg2"/>
                </a:solidFill>
                <a:latin typeface="+mn-lt"/>
                <a:ea typeface="+mn-ea"/>
                <a:cs typeface="+mn-cs"/>
              </a:defRPr>
            </a:lvl3pPr>
            <a:lvl4pPr marL="1024128" indent="-182880" algn="l" rtl="0" eaLnBrk="1" latinLnBrk="0" hangingPunct="1">
              <a:spcBef>
                <a:spcPts val="300"/>
              </a:spcBef>
              <a:buClrTx/>
              <a:buSzPct val="100000"/>
              <a:buFont typeface="Arial" pitchFamily="34" charset="0"/>
              <a:buChar char="−"/>
              <a:defRPr sz="1100" kern="1200">
                <a:solidFill>
                  <a:schemeClr val="bg2"/>
                </a:solidFill>
                <a:latin typeface="+mn-lt"/>
                <a:ea typeface="+mn-ea"/>
                <a:cs typeface="+mn-cs"/>
              </a:defRPr>
            </a:lvl4pPr>
            <a:lvl5pPr marL="1280160" indent="-182880" algn="l" rtl="0" eaLnBrk="1" latinLnBrk="0" hangingPunct="1">
              <a:spcBef>
                <a:spcPts val="300"/>
              </a:spcBef>
              <a:buClrTx/>
              <a:buSzPct val="100000"/>
              <a:buFont typeface="Arial" pitchFamily="34" charset="0"/>
              <a:buChar char="•"/>
              <a:defRPr sz="1100" kern="1200">
                <a:solidFill>
                  <a:schemeClr val="bg2"/>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sz="1700" kern="1200" baseline="0">
                <a:solidFill>
                  <a:srgbClr val="FFFFFF"/>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sz="1500" kern="1200">
                <a:solidFill>
                  <a:srgbClr val="FFFFFF"/>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sz="1500" kern="1200" baseline="0">
                <a:solidFill>
                  <a:srgbClr val="FFFFFF"/>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sz="1500" kern="1200">
                <a:solidFill>
                  <a:srgbClr val="FFFFFF"/>
                </a:solidFill>
                <a:latin typeface="+mn-lt"/>
                <a:ea typeface="+mn-ea"/>
                <a:cs typeface="+mn-cs"/>
              </a:defRPr>
            </a:lvl9pPr>
          </a:lstStyle>
          <a:p>
            <a:pPr fontAlgn="auto">
              <a:spcAft>
                <a:spcPts val="0"/>
              </a:spcAft>
            </a:pPr>
            <a:r>
              <a:rPr lang="en-US" sz="1400" dirty="0" smtClean="0"/>
              <a:t>Student growth will represent a minimum of 20% of teacher and principal evaluation calculations</a:t>
            </a:r>
          </a:p>
        </p:txBody>
      </p:sp>
      <p:sp>
        <p:nvSpPr>
          <p:cNvPr id="2" name="Rectangular Callout 1"/>
          <p:cNvSpPr/>
          <p:nvPr/>
        </p:nvSpPr>
        <p:spPr>
          <a:xfrm>
            <a:off x="6096000" y="3385566"/>
            <a:ext cx="2743200" cy="1338834"/>
          </a:xfrm>
          <a:prstGeom prst="wedgeRectCallout">
            <a:avLst>
              <a:gd name="adj1" fmla="val -73284"/>
              <a:gd name="adj2" fmla="val -43965"/>
            </a:avLst>
          </a:prstGeom>
          <a:solidFill>
            <a:srgbClr val="002060"/>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bg1"/>
                </a:solidFill>
              </a:rPr>
              <a:t>Any negotiated lawsuit  or court order will supersede the requirements for student growth per the CORE Waiver</a:t>
            </a:r>
          </a:p>
        </p:txBody>
      </p:sp>
    </p:spTree>
    <p:extLst>
      <p:ext uri="{BB962C8B-B14F-4D97-AF65-F5344CB8AC3E}">
        <p14:creationId xmlns:p14="http://schemas.microsoft.com/office/powerpoint/2010/main" val="40533976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 y="-457200"/>
            <a:ext cx="8801100" cy="1600200"/>
          </a:xfrm>
        </p:spPr>
        <p:txBody>
          <a:bodyPr/>
          <a:lstStyle/>
          <a:p>
            <a:pPr>
              <a:lnSpc>
                <a:spcPct val="100000"/>
              </a:lnSpc>
            </a:pPr>
            <a:r>
              <a:rPr lang="en-US" sz="2000" dirty="0"/>
              <a:t>Nine CORE LEAs have signed on to the CORE Waiver; other LEAs will have the option to join onto the Waiver annually</a:t>
            </a:r>
          </a:p>
        </p:txBody>
      </p:sp>
      <p:sp>
        <p:nvSpPr>
          <p:cNvPr id="7" name="Text Placeholder 1"/>
          <p:cNvSpPr txBox="1">
            <a:spLocks/>
          </p:cNvSpPr>
          <p:nvPr/>
        </p:nvSpPr>
        <p:spPr>
          <a:xfrm>
            <a:off x="4800600" y="2057400"/>
            <a:ext cx="4160519" cy="4017264"/>
          </a:xfrm>
          <a:prstGeom prst="rect">
            <a:avLst/>
          </a:prstGeom>
        </p:spPr>
        <p:txBody>
          <a:bodyPr vert="horz" lIns="91440" tIns="45720" rIns="45720" bIns="45720" rtlCol="0" anchor="t">
            <a:noAutofit/>
          </a:bodyPr>
          <a:lstStyle>
            <a:defPPr>
              <a:defRPr lang="en-US"/>
            </a:defPPr>
            <a:lvl1pPr marL="0" algn="r" defTabSz="914400" rtl="0" eaLnBrk="1" latinLnBrk="0" hangingPunct="1">
              <a:defRPr sz="1200" kern="1200">
                <a:solidFill>
                  <a:schemeClr val="tx1">
                    <a:lumMod val="65000"/>
                    <a:lumOff val="35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spcBef>
                <a:spcPts val="1200"/>
              </a:spcBef>
              <a:buFont typeface="Arial" pitchFamily="34" charset="0"/>
              <a:buChar char="•"/>
            </a:pPr>
            <a:r>
              <a:rPr lang="en-US" dirty="0" smtClean="0">
                <a:solidFill>
                  <a:schemeClr val="tx1"/>
                </a:solidFill>
                <a:latin typeface="+mn-lt"/>
              </a:rPr>
              <a:t>This year, LEAs will have a short window over the summer to sign onto the CORE waiver</a:t>
            </a:r>
          </a:p>
          <a:p>
            <a:pPr marL="548640" lvl="1" indent="-201168">
              <a:spcBef>
                <a:spcPts val="1200"/>
              </a:spcBef>
              <a:buSzPct val="100000"/>
              <a:buFont typeface="Arial" pitchFamily="34" charset="0"/>
              <a:buChar char="−"/>
            </a:pPr>
            <a:r>
              <a:rPr lang="en-US" sz="1200" dirty="0"/>
              <a:t>We expect to hear back from USED around June 30th and expect LEAs will have until ~July 15th to participate</a:t>
            </a:r>
          </a:p>
          <a:p>
            <a:pPr marL="548640" lvl="1" indent="-201168">
              <a:spcBef>
                <a:spcPts val="1200"/>
              </a:spcBef>
              <a:buSzPct val="100000"/>
              <a:buFont typeface="Arial" pitchFamily="34" charset="0"/>
              <a:buChar char="−"/>
            </a:pPr>
            <a:r>
              <a:rPr lang="en-US" sz="1200" dirty="0"/>
              <a:t>Additional detail will be forthcoming depending on timeline from USED</a:t>
            </a:r>
          </a:p>
          <a:p>
            <a:pPr marL="548640" lvl="1" indent="-201168">
              <a:spcBef>
                <a:spcPts val="1200"/>
              </a:spcBef>
              <a:buSzPct val="100000"/>
              <a:buFont typeface="Arial" pitchFamily="34" charset="0"/>
              <a:buChar char="−"/>
            </a:pPr>
            <a:r>
              <a:rPr lang="en-US" sz="1200" dirty="0"/>
              <a:t>LEAs will need to have completed a thorough consultation with stakeholders prior to joining</a:t>
            </a:r>
          </a:p>
          <a:p>
            <a:pPr marL="285750" indent="-285750" algn="l">
              <a:spcBef>
                <a:spcPts val="1200"/>
              </a:spcBef>
              <a:buFont typeface="Arial" pitchFamily="34" charset="0"/>
              <a:buChar char="•"/>
            </a:pPr>
            <a:r>
              <a:rPr lang="en-US" dirty="0" smtClean="0">
                <a:solidFill>
                  <a:schemeClr val="tx1"/>
                </a:solidFill>
                <a:latin typeface="+mn-lt"/>
              </a:rPr>
              <a:t>An annual enrollment period will allow LEAs to join the CORE Waiver by April 15</a:t>
            </a:r>
            <a:r>
              <a:rPr lang="en-US" baseline="30000" dirty="0" smtClean="0">
                <a:solidFill>
                  <a:schemeClr val="tx1"/>
                </a:solidFill>
                <a:latin typeface="+mn-lt"/>
              </a:rPr>
              <a:t>th</a:t>
            </a:r>
            <a:r>
              <a:rPr lang="en-US" dirty="0" smtClean="0">
                <a:solidFill>
                  <a:schemeClr val="tx1"/>
                </a:solidFill>
                <a:latin typeface="+mn-lt"/>
              </a:rPr>
              <a:t> of each subsequent year</a:t>
            </a:r>
          </a:p>
        </p:txBody>
      </p:sp>
      <p:sp>
        <p:nvSpPr>
          <p:cNvPr id="8" name="Rectangle 7"/>
          <p:cNvSpPr/>
          <p:nvPr/>
        </p:nvSpPr>
        <p:spPr>
          <a:xfrm>
            <a:off x="4876800" y="1447800"/>
            <a:ext cx="4038600" cy="546847"/>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rPr>
              <a:t>Timeline for Joining Waiver</a:t>
            </a:r>
          </a:p>
        </p:txBody>
      </p:sp>
      <p:sp>
        <p:nvSpPr>
          <p:cNvPr id="9" name="Freeform 15"/>
          <p:cNvSpPr>
            <a:spLocks/>
          </p:cNvSpPr>
          <p:nvPr/>
        </p:nvSpPr>
        <p:spPr bwMode="auto">
          <a:xfrm rot="20735271">
            <a:off x="1055624" y="1235628"/>
            <a:ext cx="3319462" cy="5565790"/>
          </a:xfrm>
          <a:custGeom>
            <a:avLst/>
            <a:gdLst/>
            <a:ahLst/>
            <a:cxnLst>
              <a:cxn ang="0">
                <a:pos x="8" y="109"/>
              </a:cxn>
              <a:cxn ang="0">
                <a:pos x="12" y="121"/>
              </a:cxn>
              <a:cxn ang="0">
                <a:pos x="2" y="168"/>
              </a:cxn>
              <a:cxn ang="0">
                <a:pos x="9" y="182"/>
              </a:cxn>
              <a:cxn ang="0">
                <a:pos x="36" y="244"/>
              </a:cxn>
              <a:cxn ang="0">
                <a:pos x="39" y="242"/>
              </a:cxn>
              <a:cxn ang="0">
                <a:pos x="41" y="229"/>
              </a:cxn>
              <a:cxn ang="0">
                <a:pos x="45" y="227"/>
              </a:cxn>
              <a:cxn ang="0">
                <a:pos x="50" y="230"/>
              </a:cxn>
              <a:cxn ang="0">
                <a:pos x="41" y="238"/>
              </a:cxn>
              <a:cxn ang="0">
                <a:pos x="45" y="243"/>
              </a:cxn>
              <a:cxn ang="0">
                <a:pos x="52" y="269"/>
              </a:cxn>
              <a:cxn ang="0">
                <a:pos x="47" y="268"/>
              </a:cxn>
              <a:cxn ang="0">
                <a:pos x="38" y="258"/>
              </a:cxn>
              <a:cxn ang="0">
                <a:pos x="41" y="247"/>
              </a:cxn>
              <a:cxn ang="0">
                <a:pos x="36" y="248"/>
              </a:cxn>
              <a:cxn ang="0">
                <a:pos x="30" y="259"/>
              </a:cxn>
              <a:cxn ang="0">
                <a:pos x="32" y="283"/>
              </a:cxn>
              <a:cxn ang="0">
                <a:pos x="38" y="294"/>
              </a:cxn>
              <a:cxn ang="0">
                <a:pos x="50" y="303"/>
              </a:cxn>
              <a:cxn ang="0">
                <a:pos x="46" y="316"/>
              </a:cxn>
              <a:cxn ang="0">
                <a:pos x="39" y="318"/>
              </a:cxn>
              <a:cxn ang="0">
                <a:pos x="38" y="333"/>
              </a:cxn>
              <a:cxn ang="0">
                <a:pos x="55" y="369"/>
              </a:cxn>
              <a:cxn ang="0">
                <a:pos x="69" y="391"/>
              </a:cxn>
              <a:cxn ang="0">
                <a:pos x="67" y="404"/>
              </a:cxn>
              <a:cxn ang="0">
                <a:pos x="75" y="412"/>
              </a:cxn>
              <a:cxn ang="0">
                <a:pos x="72" y="421"/>
              </a:cxn>
              <a:cxn ang="0">
                <a:pos x="66" y="442"/>
              </a:cxn>
              <a:cxn ang="0">
                <a:pos x="73" y="449"/>
              </a:cxn>
              <a:cxn ang="0">
                <a:pos x="115" y="464"/>
              </a:cxn>
              <a:cxn ang="0">
                <a:pos x="133" y="488"/>
              </a:cxn>
              <a:cxn ang="0">
                <a:pos x="153" y="496"/>
              </a:cxn>
              <a:cxn ang="0">
                <a:pos x="153" y="510"/>
              </a:cxn>
              <a:cxn ang="0">
                <a:pos x="167" y="513"/>
              </a:cxn>
              <a:cxn ang="0">
                <a:pos x="185" y="538"/>
              </a:cxn>
              <a:cxn ang="0">
                <a:pos x="195" y="558"/>
              </a:cxn>
              <a:cxn ang="0">
                <a:pos x="195" y="591"/>
              </a:cxn>
              <a:cxn ang="0">
                <a:pos x="320" y="599"/>
              </a:cxn>
              <a:cxn ang="0">
                <a:pos x="312" y="585"/>
              </a:cxn>
              <a:cxn ang="0">
                <a:pos x="316" y="566"/>
              </a:cxn>
              <a:cxn ang="0">
                <a:pos x="336" y="533"/>
              </a:cxn>
              <a:cxn ang="0">
                <a:pos x="350" y="524"/>
              </a:cxn>
              <a:cxn ang="0">
                <a:pos x="342" y="513"/>
              </a:cxn>
              <a:cxn ang="0">
                <a:pos x="336" y="480"/>
              </a:cxn>
              <a:cxn ang="0">
                <a:pos x="170" y="231"/>
              </a:cxn>
              <a:cxn ang="0">
                <a:pos x="158" y="206"/>
              </a:cxn>
              <a:cxn ang="0">
                <a:pos x="199" y="47"/>
              </a:cxn>
              <a:cxn ang="0">
                <a:pos x="33" y="0"/>
              </a:cxn>
              <a:cxn ang="0">
                <a:pos x="29" y="9"/>
              </a:cxn>
              <a:cxn ang="0">
                <a:pos x="30" y="30"/>
              </a:cxn>
              <a:cxn ang="0">
                <a:pos x="0" y="80"/>
              </a:cxn>
              <a:cxn ang="0">
                <a:pos x="8" y="109"/>
              </a:cxn>
            </a:cxnLst>
            <a:rect l="0" t="0" r="r" b="b"/>
            <a:pathLst>
              <a:path w="351" h="600">
                <a:moveTo>
                  <a:pt x="8" y="109"/>
                </a:moveTo>
                <a:lnTo>
                  <a:pt x="12" y="121"/>
                </a:lnTo>
                <a:lnTo>
                  <a:pt x="2" y="168"/>
                </a:lnTo>
                <a:lnTo>
                  <a:pt x="9" y="182"/>
                </a:lnTo>
                <a:lnTo>
                  <a:pt x="36" y="244"/>
                </a:lnTo>
                <a:lnTo>
                  <a:pt x="39" y="242"/>
                </a:lnTo>
                <a:lnTo>
                  <a:pt x="41" y="229"/>
                </a:lnTo>
                <a:lnTo>
                  <a:pt x="45" y="227"/>
                </a:lnTo>
                <a:lnTo>
                  <a:pt x="50" y="230"/>
                </a:lnTo>
                <a:lnTo>
                  <a:pt x="41" y="238"/>
                </a:lnTo>
                <a:lnTo>
                  <a:pt x="45" y="243"/>
                </a:lnTo>
                <a:lnTo>
                  <a:pt x="52" y="269"/>
                </a:lnTo>
                <a:lnTo>
                  <a:pt x="47" y="268"/>
                </a:lnTo>
                <a:lnTo>
                  <a:pt x="38" y="258"/>
                </a:lnTo>
                <a:lnTo>
                  <a:pt x="41" y="247"/>
                </a:lnTo>
                <a:lnTo>
                  <a:pt x="36" y="248"/>
                </a:lnTo>
                <a:lnTo>
                  <a:pt x="30" y="259"/>
                </a:lnTo>
                <a:lnTo>
                  <a:pt x="32" y="283"/>
                </a:lnTo>
                <a:lnTo>
                  <a:pt x="38" y="294"/>
                </a:lnTo>
                <a:lnTo>
                  <a:pt x="50" y="303"/>
                </a:lnTo>
                <a:lnTo>
                  <a:pt x="46" y="316"/>
                </a:lnTo>
                <a:lnTo>
                  <a:pt x="39" y="318"/>
                </a:lnTo>
                <a:lnTo>
                  <a:pt x="38" y="333"/>
                </a:lnTo>
                <a:lnTo>
                  <a:pt x="55" y="369"/>
                </a:lnTo>
                <a:lnTo>
                  <a:pt x="69" y="391"/>
                </a:lnTo>
                <a:lnTo>
                  <a:pt x="67" y="404"/>
                </a:lnTo>
                <a:lnTo>
                  <a:pt x="75" y="412"/>
                </a:lnTo>
                <a:lnTo>
                  <a:pt x="72" y="421"/>
                </a:lnTo>
                <a:lnTo>
                  <a:pt x="66" y="442"/>
                </a:lnTo>
                <a:lnTo>
                  <a:pt x="73" y="449"/>
                </a:lnTo>
                <a:lnTo>
                  <a:pt x="115" y="464"/>
                </a:lnTo>
                <a:lnTo>
                  <a:pt x="133" y="488"/>
                </a:lnTo>
                <a:lnTo>
                  <a:pt x="153" y="496"/>
                </a:lnTo>
                <a:lnTo>
                  <a:pt x="153" y="510"/>
                </a:lnTo>
                <a:lnTo>
                  <a:pt x="167" y="513"/>
                </a:lnTo>
                <a:lnTo>
                  <a:pt x="185" y="538"/>
                </a:lnTo>
                <a:lnTo>
                  <a:pt x="195" y="558"/>
                </a:lnTo>
                <a:lnTo>
                  <a:pt x="195" y="591"/>
                </a:lnTo>
                <a:lnTo>
                  <a:pt x="320" y="599"/>
                </a:lnTo>
                <a:lnTo>
                  <a:pt x="312" y="585"/>
                </a:lnTo>
                <a:lnTo>
                  <a:pt x="316" y="566"/>
                </a:lnTo>
                <a:lnTo>
                  <a:pt x="336" y="533"/>
                </a:lnTo>
                <a:lnTo>
                  <a:pt x="350" y="524"/>
                </a:lnTo>
                <a:lnTo>
                  <a:pt x="342" y="513"/>
                </a:lnTo>
                <a:lnTo>
                  <a:pt x="336" y="480"/>
                </a:lnTo>
                <a:lnTo>
                  <a:pt x="170" y="231"/>
                </a:lnTo>
                <a:lnTo>
                  <a:pt x="158" y="206"/>
                </a:lnTo>
                <a:lnTo>
                  <a:pt x="199" y="47"/>
                </a:lnTo>
                <a:lnTo>
                  <a:pt x="33" y="0"/>
                </a:lnTo>
                <a:lnTo>
                  <a:pt x="29" y="9"/>
                </a:lnTo>
                <a:lnTo>
                  <a:pt x="30" y="30"/>
                </a:lnTo>
                <a:lnTo>
                  <a:pt x="0" y="80"/>
                </a:lnTo>
                <a:lnTo>
                  <a:pt x="8" y="109"/>
                </a:lnTo>
              </a:path>
            </a:pathLst>
          </a:custGeom>
          <a:solidFill>
            <a:schemeClr val="accent1">
              <a:lumMod val="60000"/>
              <a:lumOff val="40000"/>
            </a:schemeClr>
          </a:solidFill>
          <a:ln w="12700" cap="rnd" cmpd="sng">
            <a:solidFill>
              <a:schemeClr val="bg1"/>
            </a:solidFill>
            <a:prstDash val="solid"/>
            <a:round/>
            <a:headEnd type="none" w="sm" len="sm"/>
            <a:tailEnd type="none" w="sm" len="sm"/>
          </a:ln>
          <a:effectLst/>
        </p:spPr>
        <p:txBody>
          <a:bodyPr/>
          <a:lstStyle/>
          <a:p>
            <a:endParaRPr lang="en-US"/>
          </a:p>
        </p:txBody>
      </p:sp>
      <p:sp>
        <p:nvSpPr>
          <p:cNvPr id="10" name="TextBox 9"/>
          <p:cNvSpPr txBox="1"/>
          <p:nvPr/>
        </p:nvSpPr>
        <p:spPr>
          <a:xfrm>
            <a:off x="2134785" y="5762354"/>
            <a:ext cx="927100" cy="230832"/>
          </a:xfrm>
          <a:prstGeom prst="rect">
            <a:avLst/>
          </a:prstGeom>
          <a:noFill/>
        </p:spPr>
        <p:txBody>
          <a:bodyPr wrap="square" rtlCol="0">
            <a:spAutoFit/>
          </a:bodyPr>
          <a:lstStyle/>
          <a:p>
            <a:pPr marL="0" indent="0" algn="r">
              <a:spcBef>
                <a:spcPts val="600"/>
              </a:spcBef>
              <a:buFont typeface="Arial" pitchFamily="34" charset="0"/>
              <a:buNone/>
            </a:pPr>
            <a:r>
              <a:rPr lang="en-US" sz="900" dirty="0" smtClean="0"/>
              <a:t>Long Beach</a:t>
            </a:r>
          </a:p>
        </p:txBody>
      </p:sp>
      <p:sp>
        <p:nvSpPr>
          <p:cNvPr id="11" name="5-Point Star 10"/>
          <p:cNvSpPr/>
          <p:nvPr/>
        </p:nvSpPr>
        <p:spPr>
          <a:xfrm>
            <a:off x="2980605" y="5713786"/>
            <a:ext cx="228600" cy="228600"/>
          </a:xfrm>
          <a:prstGeom prst="star5">
            <a:avLst/>
          </a:prstGeom>
          <a:solidFill>
            <a:srgbClr val="0070C0"/>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err="1" smtClean="0">
              <a:solidFill>
                <a:srgbClr val="FFFFFF"/>
              </a:solidFill>
            </a:endParaRPr>
          </a:p>
        </p:txBody>
      </p:sp>
      <p:sp>
        <p:nvSpPr>
          <p:cNvPr id="12" name="TextBox 11"/>
          <p:cNvSpPr txBox="1"/>
          <p:nvPr/>
        </p:nvSpPr>
        <p:spPr>
          <a:xfrm>
            <a:off x="2752005" y="4466954"/>
            <a:ext cx="762000" cy="230832"/>
          </a:xfrm>
          <a:prstGeom prst="rect">
            <a:avLst/>
          </a:prstGeom>
          <a:noFill/>
        </p:spPr>
        <p:txBody>
          <a:bodyPr wrap="square" rtlCol="0">
            <a:spAutoFit/>
          </a:bodyPr>
          <a:lstStyle/>
          <a:p>
            <a:pPr marL="0" indent="0">
              <a:spcBef>
                <a:spcPts val="600"/>
              </a:spcBef>
              <a:buFont typeface="Arial" pitchFamily="34" charset="0"/>
              <a:buNone/>
            </a:pPr>
            <a:r>
              <a:rPr lang="en-US" sz="900" dirty="0" smtClean="0"/>
              <a:t>Sanger</a:t>
            </a:r>
          </a:p>
        </p:txBody>
      </p:sp>
      <p:sp>
        <p:nvSpPr>
          <p:cNvPr id="13" name="5-Point Star 12"/>
          <p:cNvSpPr/>
          <p:nvPr/>
        </p:nvSpPr>
        <p:spPr>
          <a:xfrm>
            <a:off x="2599605" y="4466954"/>
            <a:ext cx="228600" cy="228600"/>
          </a:xfrm>
          <a:prstGeom prst="star5">
            <a:avLst/>
          </a:prstGeom>
          <a:solidFill>
            <a:srgbClr val="0070C0"/>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err="1" smtClean="0">
              <a:solidFill>
                <a:srgbClr val="FFFFFF"/>
              </a:solidFill>
            </a:endParaRPr>
          </a:p>
        </p:txBody>
      </p:sp>
      <p:sp>
        <p:nvSpPr>
          <p:cNvPr id="14" name="TextBox 13"/>
          <p:cNvSpPr txBox="1"/>
          <p:nvPr/>
        </p:nvSpPr>
        <p:spPr>
          <a:xfrm>
            <a:off x="1766047" y="4418796"/>
            <a:ext cx="762000" cy="230832"/>
          </a:xfrm>
          <a:prstGeom prst="rect">
            <a:avLst/>
          </a:prstGeom>
          <a:noFill/>
        </p:spPr>
        <p:txBody>
          <a:bodyPr wrap="square" rtlCol="0">
            <a:spAutoFit/>
          </a:bodyPr>
          <a:lstStyle/>
          <a:p>
            <a:pPr marL="0" indent="0" algn="r">
              <a:spcBef>
                <a:spcPts val="600"/>
              </a:spcBef>
              <a:buFont typeface="Arial" pitchFamily="34" charset="0"/>
              <a:buNone/>
            </a:pPr>
            <a:r>
              <a:rPr lang="en-US" sz="900" dirty="0" smtClean="0"/>
              <a:t>Fresno</a:t>
            </a:r>
          </a:p>
        </p:txBody>
      </p:sp>
      <p:sp>
        <p:nvSpPr>
          <p:cNvPr id="15" name="5-Point Star 14"/>
          <p:cNvSpPr/>
          <p:nvPr/>
        </p:nvSpPr>
        <p:spPr>
          <a:xfrm>
            <a:off x="2451847" y="4391902"/>
            <a:ext cx="228600" cy="228600"/>
          </a:xfrm>
          <a:prstGeom prst="star5">
            <a:avLst/>
          </a:prstGeom>
          <a:solidFill>
            <a:srgbClr val="0070C0"/>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err="1" smtClean="0">
              <a:solidFill>
                <a:srgbClr val="FFFFFF"/>
              </a:solidFill>
            </a:endParaRPr>
          </a:p>
        </p:txBody>
      </p:sp>
      <p:sp>
        <p:nvSpPr>
          <p:cNvPr id="16" name="TextBox 15"/>
          <p:cNvSpPr txBox="1"/>
          <p:nvPr/>
        </p:nvSpPr>
        <p:spPr>
          <a:xfrm>
            <a:off x="2193205" y="5902054"/>
            <a:ext cx="927100" cy="230832"/>
          </a:xfrm>
          <a:prstGeom prst="rect">
            <a:avLst/>
          </a:prstGeom>
          <a:noFill/>
        </p:spPr>
        <p:txBody>
          <a:bodyPr wrap="square" rtlCol="0">
            <a:spAutoFit/>
          </a:bodyPr>
          <a:lstStyle/>
          <a:p>
            <a:pPr marL="0" indent="0" algn="r">
              <a:spcBef>
                <a:spcPts val="600"/>
              </a:spcBef>
              <a:buFont typeface="Arial" pitchFamily="34" charset="0"/>
              <a:buNone/>
            </a:pPr>
            <a:r>
              <a:rPr lang="en-US" sz="900" dirty="0" smtClean="0"/>
              <a:t>Santa Ana</a:t>
            </a:r>
          </a:p>
        </p:txBody>
      </p:sp>
      <p:sp>
        <p:nvSpPr>
          <p:cNvPr id="17" name="5-Point Star 16"/>
          <p:cNvSpPr/>
          <p:nvPr/>
        </p:nvSpPr>
        <p:spPr>
          <a:xfrm>
            <a:off x="3039025" y="5853486"/>
            <a:ext cx="228600" cy="228600"/>
          </a:xfrm>
          <a:prstGeom prst="star5">
            <a:avLst/>
          </a:prstGeom>
          <a:solidFill>
            <a:srgbClr val="0070C0"/>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err="1" smtClean="0">
              <a:solidFill>
                <a:srgbClr val="FFFFFF"/>
              </a:solidFill>
            </a:endParaRPr>
          </a:p>
        </p:txBody>
      </p:sp>
      <p:sp>
        <p:nvSpPr>
          <p:cNvPr id="18" name="5-Point Star 17"/>
          <p:cNvSpPr/>
          <p:nvPr/>
        </p:nvSpPr>
        <p:spPr>
          <a:xfrm>
            <a:off x="1232647" y="3885396"/>
            <a:ext cx="228600" cy="228600"/>
          </a:xfrm>
          <a:prstGeom prst="star5">
            <a:avLst/>
          </a:prstGeom>
          <a:solidFill>
            <a:srgbClr val="0070C0"/>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err="1">
              <a:solidFill>
                <a:srgbClr val="FFFFFF"/>
              </a:solidFill>
            </a:endParaRPr>
          </a:p>
        </p:txBody>
      </p:sp>
      <p:sp>
        <p:nvSpPr>
          <p:cNvPr id="19" name="5-Point Star 18"/>
          <p:cNvSpPr/>
          <p:nvPr/>
        </p:nvSpPr>
        <p:spPr>
          <a:xfrm>
            <a:off x="1411941" y="3818161"/>
            <a:ext cx="228600" cy="228600"/>
          </a:xfrm>
          <a:prstGeom prst="star5">
            <a:avLst/>
          </a:prstGeom>
          <a:solidFill>
            <a:srgbClr val="0070C0"/>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err="1">
              <a:solidFill>
                <a:srgbClr val="FFFFFF"/>
              </a:solidFill>
            </a:endParaRPr>
          </a:p>
        </p:txBody>
      </p:sp>
      <p:sp>
        <p:nvSpPr>
          <p:cNvPr id="20" name="TextBox 19"/>
          <p:cNvSpPr txBox="1"/>
          <p:nvPr/>
        </p:nvSpPr>
        <p:spPr>
          <a:xfrm>
            <a:off x="381000" y="3923958"/>
            <a:ext cx="927100" cy="230832"/>
          </a:xfrm>
          <a:prstGeom prst="rect">
            <a:avLst/>
          </a:prstGeom>
          <a:noFill/>
        </p:spPr>
        <p:txBody>
          <a:bodyPr wrap="square" rtlCol="0">
            <a:spAutoFit/>
          </a:bodyPr>
          <a:lstStyle/>
          <a:p>
            <a:pPr marL="0" indent="0">
              <a:spcBef>
                <a:spcPts val="600"/>
              </a:spcBef>
              <a:buFont typeface="Arial" pitchFamily="34" charset="0"/>
              <a:buNone/>
            </a:pPr>
            <a:r>
              <a:rPr lang="en-US" sz="900" dirty="0" smtClean="0"/>
              <a:t>San Francisco</a:t>
            </a:r>
          </a:p>
        </p:txBody>
      </p:sp>
      <p:sp>
        <p:nvSpPr>
          <p:cNvPr id="21" name="TextBox 20"/>
          <p:cNvSpPr txBox="1"/>
          <p:nvPr/>
        </p:nvSpPr>
        <p:spPr>
          <a:xfrm>
            <a:off x="686547" y="3679208"/>
            <a:ext cx="927100" cy="230832"/>
          </a:xfrm>
          <a:prstGeom prst="rect">
            <a:avLst/>
          </a:prstGeom>
          <a:noFill/>
        </p:spPr>
        <p:txBody>
          <a:bodyPr wrap="square" rtlCol="0">
            <a:spAutoFit/>
          </a:bodyPr>
          <a:lstStyle/>
          <a:p>
            <a:pPr marL="0" indent="0" algn="r">
              <a:spcBef>
                <a:spcPts val="600"/>
              </a:spcBef>
              <a:buFont typeface="Arial" pitchFamily="34" charset="0"/>
              <a:buNone/>
            </a:pPr>
            <a:r>
              <a:rPr lang="en-US" sz="900" dirty="0" smtClean="0"/>
              <a:t>Oakland</a:t>
            </a:r>
          </a:p>
        </p:txBody>
      </p:sp>
      <p:sp>
        <p:nvSpPr>
          <p:cNvPr id="22" name="5-Point Star 21"/>
          <p:cNvSpPr/>
          <p:nvPr/>
        </p:nvSpPr>
        <p:spPr>
          <a:xfrm>
            <a:off x="1613647" y="3325102"/>
            <a:ext cx="228600" cy="228600"/>
          </a:xfrm>
          <a:prstGeom prst="star5">
            <a:avLst/>
          </a:prstGeom>
          <a:solidFill>
            <a:srgbClr val="0070C0"/>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err="1">
              <a:solidFill>
                <a:srgbClr val="FFFFFF"/>
              </a:solidFill>
            </a:endParaRPr>
          </a:p>
        </p:txBody>
      </p:sp>
      <p:sp>
        <p:nvSpPr>
          <p:cNvPr id="23" name="TextBox 22"/>
          <p:cNvSpPr txBox="1"/>
          <p:nvPr/>
        </p:nvSpPr>
        <p:spPr>
          <a:xfrm>
            <a:off x="1766794" y="3309423"/>
            <a:ext cx="927100" cy="230832"/>
          </a:xfrm>
          <a:prstGeom prst="rect">
            <a:avLst/>
          </a:prstGeom>
          <a:noFill/>
        </p:spPr>
        <p:txBody>
          <a:bodyPr wrap="square" rtlCol="0">
            <a:spAutoFit/>
          </a:bodyPr>
          <a:lstStyle/>
          <a:p>
            <a:pPr marL="0" indent="0">
              <a:spcBef>
                <a:spcPts val="600"/>
              </a:spcBef>
              <a:buFont typeface="Arial" pitchFamily="34" charset="0"/>
              <a:buNone/>
            </a:pPr>
            <a:r>
              <a:rPr lang="en-US" sz="900" dirty="0" smtClean="0"/>
              <a:t>Sacramento</a:t>
            </a:r>
          </a:p>
        </p:txBody>
      </p:sp>
      <p:sp>
        <p:nvSpPr>
          <p:cNvPr id="24" name="TextBox 23"/>
          <p:cNvSpPr txBox="1"/>
          <p:nvPr/>
        </p:nvSpPr>
        <p:spPr>
          <a:xfrm>
            <a:off x="2756647" y="4326917"/>
            <a:ext cx="762000" cy="230832"/>
          </a:xfrm>
          <a:prstGeom prst="rect">
            <a:avLst/>
          </a:prstGeom>
          <a:noFill/>
        </p:spPr>
        <p:txBody>
          <a:bodyPr wrap="square" rtlCol="0">
            <a:spAutoFit/>
          </a:bodyPr>
          <a:lstStyle/>
          <a:p>
            <a:pPr marL="0" indent="0">
              <a:spcBef>
                <a:spcPts val="600"/>
              </a:spcBef>
              <a:buFont typeface="Arial" pitchFamily="34" charset="0"/>
              <a:buNone/>
            </a:pPr>
            <a:r>
              <a:rPr lang="en-US" sz="900" dirty="0" smtClean="0"/>
              <a:t>Clovis</a:t>
            </a:r>
          </a:p>
        </p:txBody>
      </p:sp>
      <p:sp>
        <p:nvSpPr>
          <p:cNvPr id="25" name="5-Point Star 24"/>
          <p:cNvSpPr/>
          <p:nvPr/>
        </p:nvSpPr>
        <p:spPr>
          <a:xfrm>
            <a:off x="2604247" y="4326917"/>
            <a:ext cx="228600" cy="228600"/>
          </a:xfrm>
          <a:prstGeom prst="star5">
            <a:avLst/>
          </a:prstGeom>
          <a:solidFill>
            <a:srgbClr val="0070C0"/>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err="1" smtClean="0">
              <a:solidFill>
                <a:srgbClr val="FFFFFF"/>
              </a:solidFill>
            </a:endParaRPr>
          </a:p>
        </p:txBody>
      </p:sp>
      <p:sp>
        <p:nvSpPr>
          <p:cNvPr id="26" name="TextBox 25"/>
          <p:cNvSpPr txBox="1"/>
          <p:nvPr/>
        </p:nvSpPr>
        <p:spPr>
          <a:xfrm>
            <a:off x="2998693" y="5557314"/>
            <a:ext cx="1063971" cy="230832"/>
          </a:xfrm>
          <a:prstGeom prst="rect">
            <a:avLst/>
          </a:prstGeom>
          <a:noFill/>
        </p:spPr>
        <p:txBody>
          <a:bodyPr wrap="square" rtlCol="0">
            <a:spAutoFit/>
          </a:bodyPr>
          <a:lstStyle/>
          <a:p>
            <a:pPr marL="0" indent="0">
              <a:spcBef>
                <a:spcPts val="600"/>
              </a:spcBef>
              <a:buFont typeface="Arial" pitchFamily="34" charset="0"/>
              <a:buNone/>
            </a:pPr>
            <a:r>
              <a:rPr lang="en-US" sz="900" dirty="0" smtClean="0"/>
              <a:t>Los Angeles</a:t>
            </a:r>
          </a:p>
        </p:txBody>
      </p:sp>
      <p:sp>
        <p:nvSpPr>
          <p:cNvPr id="27" name="5-Point Star 26"/>
          <p:cNvSpPr/>
          <p:nvPr/>
        </p:nvSpPr>
        <p:spPr>
          <a:xfrm>
            <a:off x="2846294" y="5597655"/>
            <a:ext cx="228600" cy="228600"/>
          </a:xfrm>
          <a:prstGeom prst="star5">
            <a:avLst/>
          </a:prstGeom>
          <a:solidFill>
            <a:srgbClr val="0070C0"/>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err="1" smtClean="0">
              <a:solidFill>
                <a:srgbClr val="FFFFFF"/>
              </a:solidFill>
            </a:endParaRPr>
          </a:p>
        </p:txBody>
      </p:sp>
      <p:sp>
        <p:nvSpPr>
          <p:cNvPr id="28" name="TextBox 27"/>
          <p:cNvSpPr txBox="1"/>
          <p:nvPr/>
        </p:nvSpPr>
        <p:spPr>
          <a:xfrm>
            <a:off x="850900" y="1281953"/>
            <a:ext cx="2501900" cy="261610"/>
          </a:xfrm>
          <a:prstGeom prst="rect">
            <a:avLst/>
          </a:prstGeom>
          <a:noFill/>
        </p:spPr>
        <p:txBody>
          <a:bodyPr wrap="square" rtlCol="0">
            <a:spAutoFit/>
          </a:bodyPr>
          <a:lstStyle/>
          <a:p>
            <a:pPr marL="0" indent="0" algn="ctr">
              <a:spcBef>
                <a:spcPts val="600"/>
              </a:spcBef>
              <a:buFont typeface="Arial" pitchFamily="34" charset="0"/>
              <a:buNone/>
            </a:pPr>
            <a:r>
              <a:rPr lang="en-US" sz="1100" b="1" dirty="0" smtClean="0"/>
              <a:t>CORE ESEA Waiver Participants</a:t>
            </a:r>
          </a:p>
        </p:txBody>
      </p:sp>
    </p:spTree>
    <p:extLst>
      <p:ext uri="{BB962C8B-B14F-4D97-AF65-F5344CB8AC3E}">
        <p14:creationId xmlns:p14="http://schemas.microsoft.com/office/powerpoint/2010/main" val="179699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How can CA Districts that are not in CORE participate in the Waiver?</a:t>
            </a:r>
            <a:endParaRPr lang="en-US" sz="4000"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solidFill>
                  <a:schemeClr val="tx1"/>
                </a:solidFill>
                <a:latin typeface="Garamond" pitchFamily="18" charset="0"/>
              </a:rPr>
              <a:t>Once the Waiver is approved, CA Districts may:</a:t>
            </a:r>
          </a:p>
          <a:p>
            <a:pPr marL="0" indent="0">
              <a:buNone/>
            </a:pPr>
            <a:endParaRPr lang="en-US" dirty="0" smtClean="0">
              <a:solidFill>
                <a:schemeClr val="tx1"/>
              </a:solidFill>
              <a:latin typeface="Garamond" pitchFamily="18" charset="0"/>
            </a:endParaRPr>
          </a:p>
          <a:p>
            <a:pPr marL="457200" indent="-457200">
              <a:buFont typeface="+mj-lt"/>
              <a:buAutoNum type="arabicPeriod"/>
            </a:pPr>
            <a:r>
              <a:rPr lang="en-US" dirty="0">
                <a:solidFill>
                  <a:schemeClr val="tx1"/>
                </a:solidFill>
                <a:latin typeface="Garamond" pitchFamily="18" charset="0"/>
              </a:rPr>
              <a:t>Officially request the following waivers from the US DOE (page 12 of the CORE ESEA Waiver </a:t>
            </a:r>
            <a:r>
              <a:rPr lang="en-US" dirty="0" smtClean="0">
                <a:solidFill>
                  <a:schemeClr val="tx1"/>
                </a:solidFill>
                <a:latin typeface="Garamond" pitchFamily="18" charset="0"/>
              </a:rPr>
              <a:t>Application*)</a:t>
            </a:r>
          </a:p>
          <a:p>
            <a:pPr marL="457200" indent="-457200">
              <a:buFont typeface="+mj-lt"/>
              <a:buAutoNum type="arabicPeriod"/>
            </a:pPr>
            <a:endParaRPr lang="en-US" dirty="0">
              <a:solidFill>
                <a:schemeClr val="tx1"/>
              </a:solidFill>
              <a:latin typeface="Garamond" pitchFamily="18" charset="0"/>
            </a:endParaRPr>
          </a:p>
          <a:p>
            <a:pPr marL="457200" indent="-457200">
              <a:buFont typeface="+mj-lt"/>
              <a:buAutoNum type="arabicPeriod"/>
            </a:pPr>
            <a:r>
              <a:rPr lang="en-US" dirty="0" smtClean="0">
                <a:solidFill>
                  <a:schemeClr val="tx1"/>
                </a:solidFill>
                <a:latin typeface="Garamond" pitchFamily="18" charset="0"/>
              </a:rPr>
              <a:t>Agree to the US DoE assurances (page 13 of the CORE ESEA Waiver Application*)</a:t>
            </a:r>
            <a:endParaRPr lang="en-US" dirty="0">
              <a:solidFill>
                <a:schemeClr val="tx1"/>
              </a:solidFill>
              <a:latin typeface="Garamond" pitchFamily="18" charset="0"/>
            </a:endParaRPr>
          </a:p>
          <a:p>
            <a:pPr marL="457200" indent="-457200">
              <a:buFont typeface="+mj-lt"/>
              <a:buAutoNum type="arabicPeriod"/>
            </a:pPr>
            <a:endParaRPr lang="en-US" dirty="0" smtClean="0">
              <a:solidFill>
                <a:schemeClr val="tx1"/>
              </a:solidFill>
              <a:latin typeface="Garamond" pitchFamily="18" charset="0"/>
            </a:endParaRPr>
          </a:p>
          <a:p>
            <a:pPr marL="457200" indent="-457200">
              <a:buFont typeface="+mj-lt"/>
              <a:buAutoNum type="arabicPeriod"/>
            </a:pPr>
            <a:r>
              <a:rPr lang="en-US" dirty="0" smtClean="0">
                <a:solidFill>
                  <a:schemeClr val="tx1"/>
                </a:solidFill>
                <a:latin typeface="Garamond" pitchFamily="18" charset="0"/>
              </a:rPr>
              <a:t>Sign MOU with CORE (Appendix A. page 86 </a:t>
            </a:r>
            <a:r>
              <a:rPr lang="en-US" dirty="0">
                <a:solidFill>
                  <a:schemeClr val="tx1"/>
                </a:solidFill>
                <a:latin typeface="Garamond" pitchFamily="18" charset="0"/>
              </a:rPr>
              <a:t>of the CORE ESEA Waiver </a:t>
            </a:r>
            <a:r>
              <a:rPr lang="en-US" dirty="0" smtClean="0">
                <a:solidFill>
                  <a:schemeClr val="tx1"/>
                </a:solidFill>
                <a:latin typeface="Garamond" pitchFamily="18" charset="0"/>
              </a:rPr>
              <a:t>Application*)</a:t>
            </a:r>
          </a:p>
          <a:p>
            <a:pPr marL="457200" indent="-457200">
              <a:buFont typeface="+mj-lt"/>
              <a:buAutoNum type="arabicPeriod"/>
            </a:pPr>
            <a:endParaRPr lang="en-US" dirty="0">
              <a:solidFill>
                <a:schemeClr val="tx1"/>
              </a:solidFill>
              <a:latin typeface="Garamond" pitchFamily="18" charset="0"/>
            </a:endParaRPr>
          </a:p>
          <a:p>
            <a:pPr marL="0" indent="0">
              <a:buNone/>
            </a:pPr>
            <a:r>
              <a:rPr lang="en-US" dirty="0" smtClean="0">
                <a:solidFill>
                  <a:schemeClr val="tx1"/>
                </a:solidFill>
                <a:latin typeface="Garamond" pitchFamily="18" charset="0"/>
              </a:rPr>
              <a:t>*CORE ESEA Waiver Application </a:t>
            </a:r>
            <a:r>
              <a:rPr lang="en-US" dirty="0">
                <a:solidFill>
                  <a:schemeClr val="tx1"/>
                </a:solidFill>
                <a:latin typeface="Garamond" pitchFamily="18" charset="0"/>
              </a:rPr>
              <a:t>is located @ http://coredistricts.org/wp-content/uploads/2013/02/CORE-ESEA-Flexibility-Request.pdf</a:t>
            </a:r>
          </a:p>
        </p:txBody>
      </p:sp>
    </p:spTree>
    <p:extLst>
      <p:ext uri="{BB962C8B-B14F-4D97-AF65-F5344CB8AC3E}">
        <p14:creationId xmlns:p14="http://schemas.microsoft.com/office/powerpoint/2010/main" val="2716943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457200" y="2209801"/>
            <a:ext cx="8229600" cy="1371600"/>
          </a:xfrm>
        </p:spPr>
        <p:txBody>
          <a:bodyPr>
            <a:normAutofit/>
          </a:bodyPr>
          <a:lstStyle/>
          <a:p>
            <a:pPr marL="0" indent="0">
              <a:buNone/>
            </a:pPr>
            <a:endParaRPr lang="en-US" dirty="0" smtClean="0">
              <a:solidFill>
                <a:schemeClr val="tx1"/>
              </a:solidFill>
              <a:latin typeface="Garamond" pitchFamily="18" charset="0"/>
            </a:endParaRPr>
          </a:p>
        </p:txBody>
      </p:sp>
    </p:spTree>
    <p:extLst>
      <p:ext uri="{BB962C8B-B14F-4D97-AF65-F5344CB8AC3E}">
        <p14:creationId xmlns:p14="http://schemas.microsoft.com/office/powerpoint/2010/main" val="17508067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 y="-228600"/>
            <a:ext cx="9153525" cy="1600200"/>
          </a:xfrm>
        </p:spPr>
        <p:txBody>
          <a:bodyPr/>
          <a:lstStyle/>
          <a:p>
            <a:pPr>
              <a:lnSpc>
                <a:spcPct val="100000"/>
              </a:lnSpc>
            </a:pPr>
            <a:r>
              <a:rPr lang="en-US" sz="2000" dirty="0"/>
              <a:t>Current ESEA (NCLB) law demands 100% proficiency by 2014 and loss of funding and one-size-fits-all interventions for schools that do not meet the target</a:t>
            </a:r>
          </a:p>
        </p:txBody>
      </p:sp>
      <p:sp>
        <p:nvSpPr>
          <p:cNvPr id="87" name="TextBox 86"/>
          <p:cNvSpPr txBox="1"/>
          <p:nvPr/>
        </p:nvSpPr>
        <p:spPr>
          <a:xfrm>
            <a:off x="0" y="6657945"/>
            <a:ext cx="9144000" cy="200055"/>
          </a:xfrm>
          <a:prstGeom prst="rect">
            <a:avLst/>
          </a:prstGeom>
          <a:noFill/>
        </p:spPr>
        <p:txBody>
          <a:bodyPr wrap="square" rtlCol="0">
            <a:spAutoFit/>
          </a:bodyPr>
          <a:lstStyle/>
          <a:p>
            <a:pPr>
              <a:spcBef>
                <a:spcPts val="600"/>
              </a:spcBef>
            </a:pPr>
            <a:r>
              <a:rPr lang="en-US" sz="700" dirty="0"/>
              <a:t>Source: USED; CDE, NBC News</a:t>
            </a:r>
          </a:p>
        </p:txBody>
      </p:sp>
      <p:sp>
        <p:nvSpPr>
          <p:cNvPr id="89" name="Text Placeholder 1"/>
          <p:cNvSpPr txBox="1">
            <a:spLocks/>
          </p:cNvSpPr>
          <p:nvPr/>
        </p:nvSpPr>
        <p:spPr>
          <a:xfrm>
            <a:off x="5181600" y="1371600"/>
            <a:ext cx="3810000" cy="3718560"/>
          </a:xfrm>
          <a:prstGeom prst="rect">
            <a:avLst/>
          </a:prstGeom>
        </p:spPr>
        <p:txBody>
          <a:bodyPr vert="horz" lIns="91440" tIns="45720" rIns="45720" bIns="45720" rtlCol="0" anchor="t">
            <a:noAutofit/>
          </a:bodyPr>
          <a:lstStyle>
            <a:defPPr>
              <a:defRPr lang="en-US"/>
            </a:defPPr>
            <a:lvl1pPr marL="0" algn="r" defTabSz="914400" rtl="0" eaLnBrk="1" latinLnBrk="0" hangingPunct="1">
              <a:defRPr sz="1200" kern="1200">
                <a:solidFill>
                  <a:schemeClr val="tx1">
                    <a:lumMod val="65000"/>
                    <a:lumOff val="35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lgn="l">
              <a:spcBef>
                <a:spcPts val="1200"/>
              </a:spcBef>
              <a:buFont typeface="Arial" pitchFamily="34" charset="0"/>
              <a:buChar char="•"/>
            </a:pPr>
            <a:r>
              <a:rPr lang="en-US" dirty="0" smtClean="0">
                <a:solidFill>
                  <a:schemeClr val="tx1"/>
                </a:solidFill>
                <a:latin typeface="+mn-lt"/>
              </a:rPr>
              <a:t>No Child Left Behind (NCLB), formally known as the Elementary and Secondary Education Act (ESEA), mandates that all students are academically proficient by 2014</a:t>
            </a:r>
          </a:p>
          <a:p>
            <a:pPr marL="628650" lvl="1" indent="-171450">
              <a:spcBef>
                <a:spcPts val="1200"/>
              </a:spcBef>
              <a:buFont typeface="Arial" pitchFamily="34" charset="0"/>
              <a:buChar char="•"/>
            </a:pPr>
            <a:r>
              <a:rPr lang="en-US" sz="1200" dirty="0" smtClean="0"/>
              <a:t>Schools, LEAs, and subgroups must meet these goals to make AYP targets and exit Program Improvement</a:t>
            </a:r>
          </a:p>
          <a:p>
            <a:pPr marL="628650" lvl="1" indent="-171450">
              <a:spcBef>
                <a:spcPts val="1200"/>
              </a:spcBef>
              <a:buFont typeface="Arial" pitchFamily="34" charset="0"/>
              <a:buChar char="•"/>
            </a:pPr>
            <a:r>
              <a:rPr lang="en-US" sz="1200" dirty="0" smtClean="0"/>
              <a:t>NCLB neglects subjects like social studies, the arts, health and physical education</a:t>
            </a:r>
          </a:p>
          <a:p>
            <a:pPr marL="628650" lvl="1" indent="-171450">
              <a:spcBef>
                <a:spcPts val="1200"/>
              </a:spcBef>
              <a:buFont typeface="Arial" pitchFamily="34" charset="0"/>
              <a:buChar char="•"/>
            </a:pPr>
            <a:r>
              <a:rPr lang="en-US" sz="1200" dirty="0" smtClean="0"/>
              <a:t>The penalty for missing AYP is loss of federal funding for schools serving low-income children</a:t>
            </a:r>
          </a:p>
          <a:p>
            <a:pPr marL="171450" indent="-171450" algn="l">
              <a:spcBef>
                <a:spcPts val="1200"/>
              </a:spcBef>
              <a:buFont typeface="Arial" pitchFamily="34" charset="0"/>
              <a:buChar char="•"/>
            </a:pPr>
            <a:r>
              <a:rPr lang="en-US" dirty="0" smtClean="0">
                <a:solidFill>
                  <a:schemeClr val="tx1"/>
                </a:solidFill>
                <a:latin typeface="+mn-lt"/>
              </a:rPr>
              <a:t>ESEA expired in 2007, and Congress hasn't acted to rewrite or refresh it</a:t>
            </a:r>
          </a:p>
          <a:p>
            <a:pPr marL="171450" indent="-171450" algn="l">
              <a:spcBef>
                <a:spcPts val="1200"/>
              </a:spcBef>
              <a:buFont typeface="Arial" pitchFamily="34" charset="0"/>
              <a:buChar char="•"/>
            </a:pPr>
            <a:r>
              <a:rPr lang="en-US" dirty="0" smtClean="0">
                <a:solidFill>
                  <a:schemeClr val="tx1"/>
                </a:solidFill>
                <a:latin typeface="+mn-lt"/>
              </a:rPr>
              <a:t>In 2011, the US Education Department told states that they could apply for waivers pending a new law because the current law was "forcing districts into one-size-fits-all solutions that just don't work" </a:t>
            </a:r>
          </a:p>
        </p:txBody>
      </p:sp>
      <p:sp>
        <p:nvSpPr>
          <p:cNvPr id="94" name="Rectangle 93"/>
          <p:cNvSpPr/>
          <p:nvPr/>
        </p:nvSpPr>
        <p:spPr>
          <a:xfrm>
            <a:off x="685800" y="6019800"/>
            <a:ext cx="4191000" cy="6096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bg1"/>
                </a:solidFill>
              </a:rPr>
              <a:t>California LEAs and schools must meet Participation Rate, ELA, Math, API, and Graduation Rate targets for all students and subgroups under NCLB to be considered making AYP</a:t>
            </a:r>
          </a:p>
        </p:txBody>
      </p:sp>
      <p:grpSp>
        <p:nvGrpSpPr>
          <p:cNvPr id="85" name="Group 84"/>
          <p:cNvGrpSpPr/>
          <p:nvPr/>
        </p:nvGrpSpPr>
        <p:grpSpPr>
          <a:xfrm>
            <a:off x="-76200" y="828087"/>
            <a:ext cx="6019800" cy="5620338"/>
            <a:chOff x="-228600" y="685800"/>
            <a:chExt cx="6172200" cy="5762625"/>
          </a:xfrm>
        </p:grpSpPr>
        <p:cxnSp>
          <p:nvCxnSpPr>
            <p:cNvPr id="96" name="Straight Connector 95"/>
            <p:cNvCxnSpPr/>
            <p:nvPr/>
          </p:nvCxnSpPr>
          <p:spPr>
            <a:xfrm>
              <a:off x="4419600" y="1752600"/>
              <a:ext cx="0" cy="358140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93" name="TextBox 92"/>
            <p:cNvSpPr txBox="1"/>
            <p:nvPr/>
          </p:nvSpPr>
          <p:spPr>
            <a:xfrm>
              <a:off x="1219200" y="1219200"/>
              <a:ext cx="3124200" cy="430887"/>
            </a:xfrm>
            <a:prstGeom prst="rect">
              <a:avLst/>
            </a:prstGeom>
            <a:noFill/>
          </p:spPr>
          <p:txBody>
            <a:bodyPr wrap="square" rtlCol="0">
              <a:spAutoFit/>
            </a:bodyPr>
            <a:lstStyle/>
            <a:p>
              <a:pPr marL="0" indent="0" algn="ctr">
                <a:spcBef>
                  <a:spcPts val="600"/>
                </a:spcBef>
                <a:buFont typeface="Arial" pitchFamily="34" charset="0"/>
                <a:buNone/>
              </a:pPr>
              <a:r>
                <a:rPr lang="en-US" sz="1100" b="1" dirty="0" smtClean="0"/>
                <a:t>Adequate Yearly Progress (AYP) Target </a:t>
              </a:r>
              <a:br>
                <a:rPr lang="en-US" sz="1100" b="1" dirty="0" smtClean="0"/>
              </a:br>
              <a:r>
                <a:rPr lang="en-US" sz="1100" b="1" dirty="0" smtClean="0"/>
                <a:t>for High School ELA, 2002-2014</a:t>
              </a:r>
            </a:p>
          </p:txBody>
        </p:sp>
        <p:graphicFrame>
          <p:nvGraphicFramePr>
            <p:cNvPr id="92" name="Object 91"/>
            <p:cNvGraphicFramePr>
              <a:graphicFrameLocks noChangeAspect="1"/>
            </p:cNvGraphicFramePr>
            <p:nvPr>
              <p:extLst>
                <p:ext uri="{D42A27DB-BD31-4B8C-83A1-F6EECF244321}">
                  <p14:modId xmlns:p14="http://schemas.microsoft.com/office/powerpoint/2010/main" val="3703376023"/>
                </p:ext>
              </p:extLst>
            </p:nvPr>
          </p:nvGraphicFramePr>
          <p:xfrm>
            <a:off x="-228600" y="685800"/>
            <a:ext cx="6172200" cy="5762625"/>
          </p:xfrm>
          <a:graphic>
            <a:graphicData uri="http://schemas.openxmlformats.org/presentationml/2006/ole">
              <mc:AlternateContent xmlns:mc="http://schemas.openxmlformats.org/markup-compatibility/2006">
                <mc:Choice xmlns:v="urn:schemas-microsoft-com:vml" Requires="v">
                  <p:oleObj spid="_x0000_s4157" name="GraphicsWizard" r:id="rId3" imgW="8246880" imgH="7674840" progId="GraphicsWizardChart">
                    <p:embed/>
                  </p:oleObj>
                </mc:Choice>
                <mc:Fallback>
                  <p:oleObj name="GraphicsWizard" r:id="rId3" imgW="8246880" imgH="7674840" progId="GraphicsWizardChart">
                    <p:embed/>
                    <p:pic>
                      <p:nvPicPr>
                        <p:cNvPr id="0" name=""/>
                        <p:cNvPicPr/>
                        <p:nvPr/>
                      </p:nvPicPr>
                      <p:blipFill>
                        <a:blip r:embed="rId4"/>
                        <a:stretch>
                          <a:fillRect/>
                        </a:stretch>
                      </p:blipFill>
                      <p:spPr>
                        <a:xfrm>
                          <a:off x="-228600" y="685800"/>
                          <a:ext cx="6172200" cy="5762625"/>
                        </a:xfrm>
                        <a:prstGeom prst="rect">
                          <a:avLst/>
                        </a:prstGeom>
                      </p:spPr>
                    </p:pic>
                  </p:oleObj>
                </mc:Fallback>
              </mc:AlternateContent>
            </a:graphicData>
          </a:graphic>
        </p:graphicFrame>
        <p:sp>
          <p:nvSpPr>
            <p:cNvPr id="95" name="Rectangular Callout 94"/>
            <p:cNvSpPr/>
            <p:nvPr/>
          </p:nvSpPr>
          <p:spPr>
            <a:xfrm>
              <a:off x="1447800" y="3352800"/>
              <a:ext cx="1194547" cy="533400"/>
            </a:xfrm>
            <a:prstGeom prst="wedgeRectCallout">
              <a:avLst>
                <a:gd name="adj1" fmla="val 32086"/>
                <a:gd name="adj2" fmla="val 119907"/>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bg1"/>
                  </a:solidFill>
                </a:rPr>
                <a:t>ESEA Authorization Expired</a:t>
              </a:r>
              <a:endParaRPr lang="en-US" sz="800" b="1" dirty="0" smtClean="0">
                <a:solidFill>
                  <a:schemeClr val="bg1"/>
                </a:solidFill>
              </a:endParaRPr>
            </a:p>
          </p:txBody>
        </p:sp>
        <p:sp>
          <p:nvSpPr>
            <p:cNvPr id="97" name="Rectangular Callout 96"/>
            <p:cNvSpPr/>
            <p:nvPr/>
          </p:nvSpPr>
          <p:spPr>
            <a:xfrm>
              <a:off x="2528047" y="1765300"/>
              <a:ext cx="1194547" cy="533400"/>
            </a:xfrm>
            <a:prstGeom prst="wedgeRectCallout">
              <a:avLst>
                <a:gd name="adj1" fmla="val 104381"/>
                <a:gd name="adj2" fmla="val -11045"/>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bg1"/>
                  </a:solidFill>
                </a:rPr>
                <a:t>Current School Year</a:t>
              </a:r>
              <a:endParaRPr lang="en-US" sz="800" b="1" dirty="0" smtClean="0">
                <a:solidFill>
                  <a:schemeClr val="bg1"/>
                </a:solidFill>
              </a:endParaRPr>
            </a:p>
          </p:txBody>
        </p:sp>
      </p:grpSp>
    </p:spTree>
    <p:extLst>
      <p:ext uri="{BB962C8B-B14F-4D97-AF65-F5344CB8AC3E}">
        <p14:creationId xmlns:p14="http://schemas.microsoft.com/office/powerpoint/2010/main" val="3738058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600200"/>
          </a:xfrm>
        </p:spPr>
        <p:txBody>
          <a:bodyPr/>
          <a:lstStyle/>
          <a:p>
            <a:pPr>
              <a:lnSpc>
                <a:spcPct val="100000"/>
              </a:lnSpc>
            </a:pPr>
            <a:r>
              <a:rPr lang="en-US" sz="2000" dirty="0"/>
              <a:t>USED offers a waiver for ESEA requirements; California is one of five states that does not have an approved ESEA Flexibility Waiver or one under review</a:t>
            </a:r>
          </a:p>
        </p:txBody>
      </p:sp>
      <p:grpSp>
        <p:nvGrpSpPr>
          <p:cNvPr id="90" name="Group 89"/>
          <p:cNvGrpSpPr/>
          <p:nvPr/>
        </p:nvGrpSpPr>
        <p:grpSpPr>
          <a:xfrm>
            <a:off x="6965052" y="2572863"/>
            <a:ext cx="2025733" cy="1148985"/>
            <a:chOff x="129989" y="1528319"/>
            <a:chExt cx="1821650" cy="1148985"/>
          </a:xfrm>
        </p:grpSpPr>
        <p:sp>
          <p:nvSpPr>
            <p:cNvPr id="78" name="Rectangle 77"/>
            <p:cNvSpPr/>
            <p:nvPr/>
          </p:nvSpPr>
          <p:spPr>
            <a:xfrm>
              <a:off x="196313" y="1589172"/>
              <a:ext cx="205002" cy="243411"/>
            </a:xfrm>
            <a:prstGeom prst="rect">
              <a:avLst/>
            </a:prstGeom>
            <a:solidFill>
              <a:srgbClr val="0070C0"/>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err="1" smtClean="0">
                <a:solidFill>
                  <a:schemeClr val="bg1"/>
                </a:solidFill>
              </a:endParaRPr>
            </a:p>
          </p:txBody>
        </p:sp>
        <p:sp>
          <p:nvSpPr>
            <p:cNvPr id="80" name="TextBox 79"/>
            <p:cNvSpPr txBox="1"/>
            <p:nvPr/>
          </p:nvSpPr>
          <p:spPr>
            <a:xfrm>
              <a:off x="443521" y="1528319"/>
              <a:ext cx="1457434" cy="344103"/>
            </a:xfrm>
            <a:prstGeom prst="rect">
              <a:avLst/>
            </a:prstGeom>
            <a:noFill/>
          </p:spPr>
          <p:txBody>
            <a:bodyPr wrap="square" rtlCol="0">
              <a:spAutoFit/>
            </a:bodyPr>
            <a:lstStyle/>
            <a:p>
              <a:pPr marL="0" indent="0">
                <a:spcBef>
                  <a:spcPts val="600"/>
                </a:spcBef>
                <a:buFont typeface="Arial" pitchFamily="34" charset="0"/>
                <a:buNone/>
              </a:pPr>
              <a:r>
                <a:rPr lang="en-US" sz="1100" b="1" dirty="0" smtClean="0"/>
                <a:t>States approved for ESEA flexibility (n=34)</a:t>
              </a:r>
            </a:p>
          </p:txBody>
        </p:sp>
        <p:grpSp>
          <p:nvGrpSpPr>
            <p:cNvPr id="88" name="Group 87"/>
            <p:cNvGrpSpPr/>
            <p:nvPr/>
          </p:nvGrpSpPr>
          <p:grpSpPr>
            <a:xfrm>
              <a:off x="196313" y="2057400"/>
              <a:ext cx="1713685" cy="344103"/>
              <a:chOff x="200163" y="1893435"/>
              <a:chExt cx="1813179" cy="344103"/>
            </a:xfrm>
          </p:grpSpPr>
          <p:sp>
            <p:nvSpPr>
              <p:cNvPr id="79" name="Rectangle 78"/>
              <p:cNvSpPr/>
              <p:nvPr/>
            </p:nvSpPr>
            <p:spPr>
              <a:xfrm>
                <a:off x="200163" y="1954751"/>
                <a:ext cx="216904" cy="243411"/>
              </a:xfrm>
              <a:prstGeom prst="rect">
                <a:avLst/>
              </a:prstGeom>
              <a:solidFill>
                <a:srgbClr val="00B050"/>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err="1" smtClean="0">
                  <a:solidFill>
                    <a:schemeClr val="bg1"/>
                  </a:solidFill>
                </a:endParaRPr>
              </a:p>
            </p:txBody>
          </p:sp>
          <p:sp>
            <p:nvSpPr>
              <p:cNvPr id="81" name="TextBox 80"/>
              <p:cNvSpPr txBox="1"/>
              <p:nvPr/>
            </p:nvSpPr>
            <p:spPr>
              <a:xfrm>
                <a:off x="471292" y="1893435"/>
                <a:ext cx="1542050" cy="344103"/>
              </a:xfrm>
              <a:prstGeom prst="rect">
                <a:avLst/>
              </a:prstGeom>
              <a:noFill/>
            </p:spPr>
            <p:txBody>
              <a:bodyPr wrap="square" rtlCol="0">
                <a:spAutoFit/>
              </a:bodyPr>
              <a:lstStyle/>
              <a:p>
                <a:pPr marL="0" indent="0">
                  <a:spcBef>
                    <a:spcPts val="600"/>
                  </a:spcBef>
                  <a:buFont typeface="Arial" pitchFamily="34" charset="0"/>
                  <a:buNone/>
                </a:pPr>
                <a:r>
                  <a:rPr lang="en-US" sz="1100" b="1" dirty="0" smtClean="0"/>
                  <a:t>States with ESEA flexibility requests under review (n=14)</a:t>
                </a:r>
              </a:p>
            </p:txBody>
          </p:sp>
        </p:grpSp>
        <p:sp>
          <p:nvSpPr>
            <p:cNvPr id="82" name="Rectangle 81"/>
            <p:cNvSpPr/>
            <p:nvPr/>
          </p:nvSpPr>
          <p:spPr>
            <a:xfrm>
              <a:off x="129989" y="1539058"/>
              <a:ext cx="1821650" cy="1138246"/>
            </a:xfrm>
            <a:prstGeom prst="rect">
              <a:avLst/>
            </a:prstGeom>
            <a:no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err="1" smtClean="0">
                <a:solidFill>
                  <a:schemeClr val="bg1"/>
                </a:solidFill>
              </a:endParaRPr>
            </a:p>
          </p:txBody>
        </p:sp>
      </p:grpSp>
      <p:grpSp>
        <p:nvGrpSpPr>
          <p:cNvPr id="91" name="Group 90"/>
          <p:cNvGrpSpPr/>
          <p:nvPr/>
        </p:nvGrpSpPr>
        <p:grpSpPr>
          <a:xfrm>
            <a:off x="359760" y="1410710"/>
            <a:ext cx="7412640" cy="3994053"/>
            <a:chOff x="359760" y="1639310"/>
            <a:chExt cx="7412640" cy="3994053"/>
          </a:xfrm>
        </p:grpSpPr>
        <p:sp>
          <p:nvSpPr>
            <p:cNvPr id="4" name="Freeform 4"/>
            <p:cNvSpPr>
              <a:spLocks/>
            </p:cNvSpPr>
            <p:nvPr/>
          </p:nvSpPr>
          <p:spPr bwMode="auto">
            <a:xfrm>
              <a:off x="4733080" y="4154893"/>
              <a:ext cx="484993" cy="763568"/>
            </a:xfrm>
            <a:custGeom>
              <a:avLst/>
              <a:gdLst/>
              <a:ahLst/>
              <a:cxnLst>
                <a:cxn ang="0">
                  <a:pos x="0" y="11"/>
                </a:cxn>
                <a:cxn ang="0">
                  <a:pos x="4" y="15"/>
                </a:cxn>
                <a:cxn ang="0">
                  <a:pos x="0" y="184"/>
                </a:cxn>
                <a:cxn ang="0">
                  <a:pos x="11" y="266"/>
                </a:cxn>
                <a:cxn ang="0">
                  <a:pos x="22" y="268"/>
                </a:cxn>
                <a:cxn ang="0">
                  <a:pos x="27" y="243"/>
                </a:cxn>
                <a:cxn ang="0">
                  <a:pos x="31" y="249"/>
                </a:cxn>
                <a:cxn ang="0">
                  <a:pos x="32" y="262"/>
                </a:cxn>
                <a:cxn ang="0">
                  <a:pos x="39" y="268"/>
                </a:cxn>
                <a:cxn ang="0">
                  <a:pos x="29" y="273"/>
                </a:cxn>
                <a:cxn ang="0">
                  <a:pos x="53" y="267"/>
                </a:cxn>
                <a:cxn ang="0">
                  <a:pos x="58" y="260"/>
                </a:cxn>
                <a:cxn ang="0">
                  <a:pos x="54" y="255"/>
                </a:cxn>
                <a:cxn ang="0">
                  <a:pos x="56" y="249"/>
                </a:cxn>
                <a:cxn ang="0">
                  <a:pos x="44" y="238"/>
                </a:cxn>
                <a:cxn ang="0">
                  <a:pos x="45" y="229"/>
                </a:cxn>
                <a:cxn ang="0">
                  <a:pos x="169" y="218"/>
                </a:cxn>
                <a:cxn ang="0">
                  <a:pos x="158" y="175"/>
                </a:cxn>
                <a:cxn ang="0">
                  <a:pos x="160" y="159"/>
                </a:cxn>
                <a:cxn ang="0">
                  <a:pos x="164" y="150"/>
                </a:cxn>
                <a:cxn ang="0">
                  <a:pos x="160" y="135"/>
                </a:cxn>
                <a:cxn ang="0">
                  <a:pos x="149" y="116"/>
                </a:cxn>
                <a:cxn ang="0">
                  <a:pos x="117" y="0"/>
                </a:cxn>
                <a:cxn ang="0">
                  <a:pos x="0" y="11"/>
                </a:cxn>
              </a:cxnLst>
              <a:rect l="0" t="0" r="r" b="b"/>
              <a:pathLst>
                <a:path w="170" h="274">
                  <a:moveTo>
                    <a:pt x="0" y="11"/>
                  </a:moveTo>
                  <a:lnTo>
                    <a:pt x="4" y="15"/>
                  </a:lnTo>
                  <a:lnTo>
                    <a:pt x="0" y="184"/>
                  </a:lnTo>
                  <a:lnTo>
                    <a:pt x="11" y="266"/>
                  </a:lnTo>
                  <a:lnTo>
                    <a:pt x="22" y="268"/>
                  </a:lnTo>
                  <a:lnTo>
                    <a:pt x="27" y="243"/>
                  </a:lnTo>
                  <a:lnTo>
                    <a:pt x="31" y="249"/>
                  </a:lnTo>
                  <a:lnTo>
                    <a:pt x="32" y="262"/>
                  </a:lnTo>
                  <a:lnTo>
                    <a:pt x="39" y="268"/>
                  </a:lnTo>
                  <a:lnTo>
                    <a:pt x="29" y="273"/>
                  </a:lnTo>
                  <a:lnTo>
                    <a:pt x="53" y="267"/>
                  </a:lnTo>
                  <a:lnTo>
                    <a:pt x="58" y="260"/>
                  </a:lnTo>
                  <a:lnTo>
                    <a:pt x="54" y="255"/>
                  </a:lnTo>
                  <a:lnTo>
                    <a:pt x="56" y="249"/>
                  </a:lnTo>
                  <a:lnTo>
                    <a:pt x="44" y="238"/>
                  </a:lnTo>
                  <a:lnTo>
                    <a:pt x="45" y="229"/>
                  </a:lnTo>
                  <a:lnTo>
                    <a:pt x="169" y="218"/>
                  </a:lnTo>
                  <a:lnTo>
                    <a:pt x="158" y="175"/>
                  </a:lnTo>
                  <a:lnTo>
                    <a:pt x="160" y="159"/>
                  </a:lnTo>
                  <a:lnTo>
                    <a:pt x="164" y="150"/>
                  </a:lnTo>
                  <a:lnTo>
                    <a:pt x="160" y="135"/>
                  </a:lnTo>
                  <a:lnTo>
                    <a:pt x="149" y="116"/>
                  </a:lnTo>
                  <a:lnTo>
                    <a:pt x="117" y="0"/>
                  </a:lnTo>
                  <a:lnTo>
                    <a:pt x="0" y="11"/>
                  </a:lnTo>
                </a:path>
              </a:pathLst>
            </a:custGeom>
            <a:solidFill>
              <a:srgbClr val="00B050"/>
            </a:solidFill>
            <a:ln w="12700" cap="rnd" cmpd="sng">
              <a:solidFill>
                <a:schemeClr val="bg1"/>
              </a:solidFill>
              <a:prstDash val="solid"/>
              <a:round/>
              <a:headEnd type="none" w="sm" len="sm"/>
              <a:tailEnd type="none" w="sm" len="sm"/>
            </a:ln>
            <a:effectLst/>
          </p:spPr>
          <p:txBody>
            <a:bodyPr/>
            <a:lstStyle/>
            <a:p>
              <a:endParaRPr lang="en-US"/>
            </a:p>
          </p:txBody>
        </p:sp>
        <p:sp>
          <p:nvSpPr>
            <p:cNvPr id="5" name="Freeform 5"/>
            <p:cNvSpPr>
              <a:spLocks/>
            </p:cNvSpPr>
            <p:nvPr/>
          </p:nvSpPr>
          <p:spPr bwMode="auto">
            <a:xfrm>
              <a:off x="596383" y="5586374"/>
              <a:ext cx="67127" cy="46989"/>
            </a:xfrm>
            <a:custGeom>
              <a:avLst/>
              <a:gdLst/>
              <a:ahLst/>
              <a:cxnLst>
                <a:cxn ang="0">
                  <a:pos x="0" y="16"/>
                </a:cxn>
                <a:cxn ang="0">
                  <a:pos x="6" y="8"/>
                </a:cxn>
                <a:cxn ang="0">
                  <a:pos x="21" y="0"/>
                </a:cxn>
                <a:cxn ang="0">
                  <a:pos x="22" y="3"/>
                </a:cxn>
                <a:cxn ang="0">
                  <a:pos x="0" y="16"/>
                </a:cxn>
              </a:cxnLst>
              <a:rect l="0" t="0" r="r" b="b"/>
              <a:pathLst>
                <a:path w="23" h="17">
                  <a:moveTo>
                    <a:pt x="0" y="16"/>
                  </a:moveTo>
                  <a:lnTo>
                    <a:pt x="6" y="8"/>
                  </a:lnTo>
                  <a:lnTo>
                    <a:pt x="21" y="0"/>
                  </a:lnTo>
                  <a:lnTo>
                    <a:pt x="22" y="3"/>
                  </a:lnTo>
                  <a:lnTo>
                    <a:pt x="0" y="16"/>
                  </a:lnTo>
                </a:path>
              </a:pathLst>
            </a:custGeom>
            <a:solidFill>
              <a:srgbClr val="00B050"/>
            </a:solidFill>
            <a:ln w="12700" cap="rnd" cmpd="sng">
              <a:solidFill>
                <a:schemeClr val="bg1"/>
              </a:solidFill>
              <a:prstDash val="solid"/>
              <a:round/>
              <a:headEnd type="none" w="sm" len="sm"/>
              <a:tailEnd type="none" w="sm" len="sm"/>
            </a:ln>
            <a:effectLst/>
          </p:spPr>
          <p:txBody>
            <a:bodyPr/>
            <a:lstStyle/>
            <a:p>
              <a:endParaRPr lang="en-US"/>
            </a:p>
          </p:txBody>
        </p:sp>
        <p:sp>
          <p:nvSpPr>
            <p:cNvPr id="6" name="Freeform 6"/>
            <p:cNvSpPr>
              <a:spLocks/>
            </p:cNvSpPr>
            <p:nvPr/>
          </p:nvSpPr>
          <p:spPr bwMode="auto">
            <a:xfrm>
              <a:off x="688682" y="5569592"/>
              <a:ext cx="48668" cy="48668"/>
            </a:xfrm>
            <a:custGeom>
              <a:avLst/>
              <a:gdLst/>
              <a:ahLst/>
              <a:cxnLst>
                <a:cxn ang="0">
                  <a:pos x="0" y="16"/>
                </a:cxn>
                <a:cxn ang="0">
                  <a:pos x="3" y="0"/>
                </a:cxn>
                <a:cxn ang="0">
                  <a:pos x="16" y="3"/>
                </a:cxn>
                <a:cxn ang="0">
                  <a:pos x="14" y="12"/>
                </a:cxn>
                <a:cxn ang="0">
                  <a:pos x="0" y="16"/>
                </a:cxn>
              </a:cxnLst>
              <a:rect l="0" t="0" r="r" b="b"/>
              <a:pathLst>
                <a:path w="17" h="17">
                  <a:moveTo>
                    <a:pt x="0" y="16"/>
                  </a:moveTo>
                  <a:lnTo>
                    <a:pt x="3" y="0"/>
                  </a:lnTo>
                  <a:lnTo>
                    <a:pt x="16" y="3"/>
                  </a:lnTo>
                  <a:lnTo>
                    <a:pt x="14" y="12"/>
                  </a:lnTo>
                  <a:lnTo>
                    <a:pt x="0" y="16"/>
                  </a:lnTo>
                </a:path>
              </a:pathLst>
            </a:custGeom>
            <a:solidFill>
              <a:srgbClr val="00B050"/>
            </a:solidFill>
            <a:ln w="12700" cap="rnd" cmpd="sng">
              <a:solidFill>
                <a:schemeClr val="bg1"/>
              </a:solidFill>
              <a:prstDash val="solid"/>
              <a:round/>
              <a:headEnd type="none" w="sm" len="sm"/>
              <a:tailEnd type="none" w="sm" len="sm"/>
            </a:ln>
            <a:effectLst/>
          </p:spPr>
          <p:txBody>
            <a:bodyPr/>
            <a:lstStyle/>
            <a:p>
              <a:endParaRPr lang="en-US"/>
            </a:p>
          </p:txBody>
        </p:sp>
        <p:sp>
          <p:nvSpPr>
            <p:cNvPr id="7" name="Freeform 7"/>
            <p:cNvSpPr>
              <a:spLocks/>
            </p:cNvSpPr>
            <p:nvPr/>
          </p:nvSpPr>
          <p:spPr bwMode="auto">
            <a:xfrm>
              <a:off x="770913" y="5544420"/>
              <a:ext cx="70483" cy="46989"/>
            </a:xfrm>
            <a:custGeom>
              <a:avLst/>
              <a:gdLst/>
              <a:ahLst/>
              <a:cxnLst>
                <a:cxn ang="0">
                  <a:pos x="0" y="16"/>
                </a:cxn>
                <a:cxn ang="0">
                  <a:pos x="5" y="0"/>
                </a:cxn>
                <a:cxn ang="0">
                  <a:pos x="20" y="0"/>
                </a:cxn>
                <a:cxn ang="0">
                  <a:pos x="23" y="14"/>
                </a:cxn>
                <a:cxn ang="0">
                  <a:pos x="8" y="9"/>
                </a:cxn>
                <a:cxn ang="0">
                  <a:pos x="0" y="16"/>
                </a:cxn>
              </a:cxnLst>
              <a:rect l="0" t="0" r="r" b="b"/>
              <a:pathLst>
                <a:path w="24" h="17">
                  <a:moveTo>
                    <a:pt x="0" y="16"/>
                  </a:moveTo>
                  <a:lnTo>
                    <a:pt x="5" y="0"/>
                  </a:lnTo>
                  <a:lnTo>
                    <a:pt x="20" y="0"/>
                  </a:lnTo>
                  <a:lnTo>
                    <a:pt x="23" y="14"/>
                  </a:lnTo>
                  <a:lnTo>
                    <a:pt x="8" y="9"/>
                  </a:lnTo>
                  <a:lnTo>
                    <a:pt x="0" y="16"/>
                  </a:lnTo>
                </a:path>
              </a:pathLst>
            </a:custGeom>
            <a:solidFill>
              <a:srgbClr val="00B050"/>
            </a:solidFill>
            <a:ln w="12700" cap="rnd" cmpd="sng">
              <a:solidFill>
                <a:schemeClr val="bg1"/>
              </a:solidFill>
              <a:prstDash val="solid"/>
              <a:round/>
              <a:headEnd type="none" w="sm" len="sm"/>
              <a:tailEnd type="none" w="sm" len="sm"/>
            </a:ln>
            <a:effectLst/>
          </p:spPr>
          <p:txBody>
            <a:bodyPr/>
            <a:lstStyle/>
            <a:p>
              <a:endParaRPr lang="en-US"/>
            </a:p>
          </p:txBody>
        </p:sp>
        <p:sp>
          <p:nvSpPr>
            <p:cNvPr id="8" name="Freeform 8"/>
            <p:cNvSpPr>
              <a:spLocks/>
            </p:cNvSpPr>
            <p:nvPr/>
          </p:nvSpPr>
          <p:spPr bwMode="auto">
            <a:xfrm>
              <a:off x="834684" y="4594574"/>
              <a:ext cx="1221710" cy="1005225"/>
            </a:xfrm>
            <a:custGeom>
              <a:avLst/>
              <a:gdLst/>
              <a:ahLst/>
              <a:cxnLst>
                <a:cxn ang="0">
                  <a:pos x="35" y="327"/>
                </a:cxn>
                <a:cxn ang="0">
                  <a:pos x="81" y="301"/>
                </a:cxn>
                <a:cxn ang="0">
                  <a:pos x="83" y="269"/>
                </a:cxn>
                <a:cxn ang="0">
                  <a:pos x="66" y="267"/>
                </a:cxn>
                <a:cxn ang="0">
                  <a:pos x="33" y="265"/>
                </a:cxn>
                <a:cxn ang="0">
                  <a:pos x="48" y="223"/>
                </a:cxn>
                <a:cxn ang="0">
                  <a:pos x="18" y="222"/>
                </a:cxn>
                <a:cxn ang="0">
                  <a:pos x="21" y="208"/>
                </a:cxn>
                <a:cxn ang="0">
                  <a:pos x="10" y="192"/>
                </a:cxn>
                <a:cxn ang="0">
                  <a:pos x="51" y="166"/>
                </a:cxn>
                <a:cxn ang="0">
                  <a:pos x="75" y="143"/>
                </a:cxn>
                <a:cxn ang="0">
                  <a:pos x="40" y="134"/>
                </a:cxn>
                <a:cxn ang="0">
                  <a:pos x="61" y="90"/>
                </a:cxn>
                <a:cxn ang="0">
                  <a:pos x="89" y="102"/>
                </a:cxn>
                <a:cxn ang="0">
                  <a:pos x="94" y="104"/>
                </a:cxn>
                <a:cxn ang="0">
                  <a:pos x="72" y="80"/>
                </a:cxn>
                <a:cxn ang="0">
                  <a:pos x="64" y="35"/>
                </a:cxn>
                <a:cxn ang="0">
                  <a:pos x="121" y="11"/>
                </a:cxn>
                <a:cxn ang="0">
                  <a:pos x="150" y="0"/>
                </a:cxn>
                <a:cxn ang="0">
                  <a:pos x="169" y="17"/>
                </a:cxn>
                <a:cxn ang="0">
                  <a:pos x="210" y="30"/>
                </a:cxn>
                <a:cxn ang="0">
                  <a:pos x="249" y="37"/>
                </a:cxn>
                <a:cxn ang="0">
                  <a:pos x="305" y="258"/>
                </a:cxn>
                <a:cxn ang="0">
                  <a:pos x="340" y="264"/>
                </a:cxn>
                <a:cxn ang="0">
                  <a:pos x="358" y="270"/>
                </a:cxn>
                <a:cxn ang="0">
                  <a:pos x="410" y="325"/>
                </a:cxn>
                <a:cxn ang="0">
                  <a:pos x="421" y="358"/>
                </a:cxn>
                <a:cxn ang="0">
                  <a:pos x="414" y="345"/>
                </a:cxn>
                <a:cxn ang="0">
                  <a:pos x="401" y="342"/>
                </a:cxn>
                <a:cxn ang="0">
                  <a:pos x="397" y="333"/>
                </a:cxn>
                <a:cxn ang="0">
                  <a:pos x="391" y="323"/>
                </a:cxn>
                <a:cxn ang="0">
                  <a:pos x="377" y="313"/>
                </a:cxn>
                <a:cxn ang="0">
                  <a:pos x="368" y="294"/>
                </a:cxn>
                <a:cxn ang="0">
                  <a:pos x="362" y="290"/>
                </a:cxn>
                <a:cxn ang="0">
                  <a:pos x="350" y="270"/>
                </a:cxn>
                <a:cxn ang="0">
                  <a:pos x="371" y="300"/>
                </a:cxn>
                <a:cxn ang="0">
                  <a:pos x="371" y="312"/>
                </a:cxn>
                <a:cxn ang="0">
                  <a:pos x="366" y="319"/>
                </a:cxn>
                <a:cxn ang="0">
                  <a:pos x="353" y="291"/>
                </a:cxn>
                <a:cxn ang="0">
                  <a:pos x="341" y="281"/>
                </a:cxn>
                <a:cxn ang="0">
                  <a:pos x="337" y="292"/>
                </a:cxn>
                <a:cxn ang="0">
                  <a:pos x="301" y="261"/>
                </a:cxn>
                <a:cxn ang="0">
                  <a:pos x="285" y="265"/>
                </a:cxn>
                <a:cxn ang="0">
                  <a:pos x="233" y="254"/>
                </a:cxn>
                <a:cxn ang="0">
                  <a:pos x="222" y="245"/>
                </a:cxn>
                <a:cxn ang="0">
                  <a:pos x="205" y="239"/>
                </a:cxn>
                <a:cxn ang="0">
                  <a:pos x="204" y="243"/>
                </a:cxn>
                <a:cxn ang="0">
                  <a:pos x="217" y="265"/>
                </a:cxn>
                <a:cxn ang="0">
                  <a:pos x="192" y="259"/>
                </a:cxn>
                <a:cxn ang="0">
                  <a:pos x="186" y="266"/>
                </a:cxn>
                <a:cxn ang="0">
                  <a:pos x="165" y="274"/>
                </a:cxn>
                <a:cxn ang="0">
                  <a:pos x="168" y="265"/>
                </a:cxn>
                <a:cxn ang="0">
                  <a:pos x="192" y="226"/>
                </a:cxn>
                <a:cxn ang="0">
                  <a:pos x="153" y="250"/>
                </a:cxn>
                <a:cxn ang="0">
                  <a:pos x="137" y="283"/>
                </a:cxn>
                <a:cxn ang="0">
                  <a:pos x="49" y="334"/>
                </a:cxn>
                <a:cxn ang="0">
                  <a:pos x="11" y="344"/>
                </a:cxn>
              </a:cxnLst>
              <a:rect l="0" t="0" r="r" b="b"/>
              <a:pathLst>
                <a:path w="428" h="359">
                  <a:moveTo>
                    <a:pt x="0" y="342"/>
                  </a:moveTo>
                  <a:lnTo>
                    <a:pt x="4" y="336"/>
                  </a:lnTo>
                  <a:lnTo>
                    <a:pt x="7" y="337"/>
                  </a:lnTo>
                  <a:lnTo>
                    <a:pt x="24" y="325"/>
                  </a:lnTo>
                  <a:lnTo>
                    <a:pt x="35" y="327"/>
                  </a:lnTo>
                  <a:lnTo>
                    <a:pt x="37" y="332"/>
                  </a:lnTo>
                  <a:lnTo>
                    <a:pt x="39" y="327"/>
                  </a:lnTo>
                  <a:lnTo>
                    <a:pt x="49" y="319"/>
                  </a:lnTo>
                  <a:lnTo>
                    <a:pt x="66" y="313"/>
                  </a:lnTo>
                  <a:lnTo>
                    <a:pt x="81" y="301"/>
                  </a:lnTo>
                  <a:lnTo>
                    <a:pt x="84" y="302"/>
                  </a:lnTo>
                  <a:lnTo>
                    <a:pt x="87" y="286"/>
                  </a:lnTo>
                  <a:lnTo>
                    <a:pt x="96" y="274"/>
                  </a:lnTo>
                  <a:lnTo>
                    <a:pt x="81" y="275"/>
                  </a:lnTo>
                  <a:lnTo>
                    <a:pt x="83" y="269"/>
                  </a:lnTo>
                  <a:lnTo>
                    <a:pt x="88" y="269"/>
                  </a:lnTo>
                  <a:lnTo>
                    <a:pt x="83" y="266"/>
                  </a:lnTo>
                  <a:lnTo>
                    <a:pt x="75" y="274"/>
                  </a:lnTo>
                  <a:lnTo>
                    <a:pt x="75" y="279"/>
                  </a:lnTo>
                  <a:lnTo>
                    <a:pt x="66" y="267"/>
                  </a:lnTo>
                  <a:lnTo>
                    <a:pt x="63" y="269"/>
                  </a:lnTo>
                  <a:lnTo>
                    <a:pt x="58" y="263"/>
                  </a:lnTo>
                  <a:lnTo>
                    <a:pt x="46" y="268"/>
                  </a:lnTo>
                  <a:lnTo>
                    <a:pt x="44" y="268"/>
                  </a:lnTo>
                  <a:lnTo>
                    <a:pt x="33" y="265"/>
                  </a:lnTo>
                  <a:lnTo>
                    <a:pt x="44" y="257"/>
                  </a:lnTo>
                  <a:lnTo>
                    <a:pt x="41" y="255"/>
                  </a:lnTo>
                  <a:lnTo>
                    <a:pt x="44" y="249"/>
                  </a:lnTo>
                  <a:lnTo>
                    <a:pt x="42" y="231"/>
                  </a:lnTo>
                  <a:lnTo>
                    <a:pt x="48" y="223"/>
                  </a:lnTo>
                  <a:lnTo>
                    <a:pt x="39" y="229"/>
                  </a:lnTo>
                  <a:lnTo>
                    <a:pt x="39" y="235"/>
                  </a:lnTo>
                  <a:lnTo>
                    <a:pt x="32" y="239"/>
                  </a:lnTo>
                  <a:lnTo>
                    <a:pt x="22" y="236"/>
                  </a:lnTo>
                  <a:lnTo>
                    <a:pt x="18" y="222"/>
                  </a:lnTo>
                  <a:lnTo>
                    <a:pt x="12" y="216"/>
                  </a:lnTo>
                  <a:lnTo>
                    <a:pt x="12" y="212"/>
                  </a:lnTo>
                  <a:lnTo>
                    <a:pt x="16" y="212"/>
                  </a:lnTo>
                  <a:lnTo>
                    <a:pt x="18" y="209"/>
                  </a:lnTo>
                  <a:lnTo>
                    <a:pt x="21" y="208"/>
                  </a:lnTo>
                  <a:lnTo>
                    <a:pt x="18" y="208"/>
                  </a:lnTo>
                  <a:lnTo>
                    <a:pt x="21" y="205"/>
                  </a:lnTo>
                  <a:lnTo>
                    <a:pt x="17" y="201"/>
                  </a:lnTo>
                  <a:lnTo>
                    <a:pt x="15" y="203"/>
                  </a:lnTo>
                  <a:lnTo>
                    <a:pt x="10" y="192"/>
                  </a:lnTo>
                  <a:lnTo>
                    <a:pt x="13" y="185"/>
                  </a:lnTo>
                  <a:lnTo>
                    <a:pt x="32" y="172"/>
                  </a:lnTo>
                  <a:lnTo>
                    <a:pt x="37" y="162"/>
                  </a:lnTo>
                  <a:lnTo>
                    <a:pt x="42" y="161"/>
                  </a:lnTo>
                  <a:lnTo>
                    <a:pt x="51" y="166"/>
                  </a:lnTo>
                  <a:lnTo>
                    <a:pt x="58" y="165"/>
                  </a:lnTo>
                  <a:lnTo>
                    <a:pt x="61" y="160"/>
                  </a:lnTo>
                  <a:lnTo>
                    <a:pt x="75" y="162"/>
                  </a:lnTo>
                  <a:lnTo>
                    <a:pt x="78" y="148"/>
                  </a:lnTo>
                  <a:lnTo>
                    <a:pt x="75" y="143"/>
                  </a:lnTo>
                  <a:lnTo>
                    <a:pt x="84" y="138"/>
                  </a:lnTo>
                  <a:lnTo>
                    <a:pt x="75" y="134"/>
                  </a:lnTo>
                  <a:lnTo>
                    <a:pt x="63" y="142"/>
                  </a:lnTo>
                  <a:lnTo>
                    <a:pt x="62" y="135"/>
                  </a:lnTo>
                  <a:lnTo>
                    <a:pt x="40" y="134"/>
                  </a:lnTo>
                  <a:lnTo>
                    <a:pt x="31" y="125"/>
                  </a:lnTo>
                  <a:lnTo>
                    <a:pt x="29" y="111"/>
                  </a:lnTo>
                  <a:lnTo>
                    <a:pt x="36" y="113"/>
                  </a:lnTo>
                  <a:lnTo>
                    <a:pt x="21" y="98"/>
                  </a:lnTo>
                  <a:lnTo>
                    <a:pt x="61" y="90"/>
                  </a:lnTo>
                  <a:lnTo>
                    <a:pt x="66" y="92"/>
                  </a:lnTo>
                  <a:lnTo>
                    <a:pt x="61" y="98"/>
                  </a:lnTo>
                  <a:lnTo>
                    <a:pt x="81" y="108"/>
                  </a:lnTo>
                  <a:lnTo>
                    <a:pt x="90" y="105"/>
                  </a:lnTo>
                  <a:lnTo>
                    <a:pt x="89" y="102"/>
                  </a:lnTo>
                  <a:lnTo>
                    <a:pt x="82" y="100"/>
                  </a:lnTo>
                  <a:lnTo>
                    <a:pt x="78" y="87"/>
                  </a:lnTo>
                  <a:lnTo>
                    <a:pt x="84" y="91"/>
                  </a:lnTo>
                  <a:lnTo>
                    <a:pt x="85" y="98"/>
                  </a:lnTo>
                  <a:lnTo>
                    <a:pt x="94" y="104"/>
                  </a:lnTo>
                  <a:lnTo>
                    <a:pt x="103" y="103"/>
                  </a:lnTo>
                  <a:lnTo>
                    <a:pt x="101" y="98"/>
                  </a:lnTo>
                  <a:lnTo>
                    <a:pt x="86" y="95"/>
                  </a:lnTo>
                  <a:lnTo>
                    <a:pt x="89" y="87"/>
                  </a:lnTo>
                  <a:lnTo>
                    <a:pt x="72" y="80"/>
                  </a:lnTo>
                  <a:lnTo>
                    <a:pt x="71" y="69"/>
                  </a:lnTo>
                  <a:lnTo>
                    <a:pt x="66" y="61"/>
                  </a:lnTo>
                  <a:lnTo>
                    <a:pt x="53" y="46"/>
                  </a:lnTo>
                  <a:lnTo>
                    <a:pt x="58" y="46"/>
                  </a:lnTo>
                  <a:lnTo>
                    <a:pt x="64" y="35"/>
                  </a:lnTo>
                  <a:lnTo>
                    <a:pt x="79" y="40"/>
                  </a:lnTo>
                  <a:lnTo>
                    <a:pt x="90" y="34"/>
                  </a:lnTo>
                  <a:lnTo>
                    <a:pt x="106" y="14"/>
                  </a:lnTo>
                  <a:lnTo>
                    <a:pt x="111" y="18"/>
                  </a:lnTo>
                  <a:lnTo>
                    <a:pt x="121" y="11"/>
                  </a:lnTo>
                  <a:lnTo>
                    <a:pt x="121" y="17"/>
                  </a:lnTo>
                  <a:lnTo>
                    <a:pt x="127" y="15"/>
                  </a:lnTo>
                  <a:lnTo>
                    <a:pt x="124" y="12"/>
                  </a:lnTo>
                  <a:lnTo>
                    <a:pt x="139" y="10"/>
                  </a:lnTo>
                  <a:lnTo>
                    <a:pt x="150" y="0"/>
                  </a:lnTo>
                  <a:lnTo>
                    <a:pt x="157" y="6"/>
                  </a:lnTo>
                  <a:lnTo>
                    <a:pt x="155" y="14"/>
                  </a:lnTo>
                  <a:lnTo>
                    <a:pt x="160" y="15"/>
                  </a:lnTo>
                  <a:lnTo>
                    <a:pt x="162" y="7"/>
                  </a:lnTo>
                  <a:lnTo>
                    <a:pt x="169" y="17"/>
                  </a:lnTo>
                  <a:lnTo>
                    <a:pt x="181" y="17"/>
                  </a:lnTo>
                  <a:lnTo>
                    <a:pt x="183" y="26"/>
                  </a:lnTo>
                  <a:lnTo>
                    <a:pt x="205" y="28"/>
                  </a:lnTo>
                  <a:lnTo>
                    <a:pt x="205" y="32"/>
                  </a:lnTo>
                  <a:lnTo>
                    <a:pt x="210" y="30"/>
                  </a:lnTo>
                  <a:lnTo>
                    <a:pt x="216" y="36"/>
                  </a:lnTo>
                  <a:lnTo>
                    <a:pt x="228" y="35"/>
                  </a:lnTo>
                  <a:lnTo>
                    <a:pt x="238" y="40"/>
                  </a:lnTo>
                  <a:lnTo>
                    <a:pt x="249" y="35"/>
                  </a:lnTo>
                  <a:lnTo>
                    <a:pt x="249" y="37"/>
                  </a:lnTo>
                  <a:lnTo>
                    <a:pt x="253" y="36"/>
                  </a:lnTo>
                  <a:lnTo>
                    <a:pt x="271" y="45"/>
                  </a:lnTo>
                  <a:lnTo>
                    <a:pt x="285" y="253"/>
                  </a:lnTo>
                  <a:lnTo>
                    <a:pt x="305" y="252"/>
                  </a:lnTo>
                  <a:lnTo>
                    <a:pt x="305" y="258"/>
                  </a:lnTo>
                  <a:lnTo>
                    <a:pt x="311" y="263"/>
                  </a:lnTo>
                  <a:lnTo>
                    <a:pt x="324" y="273"/>
                  </a:lnTo>
                  <a:lnTo>
                    <a:pt x="326" y="279"/>
                  </a:lnTo>
                  <a:lnTo>
                    <a:pt x="337" y="272"/>
                  </a:lnTo>
                  <a:lnTo>
                    <a:pt x="340" y="264"/>
                  </a:lnTo>
                  <a:lnTo>
                    <a:pt x="346" y="260"/>
                  </a:lnTo>
                  <a:lnTo>
                    <a:pt x="347" y="259"/>
                  </a:lnTo>
                  <a:lnTo>
                    <a:pt x="354" y="264"/>
                  </a:lnTo>
                  <a:lnTo>
                    <a:pt x="353" y="269"/>
                  </a:lnTo>
                  <a:lnTo>
                    <a:pt x="358" y="270"/>
                  </a:lnTo>
                  <a:lnTo>
                    <a:pt x="361" y="272"/>
                  </a:lnTo>
                  <a:lnTo>
                    <a:pt x="362" y="276"/>
                  </a:lnTo>
                  <a:lnTo>
                    <a:pt x="370" y="279"/>
                  </a:lnTo>
                  <a:lnTo>
                    <a:pt x="400" y="322"/>
                  </a:lnTo>
                  <a:lnTo>
                    <a:pt x="410" y="325"/>
                  </a:lnTo>
                  <a:lnTo>
                    <a:pt x="425" y="330"/>
                  </a:lnTo>
                  <a:lnTo>
                    <a:pt x="427" y="334"/>
                  </a:lnTo>
                  <a:lnTo>
                    <a:pt x="423" y="336"/>
                  </a:lnTo>
                  <a:lnTo>
                    <a:pt x="424" y="344"/>
                  </a:lnTo>
                  <a:lnTo>
                    <a:pt x="421" y="358"/>
                  </a:lnTo>
                  <a:lnTo>
                    <a:pt x="419" y="355"/>
                  </a:lnTo>
                  <a:lnTo>
                    <a:pt x="417" y="358"/>
                  </a:lnTo>
                  <a:lnTo>
                    <a:pt x="413" y="355"/>
                  </a:lnTo>
                  <a:lnTo>
                    <a:pt x="418" y="351"/>
                  </a:lnTo>
                  <a:lnTo>
                    <a:pt x="414" y="345"/>
                  </a:lnTo>
                  <a:lnTo>
                    <a:pt x="414" y="342"/>
                  </a:lnTo>
                  <a:lnTo>
                    <a:pt x="410" y="333"/>
                  </a:lnTo>
                  <a:lnTo>
                    <a:pt x="407" y="333"/>
                  </a:lnTo>
                  <a:lnTo>
                    <a:pt x="401" y="336"/>
                  </a:lnTo>
                  <a:lnTo>
                    <a:pt x="401" y="342"/>
                  </a:lnTo>
                  <a:lnTo>
                    <a:pt x="396" y="343"/>
                  </a:lnTo>
                  <a:lnTo>
                    <a:pt x="396" y="342"/>
                  </a:lnTo>
                  <a:lnTo>
                    <a:pt x="399" y="336"/>
                  </a:lnTo>
                  <a:lnTo>
                    <a:pt x="400" y="330"/>
                  </a:lnTo>
                  <a:lnTo>
                    <a:pt x="397" y="333"/>
                  </a:lnTo>
                  <a:lnTo>
                    <a:pt x="396" y="336"/>
                  </a:lnTo>
                  <a:lnTo>
                    <a:pt x="384" y="330"/>
                  </a:lnTo>
                  <a:lnTo>
                    <a:pt x="385" y="328"/>
                  </a:lnTo>
                  <a:lnTo>
                    <a:pt x="391" y="328"/>
                  </a:lnTo>
                  <a:lnTo>
                    <a:pt x="391" y="323"/>
                  </a:lnTo>
                  <a:lnTo>
                    <a:pt x="396" y="322"/>
                  </a:lnTo>
                  <a:lnTo>
                    <a:pt x="395" y="320"/>
                  </a:lnTo>
                  <a:lnTo>
                    <a:pt x="389" y="321"/>
                  </a:lnTo>
                  <a:lnTo>
                    <a:pt x="388" y="313"/>
                  </a:lnTo>
                  <a:lnTo>
                    <a:pt x="377" y="313"/>
                  </a:lnTo>
                  <a:lnTo>
                    <a:pt x="373" y="304"/>
                  </a:lnTo>
                  <a:lnTo>
                    <a:pt x="377" y="297"/>
                  </a:lnTo>
                  <a:lnTo>
                    <a:pt x="373" y="298"/>
                  </a:lnTo>
                  <a:lnTo>
                    <a:pt x="371" y="293"/>
                  </a:lnTo>
                  <a:lnTo>
                    <a:pt x="368" y="294"/>
                  </a:lnTo>
                  <a:lnTo>
                    <a:pt x="366" y="292"/>
                  </a:lnTo>
                  <a:lnTo>
                    <a:pt x="370" y="286"/>
                  </a:lnTo>
                  <a:lnTo>
                    <a:pt x="367" y="285"/>
                  </a:lnTo>
                  <a:lnTo>
                    <a:pt x="366" y="289"/>
                  </a:lnTo>
                  <a:lnTo>
                    <a:pt x="362" y="290"/>
                  </a:lnTo>
                  <a:lnTo>
                    <a:pt x="358" y="288"/>
                  </a:lnTo>
                  <a:lnTo>
                    <a:pt x="357" y="282"/>
                  </a:lnTo>
                  <a:lnTo>
                    <a:pt x="352" y="275"/>
                  </a:lnTo>
                  <a:lnTo>
                    <a:pt x="352" y="270"/>
                  </a:lnTo>
                  <a:lnTo>
                    <a:pt x="350" y="270"/>
                  </a:lnTo>
                  <a:lnTo>
                    <a:pt x="349" y="265"/>
                  </a:lnTo>
                  <a:lnTo>
                    <a:pt x="348" y="266"/>
                  </a:lnTo>
                  <a:lnTo>
                    <a:pt x="351" y="279"/>
                  </a:lnTo>
                  <a:lnTo>
                    <a:pt x="355" y="288"/>
                  </a:lnTo>
                  <a:lnTo>
                    <a:pt x="371" y="300"/>
                  </a:lnTo>
                  <a:lnTo>
                    <a:pt x="371" y="302"/>
                  </a:lnTo>
                  <a:lnTo>
                    <a:pt x="368" y="301"/>
                  </a:lnTo>
                  <a:lnTo>
                    <a:pt x="367" y="304"/>
                  </a:lnTo>
                  <a:lnTo>
                    <a:pt x="370" y="303"/>
                  </a:lnTo>
                  <a:lnTo>
                    <a:pt x="371" y="312"/>
                  </a:lnTo>
                  <a:lnTo>
                    <a:pt x="381" y="316"/>
                  </a:lnTo>
                  <a:lnTo>
                    <a:pt x="387" y="325"/>
                  </a:lnTo>
                  <a:lnTo>
                    <a:pt x="375" y="327"/>
                  </a:lnTo>
                  <a:lnTo>
                    <a:pt x="370" y="342"/>
                  </a:lnTo>
                  <a:lnTo>
                    <a:pt x="366" y="319"/>
                  </a:lnTo>
                  <a:lnTo>
                    <a:pt x="364" y="316"/>
                  </a:lnTo>
                  <a:lnTo>
                    <a:pt x="364" y="311"/>
                  </a:lnTo>
                  <a:lnTo>
                    <a:pt x="365" y="310"/>
                  </a:lnTo>
                  <a:lnTo>
                    <a:pt x="356" y="292"/>
                  </a:lnTo>
                  <a:lnTo>
                    <a:pt x="353" y="291"/>
                  </a:lnTo>
                  <a:lnTo>
                    <a:pt x="350" y="288"/>
                  </a:lnTo>
                  <a:lnTo>
                    <a:pt x="347" y="288"/>
                  </a:lnTo>
                  <a:lnTo>
                    <a:pt x="345" y="286"/>
                  </a:lnTo>
                  <a:lnTo>
                    <a:pt x="343" y="276"/>
                  </a:lnTo>
                  <a:lnTo>
                    <a:pt x="341" y="281"/>
                  </a:lnTo>
                  <a:lnTo>
                    <a:pt x="333" y="278"/>
                  </a:lnTo>
                  <a:lnTo>
                    <a:pt x="332" y="280"/>
                  </a:lnTo>
                  <a:lnTo>
                    <a:pt x="342" y="286"/>
                  </a:lnTo>
                  <a:lnTo>
                    <a:pt x="337" y="287"/>
                  </a:lnTo>
                  <a:lnTo>
                    <a:pt x="337" y="292"/>
                  </a:lnTo>
                  <a:lnTo>
                    <a:pt x="330" y="289"/>
                  </a:lnTo>
                  <a:lnTo>
                    <a:pt x="319" y="279"/>
                  </a:lnTo>
                  <a:lnTo>
                    <a:pt x="304" y="272"/>
                  </a:lnTo>
                  <a:lnTo>
                    <a:pt x="293" y="271"/>
                  </a:lnTo>
                  <a:lnTo>
                    <a:pt x="301" y="261"/>
                  </a:lnTo>
                  <a:lnTo>
                    <a:pt x="304" y="266"/>
                  </a:lnTo>
                  <a:lnTo>
                    <a:pt x="305" y="261"/>
                  </a:lnTo>
                  <a:lnTo>
                    <a:pt x="299" y="257"/>
                  </a:lnTo>
                  <a:lnTo>
                    <a:pt x="294" y="265"/>
                  </a:lnTo>
                  <a:lnTo>
                    <a:pt x="285" y="265"/>
                  </a:lnTo>
                  <a:lnTo>
                    <a:pt x="247" y="262"/>
                  </a:lnTo>
                  <a:lnTo>
                    <a:pt x="248" y="255"/>
                  </a:lnTo>
                  <a:lnTo>
                    <a:pt x="244" y="257"/>
                  </a:lnTo>
                  <a:lnTo>
                    <a:pt x="239" y="251"/>
                  </a:lnTo>
                  <a:lnTo>
                    <a:pt x="233" y="254"/>
                  </a:lnTo>
                  <a:lnTo>
                    <a:pt x="231" y="251"/>
                  </a:lnTo>
                  <a:lnTo>
                    <a:pt x="221" y="255"/>
                  </a:lnTo>
                  <a:lnTo>
                    <a:pt x="220" y="252"/>
                  </a:lnTo>
                  <a:lnTo>
                    <a:pt x="225" y="245"/>
                  </a:lnTo>
                  <a:lnTo>
                    <a:pt x="222" y="245"/>
                  </a:lnTo>
                  <a:lnTo>
                    <a:pt x="225" y="242"/>
                  </a:lnTo>
                  <a:lnTo>
                    <a:pt x="214" y="244"/>
                  </a:lnTo>
                  <a:lnTo>
                    <a:pt x="210" y="240"/>
                  </a:lnTo>
                  <a:lnTo>
                    <a:pt x="206" y="242"/>
                  </a:lnTo>
                  <a:lnTo>
                    <a:pt x="205" y="239"/>
                  </a:lnTo>
                  <a:lnTo>
                    <a:pt x="208" y="236"/>
                  </a:lnTo>
                  <a:lnTo>
                    <a:pt x="201" y="238"/>
                  </a:lnTo>
                  <a:lnTo>
                    <a:pt x="202" y="240"/>
                  </a:lnTo>
                  <a:lnTo>
                    <a:pt x="199" y="243"/>
                  </a:lnTo>
                  <a:lnTo>
                    <a:pt x="204" y="243"/>
                  </a:lnTo>
                  <a:lnTo>
                    <a:pt x="201" y="249"/>
                  </a:lnTo>
                  <a:lnTo>
                    <a:pt x="206" y="251"/>
                  </a:lnTo>
                  <a:lnTo>
                    <a:pt x="211" y="254"/>
                  </a:lnTo>
                  <a:lnTo>
                    <a:pt x="218" y="251"/>
                  </a:lnTo>
                  <a:lnTo>
                    <a:pt x="217" y="265"/>
                  </a:lnTo>
                  <a:lnTo>
                    <a:pt x="205" y="265"/>
                  </a:lnTo>
                  <a:lnTo>
                    <a:pt x="205" y="261"/>
                  </a:lnTo>
                  <a:lnTo>
                    <a:pt x="201" y="259"/>
                  </a:lnTo>
                  <a:lnTo>
                    <a:pt x="193" y="262"/>
                  </a:lnTo>
                  <a:lnTo>
                    <a:pt x="192" y="259"/>
                  </a:lnTo>
                  <a:lnTo>
                    <a:pt x="189" y="262"/>
                  </a:lnTo>
                  <a:lnTo>
                    <a:pt x="188" y="258"/>
                  </a:lnTo>
                  <a:lnTo>
                    <a:pt x="181" y="257"/>
                  </a:lnTo>
                  <a:lnTo>
                    <a:pt x="187" y="265"/>
                  </a:lnTo>
                  <a:lnTo>
                    <a:pt x="186" y="266"/>
                  </a:lnTo>
                  <a:lnTo>
                    <a:pt x="183" y="265"/>
                  </a:lnTo>
                  <a:lnTo>
                    <a:pt x="175" y="269"/>
                  </a:lnTo>
                  <a:lnTo>
                    <a:pt x="174" y="268"/>
                  </a:lnTo>
                  <a:lnTo>
                    <a:pt x="168" y="278"/>
                  </a:lnTo>
                  <a:lnTo>
                    <a:pt x="165" y="274"/>
                  </a:lnTo>
                  <a:lnTo>
                    <a:pt x="163" y="276"/>
                  </a:lnTo>
                  <a:lnTo>
                    <a:pt x="157" y="275"/>
                  </a:lnTo>
                  <a:lnTo>
                    <a:pt x="157" y="270"/>
                  </a:lnTo>
                  <a:lnTo>
                    <a:pt x="164" y="270"/>
                  </a:lnTo>
                  <a:lnTo>
                    <a:pt x="168" y="265"/>
                  </a:lnTo>
                  <a:lnTo>
                    <a:pt x="156" y="265"/>
                  </a:lnTo>
                  <a:lnTo>
                    <a:pt x="166" y="241"/>
                  </a:lnTo>
                  <a:lnTo>
                    <a:pt x="184" y="237"/>
                  </a:lnTo>
                  <a:lnTo>
                    <a:pt x="181" y="232"/>
                  </a:lnTo>
                  <a:lnTo>
                    <a:pt x="192" y="226"/>
                  </a:lnTo>
                  <a:lnTo>
                    <a:pt x="178" y="230"/>
                  </a:lnTo>
                  <a:lnTo>
                    <a:pt x="180" y="218"/>
                  </a:lnTo>
                  <a:lnTo>
                    <a:pt x="173" y="232"/>
                  </a:lnTo>
                  <a:lnTo>
                    <a:pt x="164" y="236"/>
                  </a:lnTo>
                  <a:lnTo>
                    <a:pt x="153" y="250"/>
                  </a:lnTo>
                  <a:lnTo>
                    <a:pt x="145" y="250"/>
                  </a:lnTo>
                  <a:lnTo>
                    <a:pt x="149" y="258"/>
                  </a:lnTo>
                  <a:lnTo>
                    <a:pt x="130" y="273"/>
                  </a:lnTo>
                  <a:lnTo>
                    <a:pt x="139" y="276"/>
                  </a:lnTo>
                  <a:lnTo>
                    <a:pt x="137" y="283"/>
                  </a:lnTo>
                  <a:lnTo>
                    <a:pt x="93" y="316"/>
                  </a:lnTo>
                  <a:lnTo>
                    <a:pt x="62" y="325"/>
                  </a:lnTo>
                  <a:lnTo>
                    <a:pt x="71" y="328"/>
                  </a:lnTo>
                  <a:lnTo>
                    <a:pt x="52" y="338"/>
                  </a:lnTo>
                  <a:lnTo>
                    <a:pt x="49" y="334"/>
                  </a:lnTo>
                  <a:lnTo>
                    <a:pt x="36" y="338"/>
                  </a:lnTo>
                  <a:lnTo>
                    <a:pt x="26" y="339"/>
                  </a:lnTo>
                  <a:lnTo>
                    <a:pt x="26" y="333"/>
                  </a:lnTo>
                  <a:lnTo>
                    <a:pt x="14" y="344"/>
                  </a:lnTo>
                  <a:lnTo>
                    <a:pt x="11" y="344"/>
                  </a:lnTo>
                  <a:lnTo>
                    <a:pt x="11" y="338"/>
                  </a:lnTo>
                  <a:lnTo>
                    <a:pt x="8" y="344"/>
                  </a:lnTo>
                  <a:lnTo>
                    <a:pt x="0" y="342"/>
                  </a:lnTo>
                </a:path>
              </a:pathLst>
            </a:custGeom>
            <a:solidFill>
              <a:srgbClr val="00B050"/>
            </a:solidFill>
            <a:ln w="12700" cap="rnd" cmpd="sng">
              <a:solidFill>
                <a:schemeClr val="bg1"/>
              </a:solidFill>
              <a:prstDash val="solid"/>
              <a:round/>
              <a:headEnd type="none" w="sm" len="sm"/>
              <a:tailEnd type="none" w="sm" len="sm"/>
            </a:ln>
            <a:effectLst/>
          </p:spPr>
          <p:txBody>
            <a:bodyPr/>
            <a:lstStyle/>
            <a:p>
              <a:endParaRPr lang="en-US"/>
            </a:p>
          </p:txBody>
        </p:sp>
        <p:sp>
          <p:nvSpPr>
            <p:cNvPr id="9" name="Freeform 9"/>
            <p:cNvSpPr>
              <a:spLocks/>
            </p:cNvSpPr>
            <p:nvPr/>
          </p:nvSpPr>
          <p:spPr bwMode="auto">
            <a:xfrm>
              <a:off x="1160249" y="5410166"/>
              <a:ext cx="122506" cy="119150"/>
            </a:xfrm>
            <a:custGeom>
              <a:avLst/>
              <a:gdLst/>
              <a:ahLst/>
              <a:cxnLst>
                <a:cxn ang="0">
                  <a:pos x="0" y="42"/>
                </a:cxn>
                <a:cxn ang="0">
                  <a:pos x="11" y="31"/>
                </a:cxn>
                <a:cxn ang="0">
                  <a:pos x="4" y="16"/>
                </a:cxn>
                <a:cxn ang="0">
                  <a:pos x="15" y="21"/>
                </a:cxn>
                <a:cxn ang="0">
                  <a:pos x="32" y="0"/>
                </a:cxn>
                <a:cxn ang="0">
                  <a:pos x="42" y="2"/>
                </a:cxn>
                <a:cxn ang="0">
                  <a:pos x="33" y="23"/>
                </a:cxn>
                <a:cxn ang="0">
                  <a:pos x="0" y="42"/>
                </a:cxn>
              </a:cxnLst>
              <a:rect l="0" t="0" r="r" b="b"/>
              <a:pathLst>
                <a:path w="43" h="43">
                  <a:moveTo>
                    <a:pt x="0" y="42"/>
                  </a:moveTo>
                  <a:lnTo>
                    <a:pt x="11" y="31"/>
                  </a:lnTo>
                  <a:lnTo>
                    <a:pt x="4" y="16"/>
                  </a:lnTo>
                  <a:lnTo>
                    <a:pt x="15" y="21"/>
                  </a:lnTo>
                  <a:lnTo>
                    <a:pt x="32" y="0"/>
                  </a:lnTo>
                  <a:lnTo>
                    <a:pt x="42" y="2"/>
                  </a:lnTo>
                  <a:lnTo>
                    <a:pt x="33" y="23"/>
                  </a:lnTo>
                  <a:lnTo>
                    <a:pt x="0" y="42"/>
                  </a:lnTo>
                </a:path>
              </a:pathLst>
            </a:custGeom>
            <a:solidFill>
              <a:srgbClr val="00B050"/>
            </a:solidFill>
            <a:ln w="12700" cap="rnd" cmpd="sng">
              <a:solidFill>
                <a:schemeClr val="bg1"/>
              </a:solidFill>
              <a:prstDash val="solid"/>
              <a:round/>
              <a:headEnd type="none" w="sm" len="sm"/>
              <a:tailEnd type="none" w="sm" len="sm"/>
            </a:ln>
            <a:effectLst/>
          </p:spPr>
          <p:txBody>
            <a:bodyPr/>
            <a:lstStyle/>
            <a:p>
              <a:endParaRPr lang="en-US"/>
            </a:p>
          </p:txBody>
        </p:sp>
        <p:sp>
          <p:nvSpPr>
            <p:cNvPr id="10" name="Freeform 10"/>
            <p:cNvSpPr>
              <a:spLocks/>
            </p:cNvSpPr>
            <p:nvPr/>
          </p:nvSpPr>
          <p:spPr bwMode="auto">
            <a:xfrm>
              <a:off x="1801312" y="5405131"/>
              <a:ext cx="75517" cy="134254"/>
            </a:xfrm>
            <a:custGeom>
              <a:avLst/>
              <a:gdLst/>
              <a:ahLst/>
              <a:cxnLst>
                <a:cxn ang="0">
                  <a:pos x="0" y="12"/>
                </a:cxn>
                <a:cxn ang="0">
                  <a:pos x="6" y="0"/>
                </a:cxn>
                <a:cxn ang="0">
                  <a:pos x="19" y="12"/>
                </a:cxn>
                <a:cxn ang="0">
                  <a:pos x="26" y="47"/>
                </a:cxn>
                <a:cxn ang="0">
                  <a:pos x="0" y="12"/>
                </a:cxn>
              </a:cxnLst>
              <a:rect l="0" t="0" r="r" b="b"/>
              <a:pathLst>
                <a:path w="27" h="48">
                  <a:moveTo>
                    <a:pt x="0" y="12"/>
                  </a:moveTo>
                  <a:lnTo>
                    <a:pt x="6" y="0"/>
                  </a:lnTo>
                  <a:lnTo>
                    <a:pt x="19" y="12"/>
                  </a:lnTo>
                  <a:lnTo>
                    <a:pt x="26" y="47"/>
                  </a:lnTo>
                  <a:lnTo>
                    <a:pt x="0" y="12"/>
                  </a:lnTo>
                </a:path>
              </a:pathLst>
            </a:custGeom>
            <a:solidFill>
              <a:srgbClr val="00B050"/>
            </a:solidFill>
            <a:ln w="12700" cap="rnd" cmpd="sng">
              <a:solidFill>
                <a:schemeClr val="bg1"/>
              </a:solidFill>
              <a:prstDash val="solid"/>
              <a:round/>
              <a:headEnd type="none" w="sm" len="sm"/>
              <a:tailEnd type="none" w="sm" len="sm"/>
            </a:ln>
            <a:effectLst/>
          </p:spPr>
          <p:txBody>
            <a:bodyPr/>
            <a:lstStyle/>
            <a:p>
              <a:endParaRPr lang="en-US"/>
            </a:p>
          </p:txBody>
        </p:sp>
        <p:sp>
          <p:nvSpPr>
            <p:cNvPr id="11" name="Freeform 11"/>
            <p:cNvSpPr>
              <a:spLocks/>
            </p:cNvSpPr>
            <p:nvPr/>
          </p:nvSpPr>
          <p:spPr bwMode="auto">
            <a:xfrm>
              <a:off x="1912071" y="5534351"/>
              <a:ext cx="70483" cy="78874"/>
            </a:xfrm>
            <a:custGeom>
              <a:avLst/>
              <a:gdLst/>
              <a:ahLst/>
              <a:cxnLst>
                <a:cxn ang="0">
                  <a:pos x="0" y="0"/>
                </a:cxn>
                <a:cxn ang="0">
                  <a:pos x="2" y="18"/>
                </a:cxn>
                <a:cxn ang="0">
                  <a:pos x="24" y="27"/>
                </a:cxn>
                <a:cxn ang="0">
                  <a:pos x="11" y="1"/>
                </a:cxn>
                <a:cxn ang="0">
                  <a:pos x="0" y="0"/>
                </a:cxn>
              </a:cxnLst>
              <a:rect l="0" t="0" r="r" b="b"/>
              <a:pathLst>
                <a:path w="25" h="28">
                  <a:moveTo>
                    <a:pt x="0" y="0"/>
                  </a:moveTo>
                  <a:lnTo>
                    <a:pt x="2" y="18"/>
                  </a:lnTo>
                  <a:lnTo>
                    <a:pt x="24" y="27"/>
                  </a:lnTo>
                  <a:lnTo>
                    <a:pt x="11" y="1"/>
                  </a:lnTo>
                  <a:lnTo>
                    <a:pt x="0" y="0"/>
                  </a:lnTo>
                </a:path>
              </a:pathLst>
            </a:custGeom>
            <a:solidFill>
              <a:srgbClr val="00B050"/>
            </a:solidFill>
            <a:ln w="12700" cap="rnd" cmpd="sng">
              <a:solidFill>
                <a:schemeClr val="bg1"/>
              </a:solidFill>
              <a:prstDash val="solid"/>
              <a:round/>
              <a:headEnd type="none" w="sm" len="sm"/>
              <a:tailEnd type="none" w="sm" len="sm"/>
            </a:ln>
            <a:effectLst/>
          </p:spPr>
          <p:txBody>
            <a:bodyPr/>
            <a:lstStyle/>
            <a:p>
              <a:endParaRPr lang="en-US"/>
            </a:p>
          </p:txBody>
        </p:sp>
        <p:sp>
          <p:nvSpPr>
            <p:cNvPr id="12" name="Freeform 12"/>
            <p:cNvSpPr>
              <a:spLocks/>
            </p:cNvSpPr>
            <p:nvPr/>
          </p:nvSpPr>
          <p:spPr bwMode="auto">
            <a:xfrm>
              <a:off x="1990945" y="5534351"/>
              <a:ext cx="45311" cy="48667"/>
            </a:xfrm>
            <a:custGeom>
              <a:avLst/>
              <a:gdLst/>
              <a:ahLst/>
              <a:cxnLst>
                <a:cxn ang="0">
                  <a:pos x="0" y="16"/>
                </a:cxn>
                <a:cxn ang="0">
                  <a:pos x="2" y="0"/>
                </a:cxn>
                <a:cxn ang="0">
                  <a:pos x="16" y="13"/>
                </a:cxn>
                <a:cxn ang="0">
                  <a:pos x="0" y="16"/>
                </a:cxn>
              </a:cxnLst>
              <a:rect l="0" t="0" r="r" b="b"/>
              <a:pathLst>
                <a:path w="17" h="17">
                  <a:moveTo>
                    <a:pt x="0" y="16"/>
                  </a:moveTo>
                  <a:lnTo>
                    <a:pt x="2" y="0"/>
                  </a:lnTo>
                  <a:lnTo>
                    <a:pt x="16" y="13"/>
                  </a:lnTo>
                  <a:lnTo>
                    <a:pt x="0" y="16"/>
                  </a:lnTo>
                </a:path>
              </a:pathLst>
            </a:custGeom>
            <a:solidFill>
              <a:srgbClr val="00B050"/>
            </a:solidFill>
            <a:ln w="12700" cap="rnd" cmpd="sng">
              <a:solidFill>
                <a:schemeClr val="bg1"/>
              </a:solidFill>
              <a:prstDash val="solid"/>
              <a:round/>
              <a:headEnd type="none" w="sm" len="sm"/>
              <a:tailEnd type="none" w="sm" len="sm"/>
            </a:ln>
            <a:effectLst/>
          </p:spPr>
          <p:txBody>
            <a:bodyPr/>
            <a:lstStyle/>
            <a:p>
              <a:endParaRPr lang="en-US"/>
            </a:p>
          </p:txBody>
        </p:sp>
        <p:sp>
          <p:nvSpPr>
            <p:cNvPr id="13" name="Freeform 13"/>
            <p:cNvSpPr>
              <a:spLocks/>
            </p:cNvSpPr>
            <p:nvPr/>
          </p:nvSpPr>
          <p:spPr bwMode="auto">
            <a:xfrm>
              <a:off x="1218985" y="3683325"/>
              <a:ext cx="864260" cy="978376"/>
            </a:xfrm>
            <a:custGeom>
              <a:avLst/>
              <a:gdLst/>
              <a:ahLst/>
              <a:cxnLst>
                <a:cxn ang="0">
                  <a:pos x="0" y="238"/>
                </a:cxn>
                <a:cxn ang="0">
                  <a:pos x="19" y="222"/>
                </a:cxn>
                <a:cxn ang="0">
                  <a:pos x="11" y="208"/>
                </a:cxn>
                <a:cxn ang="0">
                  <a:pos x="15" y="189"/>
                </a:cxn>
                <a:cxn ang="0">
                  <a:pos x="35" y="156"/>
                </a:cxn>
                <a:cxn ang="0">
                  <a:pos x="49" y="147"/>
                </a:cxn>
                <a:cxn ang="0">
                  <a:pos x="41" y="136"/>
                </a:cxn>
                <a:cxn ang="0">
                  <a:pos x="35" y="103"/>
                </a:cxn>
                <a:cxn ang="0">
                  <a:pos x="42" y="45"/>
                </a:cxn>
                <a:cxn ang="0">
                  <a:pos x="52" y="42"/>
                </a:cxn>
                <a:cxn ang="0">
                  <a:pos x="69" y="51"/>
                </a:cxn>
                <a:cxn ang="0">
                  <a:pos x="83" y="0"/>
                </a:cxn>
                <a:cxn ang="0">
                  <a:pos x="301" y="37"/>
                </a:cxn>
                <a:cxn ang="0">
                  <a:pos x="255" y="348"/>
                </a:cxn>
                <a:cxn ang="0">
                  <a:pos x="189" y="338"/>
                </a:cxn>
                <a:cxn ang="0">
                  <a:pos x="147" y="327"/>
                </a:cxn>
                <a:cxn ang="0">
                  <a:pos x="62" y="276"/>
                </a:cxn>
                <a:cxn ang="0">
                  <a:pos x="0" y="238"/>
                </a:cxn>
              </a:cxnLst>
              <a:rect l="0" t="0" r="r" b="b"/>
              <a:pathLst>
                <a:path w="302" h="349">
                  <a:moveTo>
                    <a:pt x="0" y="238"/>
                  </a:moveTo>
                  <a:lnTo>
                    <a:pt x="19" y="222"/>
                  </a:lnTo>
                  <a:lnTo>
                    <a:pt x="11" y="208"/>
                  </a:lnTo>
                  <a:lnTo>
                    <a:pt x="15" y="189"/>
                  </a:lnTo>
                  <a:lnTo>
                    <a:pt x="35" y="156"/>
                  </a:lnTo>
                  <a:lnTo>
                    <a:pt x="49" y="147"/>
                  </a:lnTo>
                  <a:lnTo>
                    <a:pt x="41" y="136"/>
                  </a:lnTo>
                  <a:lnTo>
                    <a:pt x="35" y="103"/>
                  </a:lnTo>
                  <a:lnTo>
                    <a:pt x="42" y="45"/>
                  </a:lnTo>
                  <a:lnTo>
                    <a:pt x="52" y="42"/>
                  </a:lnTo>
                  <a:lnTo>
                    <a:pt x="69" y="51"/>
                  </a:lnTo>
                  <a:lnTo>
                    <a:pt x="83" y="0"/>
                  </a:lnTo>
                  <a:lnTo>
                    <a:pt x="301" y="37"/>
                  </a:lnTo>
                  <a:lnTo>
                    <a:pt x="255" y="348"/>
                  </a:lnTo>
                  <a:lnTo>
                    <a:pt x="189" y="338"/>
                  </a:lnTo>
                  <a:lnTo>
                    <a:pt x="147" y="327"/>
                  </a:lnTo>
                  <a:lnTo>
                    <a:pt x="62" y="276"/>
                  </a:lnTo>
                  <a:lnTo>
                    <a:pt x="0" y="238"/>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14" name="Freeform 14"/>
            <p:cNvSpPr>
              <a:spLocks/>
            </p:cNvSpPr>
            <p:nvPr/>
          </p:nvSpPr>
          <p:spPr bwMode="auto">
            <a:xfrm>
              <a:off x="3899029" y="3961902"/>
              <a:ext cx="637706" cy="563866"/>
            </a:xfrm>
            <a:custGeom>
              <a:avLst/>
              <a:gdLst/>
              <a:ahLst/>
              <a:cxnLst>
                <a:cxn ang="0">
                  <a:pos x="0" y="6"/>
                </a:cxn>
                <a:cxn ang="0">
                  <a:pos x="9" y="68"/>
                </a:cxn>
                <a:cxn ang="0">
                  <a:pos x="7" y="165"/>
                </a:cxn>
                <a:cxn ang="0">
                  <a:pos x="12" y="170"/>
                </a:cxn>
                <a:cxn ang="0">
                  <a:pos x="28" y="170"/>
                </a:cxn>
                <a:cxn ang="0">
                  <a:pos x="28" y="200"/>
                </a:cxn>
                <a:cxn ang="0">
                  <a:pos x="161" y="198"/>
                </a:cxn>
                <a:cxn ang="0">
                  <a:pos x="158" y="167"/>
                </a:cxn>
                <a:cxn ang="0">
                  <a:pos x="170" y="135"/>
                </a:cxn>
                <a:cxn ang="0">
                  <a:pos x="186" y="111"/>
                </a:cxn>
                <a:cxn ang="0">
                  <a:pos x="185" y="105"/>
                </a:cxn>
                <a:cxn ang="0">
                  <a:pos x="198" y="85"/>
                </a:cxn>
                <a:cxn ang="0">
                  <a:pos x="204" y="62"/>
                </a:cxn>
                <a:cxn ang="0">
                  <a:pos x="201" y="60"/>
                </a:cxn>
                <a:cxn ang="0">
                  <a:pos x="212" y="51"/>
                </a:cxn>
                <a:cxn ang="0">
                  <a:pos x="223" y="31"/>
                </a:cxn>
                <a:cxn ang="0">
                  <a:pos x="220" y="27"/>
                </a:cxn>
                <a:cxn ang="0">
                  <a:pos x="190" y="28"/>
                </a:cxn>
                <a:cxn ang="0">
                  <a:pos x="198" y="17"/>
                </a:cxn>
                <a:cxn ang="0">
                  <a:pos x="195" y="0"/>
                </a:cxn>
                <a:cxn ang="0">
                  <a:pos x="0" y="6"/>
                </a:cxn>
              </a:cxnLst>
              <a:rect l="0" t="0" r="r" b="b"/>
              <a:pathLst>
                <a:path w="224" h="201">
                  <a:moveTo>
                    <a:pt x="0" y="6"/>
                  </a:moveTo>
                  <a:lnTo>
                    <a:pt x="9" y="68"/>
                  </a:lnTo>
                  <a:lnTo>
                    <a:pt x="7" y="165"/>
                  </a:lnTo>
                  <a:lnTo>
                    <a:pt x="12" y="170"/>
                  </a:lnTo>
                  <a:lnTo>
                    <a:pt x="28" y="170"/>
                  </a:lnTo>
                  <a:lnTo>
                    <a:pt x="28" y="200"/>
                  </a:lnTo>
                  <a:lnTo>
                    <a:pt x="161" y="198"/>
                  </a:lnTo>
                  <a:lnTo>
                    <a:pt x="158" y="167"/>
                  </a:lnTo>
                  <a:lnTo>
                    <a:pt x="170" y="135"/>
                  </a:lnTo>
                  <a:lnTo>
                    <a:pt x="186" y="111"/>
                  </a:lnTo>
                  <a:lnTo>
                    <a:pt x="185" y="105"/>
                  </a:lnTo>
                  <a:lnTo>
                    <a:pt x="198" y="85"/>
                  </a:lnTo>
                  <a:lnTo>
                    <a:pt x="204" y="62"/>
                  </a:lnTo>
                  <a:lnTo>
                    <a:pt x="201" y="60"/>
                  </a:lnTo>
                  <a:lnTo>
                    <a:pt x="212" y="51"/>
                  </a:lnTo>
                  <a:lnTo>
                    <a:pt x="223" y="31"/>
                  </a:lnTo>
                  <a:lnTo>
                    <a:pt x="220" y="27"/>
                  </a:lnTo>
                  <a:lnTo>
                    <a:pt x="190" y="28"/>
                  </a:lnTo>
                  <a:lnTo>
                    <a:pt x="198" y="17"/>
                  </a:lnTo>
                  <a:lnTo>
                    <a:pt x="195" y="0"/>
                  </a:lnTo>
                  <a:lnTo>
                    <a:pt x="0" y="6"/>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15" name="Freeform 15"/>
            <p:cNvSpPr>
              <a:spLocks/>
            </p:cNvSpPr>
            <p:nvPr/>
          </p:nvSpPr>
          <p:spPr bwMode="auto">
            <a:xfrm>
              <a:off x="359760" y="2627755"/>
              <a:ext cx="1001870" cy="1679851"/>
            </a:xfrm>
            <a:custGeom>
              <a:avLst/>
              <a:gdLst/>
              <a:ahLst/>
              <a:cxnLst>
                <a:cxn ang="0">
                  <a:pos x="8" y="109"/>
                </a:cxn>
                <a:cxn ang="0">
                  <a:pos x="12" y="121"/>
                </a:cxn>
                <a:cxn ang="0">
                  <a:pos x="2" y="168"/>
                </a:cxn>
                <a:cxn ang="0">
                  <a:pos x="9" y="182"/>
                </a:cxn>
                <a:cxn ang="0">
                  <a:pos x="36" y="244"/>
                </a:cxn>
                <a:cxn ang="0">
                  <a:pos x="39" y="242"/>
                </a:cxn>
                <a:cxn ang="0">
                  <a:pos x="41" y="229"/>
                </a:cxn>
                <a:cxn ang="0">
                  <a:pos x="45" y="227"/>
                </a:cxn>
                <a:cxn ang="0">
                  <a:pos x="50" y="230"/>
                </a:cxn>
                <a:cxn ang="0">
                  <a:pos x="41" y="238"/>
                </a:cxn>
                <a:cxn ang="0">
                  <a:pos x="45" y="243"/>
                </a:cxn>
                <a:cxn ang="0">
                  <a:pos x="52" y="269"/>
                </a:cxn>
                <a:cxn ang="0">
                  <a:pos x="47" y="268"/>
                </a:cxn>
                <a:cxn ang="0">
                  <a:pos x="38" y="258"/>
                </a:cxn>
                <a:cxn ang="0">
                  <a:pos x="41" y="247"/>
                </a:cxn>
                <a:cxn ang="0">
                  <a:pos x="36" y="248"/>
                </a:cxn>
                <a:cxn ang="0">
                  <a:pos x="30" y="259"/>
                </a:cxn>
                <a:cxn ang="0">
                  <a:pos x="32" y="283"/>
                </a:cxn>
                <a:cxn ang="0">
                  <a:pos x="38" y="294"/>
                </a:cxn>
                <a:cxn ang="0">
                  <a:pos x="50" y="303"/>
                </a:cxn>
                <a:cxn ang="0">
                  <a:pos x="46" y="316"/>
                </a:cxn>
                <a:cxn ang="0">
                  <a:pos x="39" y="318"/>
                </a:cxn>
                <a:cxn ang="0">
                  <a:pos x="38" y="333"/>
                </a:cxn>
                <a:cxn ang="0">
                  <a:pos x="55" y="369"/>
                </a:cxn>
                <a:cxn ang="0">
                  <a:pos x="69" y="391"/>
                </a:cxn>
                <a:cxn ang="0">
                  <a:pos x="67" y="404"/>
                </a:cxn>
                <a:cxn ang="0">
                  <a:pos x="75" y="412"/>
                </a:cxn>
                <a:cxn ang="0">
                  <a:pos x="72" y="421"/>
                </a:cxn>
                <a:cxn ang="0">
                  <a:pos x="66" y="442"/>
                </a:cxn>
                <a:cxn ang="0">
                  <a:pos x="73" y="449"/>
                </a:cxn>
                <a:cxn ang="0">
                  <a:pos x="115" y="464"/>
                </a:cxn>
                <a:cxn ang="0">
                  <a:pos x="133" y="488"/>
                </a:cxn>
                <a:cxn ang="0">
                  <a:pos x="153" y="496"/>
                </a:cxn>
                <a:cxn ang="0">
                  <a:pos x="153" y="510"/>
                </a:cxn>
                <a:cxn ang="0">
                  <a:pos x="167" y="513"/>
                </a:cxn>
                <a:cxn ang="0">
                  <a:pos x="185" y="538"/>
                </a:cxn>
                <a:cxn ang="0">
                  <a:pos x="195" y="558"/>
                </a:cxn>
                <a:cxn ang="0">
                  <a:pos x="195" y="591"/>
                </a:cxn>
                <a:cxn ang="0">
                  <a:pos x="320" y="599"/>
                </a:cxn>
                <a:cxn ang="0">
                  <a:pos x="312" y="585"/>
                </a:cxn>
                <a:cxn ang="0">
                  <a:pos x="316" y="566"/>
                </a:cxn>
                <a:cxn ang="0">
                  <a:pos x="336" y="533"/>
                </a:cxn>
                <a:cxn ang="0">
                  <a:pos x="350" y="524"/>
                </a:cxn>
                <a:cxn ang="0">
                  <a:pos x="342" y="513"/>
                </a:cxn>
                <a:cxn ang="0">
                  <a:pos x="336" y="480"/>
                </a:cxn>
                <a:cxn ang="0">
                  <a:pos x="170" y="231"/>
                </a:cxn>
                <a:cxn ang="0">
                  <a:pos x="158" y="206"/>
                </a:cxn>
                <a:cxn ang="0">
                  <a:pos x="199" y="47"/>
                </a:cxn>
                <a:cxn ang="0">
                  <a:pos x="33" y="0"/>
                </a:cxn>
                <a:cxn ang="0">
                  <a:pos x="29" y="9"/>
                </a:cxn>
                <a:cxn ang="0">
                  <a:pos x="30" y="30"/>
                </a:cxn>
                <a:cxn ang="0">
                  <a:pos x="0" y="80"/>
                </a:cxn>
                <a:cxn ang="0">
                  <a:pos x="8" y="109"/>
                </a:cxn>
              </a:cxnLst>
              <a:rect l="0" t="0" r="r" b="b"/>
              <a:pathLst>
                <a:path w="351" h="600">
                  <a:moveTo>
                    <a:pt x="8" y="109"/>
                  </a:moveTo>
                  <a:lnTo>
                    <a:pt x="12" y="121"/>
                  </a:lnTo>
                  <a:lnTo>
                    <a:pt x="2" y="168"/>
                  </a:lnTo>
                  <a:lnTo>
                    <a:pt x="9" y="182"/>
                  </a:lnTo>
                  <a:lnTo>
                    <a:pt x="36" y="244"/>
                  </a:lnTo>
                  <a:lnTo>
                    <a:pt x="39" y="242"/>
                  </a:lnTo>
                  <a:lnTo>
                    <a:pt x="41" y="229"/>
                  </a:lnTo>
                  <a:lnTo>
                    <a:pt x="45" y="227"/>
                  </a:lnTo>
                  <a:lnTo>
                    <a:pt x="50" y="230"/>
                  </a:lnTo>
                  <a:lnTo>
                    <a:pt x="41" y="238"/>
                  </a:lnTo>
                  <a:lnTo>
                    <a:pt x="45" y="243"/>
                  </a:lnTo>
                  <a:lnTo>
                    <a:pt x="52" y="269"/>
                  </a:lnTo>
                  <a:lnTo>
                    <a:pt x="47" y="268"/>
                  </a:lnTo>
                  <a:lnTo>
                    <a:pt x="38" y="258"/>
                  </a:lnTo>
                  <a:lnTo>
                    <a:pt x="41" y="247"/>
                  </a:lnTo>
                  <a:lnTo>
                    <a:pt x="36" y="248"/>
                  </a:lnTo>
                  <a:lnTo>
                    <a:pt x="30" y="259"/>
                  </a:lnTo>
                  <a:lnTo>
                    <a:pt x="32" y="283"/>
                  </a:lnTo>
                  <a:lnTo>
                    <a:pt x="38" y="294"/>
                  </a:lnTo>
                  <a:lnTo>
                    <a:pt x="50" y="303"/>
                  </a:lnTo>
                  <a:lnTo>
                    <a:pt x="46" y="316"/>
                  </a:lnTo>
                  <a:lnTo>
                    <a:pt x="39" y="318"/>
                  </a:lnTo>
                  <a:lnTo>
                    <a:pt x="38" y="333"/>
                  </a:lnTo>
                  <a:lnTo>
                    <a:pt x="55" y="369"/>
                  </a:lnTo>
                  <a:lnTo>
                    <a:pt x="69" y="391"/>
                  </a:lnTo>
                  <a:lnTo>
                    <a:pt x="67" y="404"/>
                  </a:lnTo>
                  <a:lnTo>
                    <a:pt x="75" y="412"/>
                  </a:lnTo>
                  <a:lnTo>
                    <a:pt x="72" y="421"/>
                  </a:lnTo>
                  <a:lnTo>
                    <a:pt x="66" y="442"/>
                  </a:lnTo>
                  <a:lnTo>
                    <a:pt x="73" y="449"/>
                  </a:lnTo>
                  <a:lnTo>
                    <a:pt x="115" y="464"/>
                  </a:lnTo>
                  <a:lnTo>
                    <a:pt x="133" y="488"/>
                  </a:lnTo>
                  <a:lnTo>
                    <a:pt x="153" y="496"/>
                  </a:lnTo>
                  <a:lnTo>
                    <a:pt x="153" y="510"/>
                  </a:lnTo>
                  <a:lnTo>
                    <a:pt x="167" y="513"/>
                  </a:lnTo>
                  <a:lnTo>
                    <a:pt x="185" y="538"/>
                  </a:lnTo>
                  <a:lnTo>
                    <a:pt x="195" y="558"/>
                  </a:lnTo>
                  <a:lnTo>
                    <a:pt x="195" y="591"/>
                  </a:lnTo>
                  <a:lnTo>
                    <a:pt x="320" y="599"/>
                  </a:lnTo>
                  <a:lnTo>
                    <a:pt x="312" y="585"/>
                  </a:lnTo>
                  <a:lnTo>
                    <a:pt x="316" y="566"/>
                  </a:lnTo>
                  <a:lnTo>
                    <a:pt x="336" y="533"/>
                  </a:lnTo>
                  <a:lnTo>
                    <a:pt x="350" y="524"/>
                  </a:lnTo>
                  <a:lnTo>
                    <a:pt x="342" y="513"/>
                  </a:lnTo>
                  <a:lnTo>
                    <a:pt x="336" y="480"/>
                  </a:lnTo>
                  <a:lnTo>
                    <a:pt x="170" y="231"/>
                  </a:lnTo>
                  <a:lnTo>
                    <a:pt x="158" y="206"/>
                  </a:lnTo>
                  <a:lnTo>
                    <a:pt x="199" y="47"/>
                  </a:lnTo>
                  <a:lnTo>
                    <a:pt x="33" y="0"/>
                  </a:lnTo>
                  <a:lnTo>
                    <a:pt x="29" y="9"/>
                  </a:lnTo>
                  <a:lnTo>
                    <a:pt x="30" y="30"/>
                  </a:lnTo>
                  <a:lnTo>
                    <a:pt x="0" y="80"/>
                  </a:lnTo>
                  <a:lnTo>
                    <a:pt x="8" y="109"/>
                  </a:lnTo>
                </a:path>
              </a:pathLst>
            </a:custGeom>
            <a:solidFill>
              <a:schemeClr val="accent1">
                <a:lumMod val="40000"/>
                <a:lumOff val="60000"/>
              </a:schemeClr>
            </a:solidFill>
            <a:ln w="12700" cap="rnd" cmpd="sng">
              <a:solidFill>
                <a:schemeClr val="bg1"/>
              </a:solidFill>
              <a:prstDash val="solid"/>
              <a:round/>
              <a:headEnd type="none" w="sm" len="sm"/>
              <a:tailEnd type="none" w="sm" len="sm"/>
            </a:ln>
            <a:effectLst/>
          </p:spPr>
          <p:txBody>
            <a:bodyPr/>
            <a:lstStyle/>
            <a:p>
              <a:endParaRPr lang="en-US"/>
            </a:p>
          </p:txBody>
        </p:sp>
        <p:sp>
          <p:nvSpPr>
            <p:cNvPr id="16" name="Freeform 16"/>
            <p:cNvSpPr>
              <a:spLocks/>
            </p:cNvSpPr>
            <p:nvPr/>
          </p:nvSpPr>
          <p:spPr bwMode="auto">
            <a:xfrm>
              <a:off x="2079888" y="3166448"/>
              <a:ext cx="924673" cy="714902"/>
            </a:xfrm>
            <a:custGeom>
              <a:avLst/>
              <a:gdLst/>
              <a:ahLst/>
              <a:cxnLst>
                <a:cxn ang="0">
                  <a:pos x="0" y="222"/>
                </a:cxn>
                <a:cxn ang="0">
                  <a:pos x="32" y="0"/>
                </a:cxn>
                <a:cxn ang="0">
                  <a:pos x="239" y="24"/>
                </a:cxn>
                <a:cxn ang="0">
                  <a:pos x="322" y="31"/>
                </a:cxn>
                <a:cxn ang="0">
                  <a:pos x="319" y="87"/>
                </a:cxn>
                <a:cxn ang="0">
                  <a:pos x="308" y="254"/>
                </a:cxn>
                <a:cxn ang="0">
                  <a:pos x="266" y="251"/>
                </a:cxn>
                <a:cxn ang="0">
                  <a:pos x="133" y="239"/>
                </a:cxn>
                <a:cxn ang="0">
                  <a:pos x="0" y="222"/>
                </a:cxn>
              </a:cxnLst>
              <a:rect l="0" t="0" r="r" b="b"/>
              <a:pathLst>
                <a:path w="323" h="255">
                  <a:moveTo>
                    <a:pt x="0" y="222"/>
                  </a:moveTo>
                  <a:lnTo>
                    <a:pt x="32" y="0"/>
                  </a:lnTo>
                  <a:lnTo>
                    <a:pt x="239" y="24"/>
                  </a:lnTo>
                  <a:lnTo>
                    <a:pt x="322" y="31"/>
                  </a:lnTo>
                  <a:lnTo>
                    <a:pt x="319" y="87"/>
                  </a:lnTo>
                  <a:lnTo>
                    <a:pt x="308" y="254"/>
                  </a:lnTo>
                  <a:lnTo>
                    <a:pt x="266" y="251"/>
                  </a:lnTo>
                  <a:lnTo>
                    <a:pt x="133" y="239"/>
                  </a:lnTo>
                  <a:lnTo>
                    <a:pt x="0" y="222"/>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17" name="Freeform 17"/>
            <p:cNvSpPr>
              <a:spLocks/>
            </p:cNvSpPr>
            <p:nvPr/>
          </p:nvSpPr>
          <p:spPr bwMode="auto">
            <a:xfrm>
              <a:off x="6354196" y="2783824"/>
              <a:ext cx="219841" cy="203060"/>
            </a:xfrm>
            <a:custGeom>
              <a:avLst/>
              <a:gdLst/>
              <a:ahLst/>
              <a:cxnLst>
                <a:cxn ang="0">
                  <a:pos x="0" y="15"/>
                </a:cxn>
                <a:cxn ang="0">
                  <a:pos x="7" y="52"/>
                </a:cxn>
                <a:cxn ang="0">
                  <a:pos x="6" y="72"/>
                </a:cxn>
                <a:cxn ang="0">
                  <a:pos x="13" y="70"/>
                </a:cxn>
                <a:cxn ang="0">
                  <a:pos x="16" y="65"/>
                </a:cxn>
                <a:cxn ang="0">
                  <a:pos x="27" y="60"/>
                </a:cxn>
                <a:cxn ang="0">
                  <a:pos x="32" y="50"/>
                </a:cxn>
                <a:cxn ang="0">
                  <a:pos x="35" y="52"/>
                </a:cxn>
                <a:cxn ang="0">
                  <a:pos x="44" y="49"/>
                </a:cxn>
                <a:cxn ang="0">
                  <a:pos x="55" y="47"/>
                </a:cxn>
                <a:cxn ang="0">
                  <a:pos x="55" y="43"/>
                </a:cxn>
                <a:cxn ang="0">
                  <a:pos x="59" y="45"/>
                </a:cxn>
                <a:cxn ang="0">
                  <a:pos x="63" y="42"/>
                </a:cxn>
                <a:cxn ang="0">
                  <a:pos x="69" y="40"/>
                </a:cxn>
                <a:cxn ang="0">
                  <a:pos x="76" y="37"/>
                </a:cxn>
                <a:cxn ang="0">
                  <a:pos x="69" y="0"/>
                </a:cxn>
                <a:cxn ang="0">
                  <a:pos x="0" y="15"/>
                </a:cxn>
              </a:cxnLst>
              <a:rect l="0" t="0" r="r" b="b"/>
              <a:pathLst>
                <a:path w="77" h="73">
                  <a:moveTo>
                    <a:pt x="0" y="15"/>
                  </a:moveTo>
                  <a:lnTo>
                    <a:pt x="7" y="52"/>
                  </a:lnTo>
                  <a:lnTo>
                    <a:pt x="6" y="72"/>
                  </a:lnTo>
                  <a:lnTo>
                    <a:pt x="13" y="70"/>
                  </a:lnTo>
                  <a:lnTo>
                    <a:pt x="16" y="65"/>
                  </a:lnTo>
                  <a:lnTo>
                    <a:pt x="27" y="60"/>
                  </a:lnTo>
                  <a:lnTo>
                    <a:pt x="32" y="50"/>
                  </a:lnTo>
                  <a:lnTo>
                    <a:pt x="35" y="52"/>
                  </a:lnTo>
                  <a:lnTo>
                    <a:pt x="44" y="49"/>
                  </a:lnTo>
                  <a:lnTo>
                    <a:pt x="55" y="47"/>
                  </a:lnTo>
                  <a:lnTo>
                    <a:pt x="55" y="43"/>
                  </a:lnTo>
                  <a:lnTo>
                    <a:pt x="59" y="45"/>
                  </a:lnTo>
                  <a:lnTo>
                    <a:pt x="63" y="42"/>
                  </a:lnTo>
                  <a:lnTo>
                    <a:pt x="69" y="40"/>
                  </a:lnTo>
                  <a:lnTo>
                    <a:pt x="76" y="37"/>
                  </a:lnTo>
                  <a:lnTo>
                    <a:pt x="69" y="0"/>
                  </a:lnTo>
                  <a:lnTo>
                    <a:pt x="0" y="15"/>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18" name="Freeform 18"/>
            <p:cNvSpPr>
              <a:spLocks/>
            </p:cNvSpPr>
            <p:nvPr/>
          </p:nvSpPr>
          <p:spPr bwMode="auto">
            <a:xfrm>
              <a:off x="6167919" y="3213437"/>
              <a:ext cx="134254" cy="218163"/>
            </a:xfrm>
            <a:custGeom>
              <a:avLst/>
              <a:gdLst/>
              <a:ahLst/>
              <a:cxnLst>
                <a:cxn ang="0">
                  <a:pos x="0" y="8"/>
                </a:cxn>
                <a:cxn ang="0">
                  <a:pos x="6" y="0"/>
                </a:cxn>
                <a:cxn ang="0">
                  <a:pos x="15" y="0"/>
                </a:cxn>
                <a:cxn ang="0">
                  <a:pos x="11" y="8"/>
                </a:cxn>
                <a:cxn ang="0">
                  <a:pos x="9" y="11"/>
                </a:cxn>
                <a:cxn ang="0">
                  <a:pos x="11" y="20"/>
                </a:cxn>
                <a:cxn ang="0">
                  <a:pos x="16" y="25"/>
                </a:cxn>
                <a:cxn ang="0">
                  <a:pos x="22" y="32"/>
                </a:cxn>
                <a:cxn ang="0">
                  <a:pos x="25" y="40"/>
                </a:cxn>
                <a:cxn ang="0">
                  <a:pos x="29" y="47"/>
                </a:cxn>
                <a:cxn ang="0">
                  <a:pos x="34" y="51"/>
                </a:cxn>
                <a:cxn ang="0">
                  <a:pos x="41" y="54"/>
                </a:cxn>
                <a:cxn ang="0">
                  <a:pos x="44" y="61"/>
                </a:cxn>
                <a:cxn ang="0">
                  <a:pos x="38" y="67"/>
                </a:cxn>
                <a:cxn ang="0">
                  <a:pos x="44" y="65"/>
                </a:cxn>
                <a:cxn ang="0">
                  <a:pos x="46" y="71"/>
                </a:cxn>
                <a:cxn ang="0">
                  <a:pos x="34" y="74"/>
                </a:cxn>
                <a:cxn ang="0">
                  <a:pos x="18" y="77"/>
                </a:cxn>
                <a:cxn ang="0">
                  <a:pos x="17" y="72"/>
                </a:cxn>
                <a:cxn ang="0">
                  <a:pos x="0" y="8"/>
                </a:cxn>
              </a:cxnLst>
              <a:rect l="0" t="0" r="r" b="b"/>
              <a:pathLst>
                <a:path w="47" h="78">
                  <a:moveTo>
                    <a:pt x="0" y="8"/>
                  </a:moveTo>
                  <a:lnTo>
                    <a:pt x="6" y="0"/>
                  </a:lnTo>
                  <a:lnTo>
                    <a:pt x="15" y="0"/>
                  </a:lnTo>
                  <a:lnTo>
                    <a:pt x="11" y="8"/>
                  </a:lnTo>
                  <a:lnTo>
                    <a:pt x="9" y="11"/>
                  </a:lnTo>
                  <a:lnTo>
                    <a:pt x="11" y="20"/>
                  </a:lnTo>
                  <a:lnTo>
                    <a:pt x="16" y="25"/>
                  </a:lnTo>
                  <a:lnTo>
                    <a:pt x="22" y="32"/>
                  </a:lnTo>
                  <a:lnTo>
                    <a:pt x="25" y="40"/>
                  </a:lnTo>
                  <a:lnTo>
                    <a:pt x="29" y="47"/>
                  </a:lnTo>
                  <a:lnTo>
                    <a:pt x="34" y="51"/>
                  </a:lnTo>
                  <a:lnTo>
                    <a:pt x="41" y="54"/>
                  </a:lnTo>
                  <a:lnTo>
                    <a:pt x="44" y="61"/>
                  </a:lnTo>
                  <a:lnTo>
                    <a:pt x="38" y="67"/>
                  </a:lnTo>
                  <a:lnTo>
                    <a:pt x="44" y="65"/>
                  </a:lnTo>
                  <a:lnTo>
                    <a:pt x="46" y="71"/>
                  </a:lnTo>
                  <a:lnTo>
                    <a:pt x="34" y="74"/>
                  </a:lnTo>
                  <a:lnTo>
                    <a:pt x="18" y="77"/>
                  </a:lnTo>
                  <a:lnTo>
                    <a:pt x="17" y="72"/>
                  </a:lnTo>
                  <a:lnTo>
                    <a:pt x="0" y="8"/>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19" name="Freeform 19"/>
            <p:cNvSpPr>
              <a:spLocks/>
            </p:cNvSpPr>
            <p:nvPr/>
          </p:nvSpPr>
          <p:spPr bwMode="auto">
            <a:xfrm>
              <a:off x="6031987" y="3381254"/>
              <a:ext cx="50345" cy="48668"/>
            </a:xfrm>
            <a:custGeom>
              <a:avLst/>
              <a:gdLst/>
              <a:ahLst/>
              <a:cxnLst>
                <a:cxn ang="0">
                  <a:pos x="0" y="4"/>
                </a:cxn>
                <a:cxn ang="0">
                  <a:pos x="9" y="0"/>
                </a:cxn>
                <a:cxn ang="0">
                  <a:pos x="16" y="8"/>
                </a:cxn>
                <a:cxn ang="0">
                  <a:pos x="11" y="16"/>
                </a:cxn>
                <a:cxn ang="0">
                  <a:pos x="0" y="4"/>
                </a:cxn>
              </a:cxnLst>
              <a:rect l="0" t="0" r="r" b="b"/>
              <a:pathLst>
                <a:path w="17" h="17">
                  <a:moveTo>
                    <a:pt x="0" y="4"/>
                  </a:moveTo>
                  <a:lnTo>
                    <a:pt x="9" y="0"/>
                  </a:lnTo>
                  <a:lnTo>
                    <a:pt x="16" y="8"/>
                  </a:lnTo>
                  <a:lnTo>
                    <a:pt x="11" y="16"/>
                  </a:lnTo>
                  <a:lnTo>
                    <a:pt x="0" y="4"/>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20" name="Freeform 20"/>
            <p:cNvSpPr>
              <a:spLocks/>
            </p:cNvSpPr>
            <p:nvPr/>
          </p:nvSpPr>
          <p:spPr bwMode="auto">
            <a:xfrm>
              <a:off x="4858944" y="4737218"/>
              <a:ext cx="1152905" cy="850835"/>
            </a:xfrm>
            <a:custGeom>
              <a:avLst/>
              <a:gdLst/>
              <a:ahLst/>
              <a:cxnLst>
                <a:cxn ang="0">
                  <a:pos x="0" y="29"/>
                </a:cxn>
                <a:cxn ang="0">
                  <a:pos x="10" y="46"/>
                </a:cxn>
                <a:cxn ang="0">
                  <a:pos x="9" y="58"/>
                </a:cxn>
                <a:cxn ang="0">
                  <a:pos x="23" y="49"/>
                </a:cxn>
                <a:cxn ang="0">
                  <a:pos x="27" y="47"/>
                </a:cxn>
                <a:cxn ang="0">
                  <a:pos x="34" y="46"/>
                </a:cxn>
                <a:cxn ang="0">
                  <a:pos x="51" y="47"/>
                </a:cxn>
                <a:cxn ang="0">
                  <a:pos x="59" y="44"/>
                </a:cxn>
                <a:cxn ang="0">
                  <a:pos x="74" y="45"/>
                </a:cxn>
                <a:cxn ang="0">
                  <a:pos x="62" y="49"/>
                </a:cxn>
                <a:cxn ang="0">
                  <a:pos x="94" y="60"/>
                </a:cxn>
                <a:cxn ang="0">
                  <a:pos x="96" y="57"/>
                </a:cxn>
                <a:cxn ang="0">
                  <a:pos x="98" y="61"/>
                </a:cxn>
                <a:cxn ang="0">
                  <a:pos x="116" y="74"/>
                </a:cxn>
                <a:cxn ang="0">
                  <a:pos x="111" y="73"/>
                </a:cxn>
                <a:cxn ang="0">
                  <a:pos x="125" y="79"/>
                </a:cxn>
                <a:cxn ang="0">
                  <a:pos x="136" y="74"/>
                </a:cxn>
                <a:cxn ang="0">
                  <a:pos x="153" y="66"/>
                </a:cxn>
                <a:cxn ang="0">
                  <a:pos x="159" y="62"/>
                </a:cxn>
                <a:cxn ang="0">
                  <a:pos x="179" y="53"/>
                </a:cxn>
                <a:cxn ang="0">
                  <a:pos x="203" y="71"/>
                </a:cxn>
                <a:cxn ang="0">
                  <a:pos x="212" y="81"/>
                </a:cxn>
                <a:cxn ang="0">
                  <a:pos x="225" y="92"/>
                </a:cxn>
                <a:cxn ang="0">
                  <a:pos x="243" y="97"/>
                </a:cxn>
                <a:cxn ang="0">
                  <a:pos x="254" y="122"/>
                </a:cxn>
                <a:cxn ang="0">
                  <a:pos x="252" y="169"/>
                </a:cxn>
                <a:cxn ang="0">
                  <a:pos x="261" y="167"/>
                </a:cxn>
                <a:cxn ang="0">
                  <a:pos x="256" y="158"/>
                </a:cxn>
                <a:cxn ang="0">
                  <a:pos x="264" y="161"/>
                </a:cxn>
                <a:cxn ang="0">
                  <a:pos x="269" y="160"/>
                </a:cxn>
                <a:cxn ang="0">
                  <a:pos x="262" y="186"/>
                </a:cxn>
                <a:cxn ang="0">
                  <a:pos x="268" y="192"/>
                </a:cxn>
                <a:cxn ang="0">
                  <a:pos x="282" y="215"/>
                </a:cxn>
                <a:cxn ang="0">
                  <a:pos x="292" y="221"/>
                </a:cxn>
                <a:cxn ang="0">
                  <a:pos x="290" y="214"/>
                </a:cxn>
                <a:cxn ang="0">
                  <a:pos x="294" y="215"/>
                </a:cxn>
                <a:cxn ang="0">
                  <a:pos x="299" y="234"/>
                </a:cxn>
                <a:cxn ang="0">
                  <a:pos x="311" y="245"/>
                </a:cxn>
                <a:cxn ang="0">
                  <a:pos x="330" y="266"/>
                </a:cxn>
                <a:cxn ang="0">
                  <a:pos x="354" y="291"/>
                </a:cxn>
                <a:cxn ang="0">
                  <a:pos x="366" y="297"/>
                </a:cxn>
                <a:cxn ang="0">
                  <a:pos x="354" y="295"/>
                </a:cxn>
                <a:cxn ang="0">
                  <a:pos x="369" y="300"/>
                </a:cxn>
                <a:cxn ang="0">
                  <a:pos x="383" y="295"/>
                </a:cxn>
                <a:cxn ang="0">
                  <a:pos x="396" y="285"/>
                </a:cxn>
                <a:cxn ang="0">
                  <a:pos x="398" y="259"/>
                </a:cxn>
                <a:cxn ang="0">
                  <a:pos x="398" y="212"/>
                </a:cxn>
                <a:cxn ang="0">
                  <a:pos x="351" y="127"/>
                </a:cxn>
                <a:cxn ang="0">
                  <a:pos x="345" y="105"/>
                </a:cxn>
                <a:cxn ang="0">
                  <a:pos x="297" y="13"/>
                </a:cxn>
                <a:cxn ang="0">
                  <a:pos x="290" y="4"/>
                </a:cxn>
                <a:cxn ang="0">
                  <a:pos x="267" y="6"/>
                </a:cxn>
                <a:cxn ang="0">
                  <a:pos x="262" y="26"/>
                </a:cxn>
                <a:cxn ang="0">
                  <a:pos x="133" y="24"/>
                </a:cxn>
                <a:cxn ang="0">
                  <a:pos x="1" y="20"/>
                </a:cxn>
              </a:cxnLst>
              <a:rect l="0" t="0" r="r" b="b"/>
              <a:pathLst>
                <a:path w="403" h="304">
                  <a:moveTo>
                    <a:pt x="1" y="20"/>
                  </a:moveTo>
                  <a:lnTo>
                    <a:pt x="0" y="29"/>
                  </a:lnTo>
                  <a:lnTo>
                    <a:pt x="12" y="40"/>
                  </a:lnTo>
                  <a:lnTo>
                    <a:pt x="10" y="46"/>
                  </a:lnTo>
                  <a:lnTo>
                    <a:pt x="14" y="51"/>
                  </a:lnTo>
                  <a:lnTo>
                    <a:pt x="9" y="58"/>
                  </a:lnTo>
                  <a:lnTo>
                    <a:pt x="18" y="55"/>
                  </a:lnTo>
                  <a:lnTo>
                    <a:pt x="23" y="49"/>
                  </a:lnTo>
                  <a:lnTo>
                    <a:pt x="23" y="43"/>
                  </a:lnTo>
                  <a:lnTo>
                    <a:pt x="27" y="47"/>
                  </a:lnTo>
                  <a:lnTo>
                    <a:pt x="30" y="42"/>
                  </a:lnTo>
                  <a:lnTo>
                    <a:pt x="34" y="46"/>
                  </a:lnTo>
                  <a:lnTo>
                    <a:pt x="25" y="53"/>
                  </a:lnTo>
                  <a:lnTo>
                    <a:pt x="51" y="47"/>
                  </a:lnTo>
                  <a:lnTo>
                    <a:pt x="56" y="42"/>
                  </a:lnTo>
                  <a:lnTo>
                    <a:pt x="59" y="44"/>
                  </a:lnTo>
                  <a:lnTo>
                    <a:pt x="69" y="42"/>
                  </a:lnTo>
                  <a:lnTo>
                    <a:pt x="74" y="45"/>
                  </a:lnTo>
                  <a:lnTo>
                    <a:pt x="56" y="47"/>
                  </a:lnTo>
                  <a:lnTo>
                    <a:pt x="62" y="49"/>
                  </a:lnTo>
                  <a:lnTo>
                    <a:pt x="82" y="53"/>
                  </a:lnTo>
                  <a:lnTo>
                    <a:pt x="94" y="60"/>
                  </a:lnTo>
                  <a:lnTo>
                    <a:pt x="90" y="50"/>
                  </a:lnTo>
                  <a:lnTo>
                    <a:pt x="96" y="57"/>
                  </a:lnTo>
                  <a:lnTo>
                    <a:pt x="105" y="59"/>
                  </a:lnTo>
                  <a:lnTo>
                    <a:pt x="98" y="61"/>
                  </a:lnTo>
                  <a:lnTo>
                    <a:pt x="111" y="68"/>
                  </a:lnTo>
                  <a:lnTo>
                    <a:pt x="116" y="74"/>
                  </a:lnTo>
                  <a:lnTo>
                    <a:pt x="116" y="81"/>
                  </a:lnTo>
                  <a:lnTo>
                    <a:pt x="111" y="73"/>
                  </a:lnTo>
                  <a:lnTo>
                    <a:pt x="114" y="83"/>
                  </a:lnTo>
                  <a:lnTo>
                    <a:pt x="125" y="79"/>
                  </a:lnTo>
                  <a:lnTo>
                    <a:pt x="132" y="79"/>
                  </a:lnTo>
                  <a:lnTo>
                    <a:pt x="136" y="74"/>
                  </a:lnTo>
                  <a:lnTo>
                    <a:pt x="138" y="77"/>
                  </a:lnTo>
                  <a:lnTo>
                    <a:pt x="153" y="66"/>
                  </a:lnTo>
                  <a:lnTo>
                    <a:pt x="162" y="66"/>
                  </a:lnTo>
                  <a:lnTo>
                    <a:pt x="159" y="62"/>
                  </a:lnTo>
                  <a:lnTo>
                    <a:pt x="165" y="54"/>
                  </a:lnTo>
                  <a:lnTo>
                    <a:pt x="179" y="53"/>
                  </a:lnTo>
                  <a:lnTo>
                    <a:pt x="194" y="60"/>
                  </a:lnTo>
                  <a:lnTo>
                    <a:pt x="203" y="71"/>
                  </a:lnTo>
                  <a:lnTo>
                    <a:pt x="210" y="73"/>
                  </a:lnTo>
                  <a:lnTo>
                    <a:pt x="212" y="81"/>
                  </a:lnTo>
                  <a:lnTo>
                    <a:pt x="221" y="86"/>
                  </a:lnTo>
                  <a:lnTo>
                    <a:pt x="225" y="92"/>
                  </a:lnTo>
                  <a:lnTo>
                    <a:pt x="230" y="96"/>
                  </a:lnTo>
                  <a:lnTo>
                    <a:pt x="243" y="97"/>
                  </a:lnTo>
                  <a:lnTo>
                    <a:pt x="247" y="105"/>
                  </a:lnTo>
                  <a:lnTo>
                    <a:pt x="254" y="122"/>
                  </a:lnTo>
                  <a:lnTo>
                    <a:pt x="250" y="151"/>
                  </a:lnTo>
                  <a:lnTo>
                    <a:pt x="252" y="169"/>
                  </a:lnTo>
                  <a:lnTo>
                    <a:pt x="259" y="175"/>
                  </a:lnTo>
                  <a:lnTo>
                    <a:pt x="261" y="167"/>
                  </a:lnTo>
                  <a:lnTo>
                    <a:pt x="256" y="164"/>
                  </a:lnTo>
                  <a:lnTo>
                    <a:pt x="256" y="158"/>
                  </a:lnTo>
                  <a:lnTo>
                    <a:pt x="259" y="159"/>
                  </a:lnTo>
                  <a:lnTo>
                    <a:pt x="264" y="161"/>
                  </a:lnTo>
                  <a:lnTo>
                    <a:pt x="266" y="167"/>
                  </a:lnTo>
                  <a:lnTo>
                    <a:pt x="269" y="160"/>
                  </a:lnTo>
                  <a:lnTo>
                    <a:pt x="273" y="166"/>
                  </a:lnTo>
                  <a:lnTo>
                    <a:pt x="262" y="186"/>
                  </a:lnTo>
                  <a:lnTo>
                    <a:pt x="261" y="189"/>
                  </a:lnTo>
                  <a:lnTo>
                    <a:pt x="268" y="192"/>
                  </a:lnTo>
                  <a:lnTo>
                    <a:pt x="274" y="208"/>
                  </a:lnTo>
                  <a:lnTo>
                    <a:pt x="282" y="215"/>
                  </a:lnTo>
                  <a:lnTo>
                    <a:pt x="286" y="221"/>
                  </a:lnTo>
                  <a:lnTo>
                    <a:pt x="292" y="221"/>
                  </a:lnTo>
                  <a:lnTo>
                    <a:pt x="286" y="212"/>
                  </a:lnTo>
                  <a:lnTo>
                    <a:pt x="290" y="214"/>
                  </a:lnTo>
                  <a:lnTo>
                    <a:pt x="297" y="212"/>
                  </a:lnTo>
                  <a:lnTo>
                    <a:pt x="294" y="215"/>
                  </a:lnTo>
                  <a:lnTo>
                    <a:pt x="296" y="223"/>
                  </a:lnTo>
                  <a:lnTo>
                    <a:pt x="299" y="234"/>
                  </a:lnTo>
                  <a:lnTo>
                    <a:pt x="309" y="238"/>
                  </a:lnTo>
                  <a:lnTo>
                    <a:pt x="311" y="245"/>
                  </a:lnTo>
                  <a:lnTo>
                    <a:pt x="320" y="266"/>
                  </a:lnTo>
                  <a:lnTo>
                    <a:pt x="330" y="266"/>
                  </a:lnTo>
                  <a:lnTo>
                    <a:pt x="339" y="271"/>
                  </a:lnTo>
                  <a:lnTo>
                    <a:pt x="354" y="291"/>
                  </a:lnTo>
                  <a:lnTo>
                    <a:pt x="366" y="293"/>
                  </a:lnTo>
                  <a:lnTo>
                    <a:pt x="366" y="297"/>
                  </a:lnTo>
                  <a:lnTo>
                    <a:pt x="363" y="299"/>
                  </a:lnTo>
                  <a:lnTo>
                    <a:pt x="354" y="295"/>
                  </a:lnTo>
                  <a:lnTo>
                    <a:pt x="357" y="303"/>
                  </a:lnTo>
                  <a:lnTo>
                    <a:pt x="369" y="300"/>
                  </a:lnTo>
                  <a:lnTo>
                    <a:pt x="378" y="300"/>
                  </a:lnTo>
                  <a:lnTo>
                    <a:pt x="383" y="295"/>
                  </a:lnTo>
                  <a:lnTo>
                    <a:pt x="391" y="294"/>
                  </a:lnTo>
                  <a:lnTo>
                    <a:pt x="396" y="285"/>
                  </a:lnTo>
                  <a:lnTo>
                    <a:pt x="394" y="273"/>
                  </a:lnTo>
                  <a:lnTo>
                    <a:pt x="398" y="259"/>
                  </a:lnTo>
                  <a:lnTo>
                    <a:pt x="402" y="261"/>
                  </a:lnTo>
                  <a:lnTo>
                    <a:pt x="398" y="212"/>
                  </a:lnTo>
                  <a:lnTo>
                    <a:pt x="394" y="198"/>
                  </a:lnTo>
                  <a:lnTo>
                    <a:pt x="351" y="127"/>
                  </a:lnTo>
                  <a:lnTo>
                    <a:pt x="340" y="105"/>
                  </a:lnTo>
                  <a:lnTo>
                    <a:pt x="345" y="105"/>
                  </a:lnTo>
                  <a:lnTo>
                    <a:pt x="316" y="60"/>
                  </a:lnTo>
                  <a:lnTo>
                    <a:pt x="297" y="13"/>
                  </a:lnTo>
                  <a:lnTo>
                    <a:pt x="296" y="5"/>
                  </a:lnTo>
                  <a:lnTo>
                    <a:pt x="290" y="4"/>
                  </a:lnTo>
                  <a:lnTo>
                    <a:pt x="272" y="0"/>
                  </a:lnTo>
                  <a:lnTo>
                    <a:pt x="267" y="6"/>
                  </a:lnTo>
                  <a:lnTo>
                    <a:pt x="270" y="27"/>
                  </a:lnTo>
                  <a:lnTo>
                    <a:pt x="262" y="26"/>
                  </a:lnTo>
                  <a:lnTo>
                    <a:pt x="261" y="17"/>
                  </a:lnTo>
                  <a:lnTo>
                    <a:pt x="133" y="24"/>
                  </a:lnTo>
                  <a:lnTo>
                    <a:pt x="125" y="9"/>
                  </a:lnTo>
                  <a:lnTo>
                    <a:pt x="1" y="20"/>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21" name="Freeform 23"/>
            <p:cNvSpPr>
              <a:spLocks/>
            </p:cNvSpPr>
            <p:nvPr/>
          </p:nvSpPr>
          <p:spPr bwMode="auto">
            <a:xfrm>
              <a:off x="5969895" y="5539385"/>
              <a:ext cx="48667" cy="60414"/>
            </a:xfrm>
            <a:custGeom>
              <a:avLst/>
              <a:gdLst/>
              <a:ahLst/>
              <a:cxnLst>
                <a:cxn ang="0">
                  <a:pos x="0" y="21"/>
                </a:cxn>
                <a:cxn ang="0">
                  <a:pos x="7" y="14"/>
                </a:cxn>
                <a:cxn ang="0">
                  <a:pos x="16" y="0"/>
                </a:cxn>
                <a:cxn ang="0">
                  <a:pos x="10" y="7"/>
                </a:cxn>
                <a:cxn ang="0">
                  <a:pos x="0" y="21"/>
                </a:cxn>
              </a:cxnLst>
              <a:rect l="0" t="0" r="r" b="b"/>
              <a:pathLst>
                <a:path w="17" h="22">
                  <a:moveTo>
                    <a:pt x="0" y="21"/>
                  </a:moveTo>
                  <a:lnTo>
                    <a:pt x="7" y="14"/>
                  </a:lnTo>
                  <a:lnTo>
                    <a:pt x="16" y="0"/>
                  </a:lnTo>
                  <a:lnTo>
                    <a:pt x="10" y="7"/>
                  </a:lnTo>
                  <a:lnTo>
                    <a:pt x="0" y="21"/>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22" name="Freeform 24"/>
            <p:cNvSpPr>
              <a:spLocks/>
            </p:cNvSpPr>
            <p:nvPr/>
          </p:nvSpPr>
          <p:spPr bwMode="auto">
            <a:xfrm>
              <a:off x="5067037" y="4117973"/>
              <a:ext cx="689729" cy="698120"/>
            </a:xfrm>
            <a:custGeom>
              <a:avLst/>
              <a:gdLst/>
              <a:ahLst/>
              <a:cxnLst>
                <a:cxn ang="0">
                  <a:pos x="0" y="13"/>
                </a:cxn>
                <a:cxn ang="0">
                  <a:pos x="32" y="129"/>
                </a:cxn>
                <a:cxn ang="0">
                  <a:pos x="43" y="148"/>
                </a:cxn>
                <a:cxn ang="0">
                  <a:pos x="47" y="163"/>
                </a:cxn>
                <a:cxn ang="0">
                  <a:pos x="43" y="172"/>
                </a:cxn>
                <a:cxn ang="0">
                  <a:pos x="41" y="188"/>
                </a:cxn>
                <a:cxn ang="0">
                  <a:pos x="52" y="231"/>
                </a:cxn>
                <a:cxn ang="0">
                  <a:pos x="60" y="246"/>
                </a:cxn>
                <a:cxn ang="0">
                  <a:pos x="188" y="239"/>
                </a:cxn>
                <a:cxn ang="0">
                  <a:pos x="189" y="248"/>
                </a:cxn>
                <a:cxn ang="0">
                  <a:pos x="197" y="249"/>
                </a:cxn>
                <a:cxn ang="0">
                  <a:pos x="194" y="228"/>
                </a:cxn>
                <a:cxn ang="0">
                  <a:pos x="199" y="222"/>
                </a:cxn>
                <a:cxn ang="0">
                  <a:pos x="217" y="226"/>
                </a:cxn>
                <a:cxn ang="0">
                  <a:pos x="221" y="211"/>
                </a:cxn>
                <a:cxn ang="0">
                  <a:pos x="217" y="210"/>
                </a:cxn>
                <a:cxn ang="0">
                  <a:pos x="222" y="206"/>
                </a:cxn>
                <a:cxn ang="0">
                  <a:pos x="215" y="203"/>
                </a:cxn>
                <a:cxn ang="0">
                  <a:pos x="219" y="198"/>
                </a:cxn>
                <a:cxn ang="0">
                  <a:pos x="218" y="191"/>
                </a:cxn>
                <a:cxn ang="0">
                  <a:pos x="226" y="186"/>
                </a:cxn>
                <a:cxn ang="0">
                  <a:pos x="223" y="178"/>
                </a:cxn>
                <a:cxn ang="0">
                  <a:pos x="227" y="176"/>
                </a:cxn>
                <a:cxn ang="0">
                  <a:pos x="230" y="170"/>
                </a:cxn>
                <a:cxn ang="0">
                  <a:pos x="226" y="167"/>
                </a:cxn>
                <a:cxn ang="0">
                  <a:pos x="232" y="163"/>
                </a:cxn>
                <a:cxn ang="0">
                  <a:pos x="229" y="158"/>
                </a:cxn>
                <a:cxn ang="0">
                  <a:pos x="234" y="158"/>
                </a:cxn>
                <a:cxn ang="0">
                  <a:pos x="240" y="151"/>
                </a:cxn>
                <a:cxn ang="0">
                  <a:pos x="238" y="148"/>
                </a:cxn>
                <a:cxn ang="0">
                  <a:pos x="230" y="147"/>
                </a:cxn>
                <a:cxn ang="0">
                  <a:pos x="224" y="140"/>
                </a:cxn>
                <a:cxn ang="0">
                  <a:pos x="215" y="123"/>
                </a:cxn>
                <a:cxn ang="0">
                  <a:pos x="209" y="121"/>
                </a:cxn>
                <a:cxn ang="0">
                  <a:pos x="198" y="98"/>
                </a:cxn>
                <a:cxn ang="0">
                  <a:pos x="183" y="88"/>
                </a:cxn>
                <a:cxn ang="0">
                  <a:pos x="172" y="73"/>
                </a:cxn>
                <a:cxn ang="0">
                  <a:pos x="145" y="53"/>
                </a:cxn>
                <a:cxn ang="0">
                  <a:pos x="132" y="36"/>
                </a:cxn>
                <a:cxn ang="0">
                  <a:pos x="103" y="18"/>
                </a:cxn>
                <a:cxn ang="0">
                  <a:pos x="112" y="0"/>
                </a:cxn>
                <a:cxn ang="0">
                  <a:pos x="58" y="6"/>
                </a:cxn>
                <a:cxn ang="0">
                  <a:pos x="0" y="13"/>
                </a:cxn>
              </a:cxnLst>
              <a:rect l="0" t="0" r="r" b="b"/>
              <a:pathLst>
                <a:path w="241" h="250">
                  <a:moveTo>
                    <a:pt x="0" y="13"/>
                  </a:moveTo>
                  <a:lnTo>
                    <a:pt x="32" y="129"/>
                  </a:lnTo>
                  <a:lnTo>
                    <a:pt x="43" y="148"/>
                  </a:lnTo>
                  <a:lnTo>
                    <a:pt x="47" y="163"/>
                  </a:lnTo>
                  <a:lnTo>
                    <a:pt x="43" y="172"/>
                  </a:lnTo>
                  <a:lnTo>
                    <a:pt x="41" y="188"/>
                  </a:lnTo>
                  <a:lnTo>
                    <a:pt x="52" y="231"/>
                  </a:lnTo>
                  <a:lnTo>
                    <a:pt x="60" y="246"/>
                  </a:lnTo>
                  <a:lnTo>
                    <a:pt x="188" y="239"/>
                  </a:lnTo>
                  <a:lnTo>
                    <a:pt x="189" y="248"/>
                  </a:lnTo>
                  <a:lnTo>
                    <a:pt x="197" y="249"/>
                  </a:lnTo>
                  <a:lnTo>
                    <a:pt x="194" y="228"/>
                  </a:lnTo>
                  <a:lnTo>
                    <a:pt x="199" y="222"/>
                  </a:lnTo>
                  <a:lnTo>
                    <a:pt x="217" y="226"/>
                  </a:lnTo>
                  <a:lnTo>
                    <a:pt x="221" y="211"/>
                  </a:lnTo>
                  <a:lnTo>
                    <a:pt x="217" y="210"/>
                  </a:lnTo>
                  <a:lnTo>
                    <a:pt x="222" y="206"/>
                  </a:lnTo>
                  <a:lnTo>
                    <a:pt x="215" y="203"/>
                  </a:lnTo>
                  <a:lnTo>
                    <a:pt x="219" y="198"/>
                  </a:lnTo>
                  <a:lnTo>
                    <a:pt x="218" y="191"/>
                  </a:lnTo>
                  <a:lnTo>
                    <a:pt x="226" y="186"/>
                  </a:lnTo>
                  <a:lnTo>
                    <a:pt x="223" y="178"/>
                  </a:lnTo>
                  <a:lnTo>
                    <a:pt x="227" y="176"/>
                  </a:lnTo>
                  <a:lnTo>
                    <a:pt x="230" y="170"/>
                  </a:lnTo>
                  <a:lnTo>
                    <a:pt x="226" y="167"/>
                  </a:lnTo>
                  <a:lnTo>
                    <a:pt x="232" y="163"/>
                  </a:lnTo>
                  <a:lnTo>
                    <a:pt x="229" y="158"/>
                  </a:lnTo>
                  <a:lnTo>
                    <a:pt x="234" y="158"/>
                  </a:lnTo>
                  <a:lnTo>
                    <a:pt x="240" y="151"/>
                  </a:lnTo>
                  <a:lnTo>
                    <a:pt x="238" y="148"/>
                  </a:lnTo>
                  <a:lnTo>
                    <a:pt x="230" y="147"/>
                  </a:lnTo>
                  <a:lnTo>
                    <a:pt x="224" y="140"/>
                  </a:lnTo>
                  <a:lnTo>
                    <a:pt x="215" y="123"/>
                  </a:lnTo>
                  <a:lnTo>
                    <a:pt x="209" y="121"/>
                  </a:lnTo>
                  <a:lnTo>
                    <a:pt x="198" y="98"/>
                  </a:lnTo>
                  <a:lnTo>
                    <a:pt x="183" y="88"/>
                  </a:lnTo>
                  <a:lnTo>
                    <a:pt x="172" y="73"/>
                  </a:lnTo>
                  <a:lnTo>
                    <a:pt x="145" y="53"/>
                  </a:lnTo>
                  <a:lnTo>
                    <a:pt x="132" y="36"/>
                  </a:lnTo>
                  <a:lnTo>
                    <a:pt x="103" y="18"/>
                  </a:lnTo>
                  <a:lnTo>
                    <a:pt x="112" y="0"/>
                  </a:lnTo>
                  <a:lnTo>
                    <a:pt x="58" y="6"/>
                  </a:lnTo>
                  <a:lnTo>
                    <a:pt x="0" y="13"/>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23" name="Freeform 25"/>
            <p:cNvSpPr>
              <a:spLocks/>
            </p:cNvSpPr>
            <p:nvPr/>
          </p:nvSpPr>
          <p:spPr bwMode="auto">
            <a:xfrm>
              <a:off x="1994301" y="5059428"/>
              <a:ext cx="78875" cy="60414"/>
            </a:xfrm>
            <a:custGeom>
              <a:avLst/>
              <a:gdLst/>
              <a:ahLst/>
              <a:cxnLst>
                <a:cxn ang="0">
                  <a:pos x="0" y="12"/>
                </a:cxn>
                <a:cxn ang="0">
                  <a:pos x="10" y="21"/>
                </a:cxn>
                <a:cxn ang="0">
                  <a:pos x="15" y="20"/>
                </a:cxn>
                <a:cxn ang="0">
                  <a:pos x="24" y="15"/>
                </a:cxn>
                <a:cxn ang="0">
                  <a:pos x="26" y="4"/>
                </a:cxn>
                <a:cxn ang="0">
                  <a:pos x="20" y="0"/>
                </a:cxn>
                <a:cxn ang="0">
                  <a:pos x="13" y="0"/>
                </a:cxn>
                <a:cxn ang="0">
                  <a:pos x="0" y="12"/>
                </a:cxn>
              </a:cxnLst>
              <a:rect l="0" t="0" r="r" b="b"/>
              <a:pathLst>
                <a:path w="27" h="22">
                  <a:moveTo>
                    <a:pt x="0" y="12"/>
                  </a:moveTo>
                  <a:lnTo>
                    <a:pt x="10" y="21"/>
                  </a:lnTo>
                  <a:lnTo>
                    <a:pt x="15" y="20"/>
                  </a:lnTo>
                  <a:lnTo>
                    <a:pt x="24" y="15"/>
                  </a:lnTo>
                  <a:lnTo>
                    <a:pt x="26" y="4"/>
                  </a:lnTo>
                  <a:lnTo>
                    <a:pt x="20" y="0"/>
                  </a:lnTo>
                  <a:lnTo>
                    <a:pt x="13" y="0"/>
                  </a:lnTo>
                  <a:lnTo>
                    <a:pt x="0" y="12"/>
                  </a:lnTo>
                </a:path>
              </a:pathLst>
            </a:custGeom>
            <a:solidFill>
              <a:srgbClr val="00B050"/>
            </a:solidFill>
            <a:ln w="12700" cap="rnd" cmpd="sng">
              <a:solidFill>
                <a:schemeClr val="bg1"/>
              </a:solidFill>
              <a:prstDash val="solid"/>
              <a:round/>
              <a:headEnd type="none" w="sm" len="sm"/>
              <a:tailEnd type="none" w="sm" len="sm"/>
            </a:ln>
            <a:effectLst/>
          </p:spPr>
          <p:txBody>
            <a:bodyPr/>
            <a:lstStyle/>
            <a:p>
              <a:endParaRPr lang="en-US"/>
            </a:p>
          </p:txBody>
        </p:sp>
        <p:sp>
          <p:nvSpPr>
            <p:cNvPr id="24" name="Freeform 26"/>
            <p:cNvSpPr>
              <a:spLocks/>
            </p:cNvSpPr>
            <p:nvPr/>
          </p:nvSpPr>
          <p:spPr bwMode="auto">
            <a:xfrm>
              <a:off x="2219176" y="5143336"/>
              <a:ext cx="92300" cy="75518"/>
            </a:xfrm>
            <a:custGeom>
              <a:avLst/>
              <a:gdLst/>
              <a:ahLst/>
              <a:cxnLst>
                <a:cxn ang="0">
                  <a:pos x="0" y="7"/>
                </a:cxn>
                <a:cxn ang="0">
                  <a:pos x="7" y="21"/>
                </a:cxn>
                <a:cxn ang="0">
                  <a:pos x="14" y="21"/>
                </a:cxn>
                <a:cxn ang="0">
                  <a:pos x="15" y="17"/>
                </a:cxn>
                <a:cxn ang="0">
                  <a:pos x="23" y="26"/>
                </a:cxn>
                <a:cxn ang="0">
                  <a:pos x="31" y="24"/>
                </a:cxn>
                <a:cxn ang="0">
                  <a:pos x="29" y="15"/>
                </a:cxn>
                <a:cxn ang="0">
                  <a:pos x="22" y="13"/>
                </a:cxn>
                <a:cxn ang="0">
                  <a:pos x="16" y="0"/>
                </a:cxn>
                <a:cxn ang="0">
                  <a:pos x="0" y="7"/>
                </a:cxn>
              </a:cxnLst>
              <a:rect l="0" t="0" r="r" b="b"/>
              <a:pathLst>
                <a:path w="32" h="27">
                  <a:moveTo>
                    <a:pt x="0" y="7"/>
                  </a:moveTo>
                  <a:lnTo>
                    <a:pt x="7" y="21"/>
                  </a:lnTo>
                  <a:lnTo>
                    <a:pt x="14" y="21"/>
                  </a:lnTo>
                  <a:lnTo>
                    <a:pt x="15" y="17"/>
                  </a:lnTo>
                  <a:lnTo>
                    <a:pt x="23" y="26"/>
                  </a:lnTo>
                  <a:lnTo>
                    <a:pt x="31" y="24"/>
                  </a:lnTo>
                  <a:lnTo>
                    <a:pt x="29" y="15"/>
                  </a:lnTo>
                  <a:lnTo>
                    <a:pt x="22" y="13"/>
                  </a:lnTo>
                  <a:lnTo>
                    <a:pt x="16" y="0"/>
                  </a:lnTo>
                  <a:lnTo>
                    <a:pt x="0" y="7"/>
                  </a:lnTo>
                </a:path>
              </a:pathLst>
            </a:custGeom>
            <a:solidFill>
              <a:srgbClr val="00B050"/>
            </a:solidFill>
            <a:ln w="12700" cap="rnd" cmpd="sng">
              <a:solidFill>
                <a:schemeClr val="bg1"/>
              </a:solidFill>
              <a:prstDash val="solid"/>
              <a:round/>
              <a:headEnd type="none" w="sm" len="sm"/>
              <a:tailEnd type="none" w="sm" len="sm"/>
            </a:ln>
            <a:effectLst/>
          </p:spPr>
          <p:txBody>
            <a:bodyPr/>
            <a:lstStyle/>
            <a:p>
              <a:endParaRPr lang="en-US"/>
            </a:p>
          </p:txBody>
        </p:sp>
        <p:sp>
          <p:nvSpPr>
            <p:cNvPr id="25" name="Freeform 27"/>
            <p:cNvSpPr>
              <a:spLocks/>
            </p:cNvSpPr>
            <p:nvPr/>
          </p:nvSpPr>
          <p:spPr bwMode="auto">
            <a:xfrm>
              <a:off x="2360143" y="5218855"/>
              <a:ext cx="90621" cy="46989"/>
            </a:xfrm>
            <a:custGeom>
              <a:avLst/>
              <a:gdLst/>
              <a:ahLst/>
              <a:cxnLst>
                <a:cxn ang="0">
                  <a:pos x="0" y="12"/>
                </a:cxn>
                <a:cxn ang="0">
                  <a:pos x="3" y="0"/>
                </a:cxn>
                <a:cxn ang="0">
                  <a:pos x="31" y="6"/>
                </a:cxn>
                <a:cxn ang="0">
                  <a:pos x="25" y="16"/>
                </a:cxn>
                <a:cxn ang="0">
                  <a:pos x="0" y="12"/>
                </a:cxn>
              </a:cxnLst>
              <a:rect l="0" t="0" r="r" b="b"/>
              <a:pathLst>
                <a:path w="32" h="17">
                  <a:moveTo>
                    <a:pt x="0" y="12"/>
                  </a:moveTo>
                  <a:lnTo>
                    <a:pt x="3" y="0"/>
                  </a:lnTo>
                  <a:lnTo>
                    <a:pt x="31" y="6"/>
                  </a:lnTo>
                  <a:lnTo>
                    <a:pt x="25" y="16"/>
                  </a:lnTo>
                  <a:lnTo>
                    <a:pt x="0" y="12"/>
                  </a:lnTo>
                </a:path>
              </a:pathLst>
            </a:custGeom>
            <a:solidFill>
              <a:srgbClr val="00B050"/>
            </a:solidFill>
            <a:ln w="12700" cap="rnd" cmpd="sng">
              <a:solidFill>
                <a:schemeClr val="bg1"/>
              </a:solidFill>
              <a:prstDash val="solid"/>
              <a:round/>
              <a:headEnd type="none" w="sm" len="sm"/>
              <a:tailEnd type="none" w="sm" len="sm"/>
            </a:ln>
            <a:effectLst/>
          </p:spPr>
          <p:txBody>
            <a:bodyPr/>
            <a:lstStyle/>
            <a:p>
              <a:endParaRPr lang="en-US"/>
            </a:p>
          </p:txBody>
        </p:sp>
        <p:sp>
          <p:nvSpPr>
            <p:cNvPr id="26" name="Freeform 28"/>
            <p:cNvSpPr>
              <a:spLocks/>
            </p:cNvSpPr>
            <p:nvPr/>
          </p:nvSpPr>
          <p:spPr bwMode="auto">
            <a:xfrm>
              <a:off x="2400419" y="5265844"/>
              <a:ext cx="48668" cy="48667"/>
            </a:xfrm>
            <a:custGeom>
              <a:avLst/>
              <a:gdLst/>
              <a:ahLst/>
              <a:cxnLst>
                <a:cxn ang="0">
                  <a:pos x="0" y="0"/>
                </a:cxn>
                <a:cxn ang="0">
                  <a:pos x="5" y="16"/>
                </a:cxn>
                <a:cxn ang="0">
                  <a:pos x="16" y="8"/>
                </a:cxn>
                <a:cxn ang="0">
                  <a:pos x="10" y="0"/>
                </a:cxn>
                <a:cxn ang="0">
                  <a:pos x="0" y="0"/>
                </a:cxn>
              </a:cxnLst>
              <a:rect l="0" t="0" r="r" b="b"/>
              <a:pathLst>
                <a:path w="17" h="17">
                  <a:moveTo>
                    <a:pt x="0" y="0"/>
                  </a:moveTo>
                  <a:lnTo>
                    <a:pt x="5" y="16"/>
                  </a:lnTo>
                  <a:lnTo>
                    <a:pt x="16" y="8"/>
                  </a:lnTo>
                  <a:lnTo>
                    <a:pt x="10" y="0"/>
                  </a:lnTo>
                  <a:lnTo>
                    <a:pt x="0" y="0"/>
                  </a:lnTo>
                </a:path>
              </a:pathLst>
            </a:custGeom>
            <a:solidFill>
              <a:srgbClr val="00B050"/>
            </a:solidFill>
            <a:ln w="12700" cap="rnd" cmpd="sng">
              <a:solidFill>
                <a:schemeClr val="bg1"/>
              </a:solidFill>
              <a:prstDash val="solid"/>
              <a:round/>
              <a:headEnd type="none" w="sm" len="sm"/>
              <a:tailEnd type="none" w="sm" len="sm"/>
            </a:ln>
            <a:effectLst/>
          </p:spPr>
          <p:txBody>
            <a:bodyPr/>
            <a:lstStyle/>
            <a:p>
              <a:endParaRPr lang="en-US"/>
            </a:p>
          </p:txBody>
        </p:sp>
        <p:sp>
          <p:nvSpPr>
            <p:cNvPr id="27" name="Freeform 29"/>
            <p:cNvSpPr>
              <a:spLocks/>
            </p:cNvSpPr>
            <p:nvPr/>
          </p:nvSpPr>
          <p:spPr bwMode="auto">
            <a:xfrm>
              <a:off x="2450764" y="5244027"/>
              <a:ext cx="112438" cy="68806"/>
            </a:xfrm>
            <a:custGeom>
              <a:avLst/>
              <a:gdLst/>
              <a:ahLst/>
              <a:cxnLst>
                <a:cxn ang="0">
                  <a:pos x="0" y="6"/>
                </a:cxn>
                <a:cxn ang="0">
                  <a:pos x="5" y="0"/>
                </a:cxn>
                <a:cxn ang="0">
                  <a:pos x="10" y="6"/>
                </a:cxn>
                <a:cxn ang="0">
                  <a:pos x="23" y="5"/>
                </a:cxn>
                <a:cxn ang="0">
                  <a:pos x="38" y="15"/>
                </a:cxn>
                <a:cxn ang="0">
                  <a:pos x="33" y="20"/>
                </a:cxn>
                <a:cxn ang="0">
                  <a:pos x="15" y="23"/>
                </a:cxn>
                <a:cxn ang="0">
                  <a:pos x="11" y="13"/>
                </a:cxn>
                <a:cxn ang="0">
                  <a:pos x="5" y="13"/>
                </a:cxn>
                <a:cxn ang="0">
                  <a:pos x="0" y="6"/>
                </a:cxn>
              </a:cxnLst>
              <a:rect l="0" t="0" r="r" b="b"/>
              <a:pathLst>
                <a:path w="39" h="24">
                  <a:moveTo>
                    <a:pt x="0" y="6"/>
                  </a:moveTo>
                  <a:lnTo>
                    <a:pt x="5" y="0"/>
                  </a:lnTo>
                  <a:lnTo>
                    <a:pt x="10" y="6"/>
                  </a:lnTo>
                  <a:lnTo>
                    <a:pt x="23" y="5"/>
                  </a:lnTo>
                  <a:lnTo>
                    <a:pt x="38" y="15"/>
                  </a:lnTo>
                  <a:lnTo>
                    <a:pt x="33" y="20"/>
                  </a:lnTo>
                  <a:lnTo>
                    <a:pt x="15" y="23"/>
                  </a:lnTo>
                  <a:lnTo>
                    <a:pt x="11" y="13"/>
                  </a:lnTo>
                  <a:lnTo>
                    <a:pt x="5" y="13"/>
                  </a:lnTo>
                  <a:lnTo>
                    <a:pt x="0" y="6"/>
                  </a:lnTo>
                </a:path>
              </a:pathLst>
            </a:custGeom>
            <a:solidFill>
              <a:srgbClr val="00B050"/>
            </a:solidFill>
            <a:ln w="12700" cap="rnd" cmpd="sng">
              <a:solidFill>
                <a:schemeClr val="bg1"/>
              </a:solidFill>
              <a:prstDash val="solid"/>
              <a:round/>
              <a:headEnd type="none" w="sm" len="sm"/>
              <a:tailEnd type="none" w="sm" len="sm"/>
            </a:ln>
            <a:effectLst/>
          </p:spPr>
          <p:txBody>
            <a:bodyPr/>
            <a:lstStyle/>
            <a:p>
              <a:endParaRPr lang="en-US"/>
            </a:p>
          </p:txBody>
        </p:sp>
        <p:sp>
          <p:nvSpPr>
            <p:cNvPr id="28" name="Freeform 30"/>
            <p:cNvSpPr>
              <a:spLocks/>
            </p:cNvSpPr>
            <p:nvPr/>
          </p:nvSpPr>
          <p:spPr bwMode="auto">
            <a:xfrm>
              <a:off x="2548098" y="5361499"/>
              <a:ext cx="189634" cy="203060"/>
            </a:xfrm>
            <a:custGeom>
              <a:avLst/>
              <a:gdLst/>
              <a:ahLst/>
              <a:cxnLst>
                <a:cxn ang="0">
                  <a:pos x="0" y="28"/>
                </a:cxn>
                <a:cxn ang="0">
                  <a:pos x="9" y="48"/>
                </a:cxn>
                <a:cxn ang="0">
                  <a:pos x="8" y="65"/>
                </a:cxn>
                <a:cxn ang="0">
                  <a:pos x="21" y="72"/>
                </a:cxn>
                <a:cxn ang="0">
                  <a:pos x="28" y="60"/>
                </a:cxn>
                <a:cxn ang="0">
                  <a:pos x="56" y="49"/>
                </a:cxn>
                <a:cxn ang="0">
                  <a:pos x="65" y="40"/>
                </a:cxn>
                <a:cxn ang="0">
                  <a:pos x="42" y="14"/>
                </a:cxn>
                <a:cxn ang="0">
                  <a:pos x="10" y="0"/>
                </a:cxn>
                <a:cxn ang="0">
                  <a:pos x="8" y="4"/>
                </a:cxn>
                <a:cxn ang="0">
                  <a:pos x="12" y="15"/>
                </a:cxn>
                <a:cxn ang="0">
                  <a:pos x="0" y="28"/>
                </a:cxn>
              </a:cxnLst>
              <a:rect l="0" t="0" r="r" b="b"/>
              <a:pathLst>
                <a:path w="66" h="73">
                  <a:moveTo>
                    <a:pt x="0" y="28"/>
                  </a:moveTo>
                  <a:lnTo>
                    <a:pt x="9" y="48"/>
                  </a:lnTo>
                  <a:lnTo>
                    <a:pt x="8" y="65"/>
                  </a:lnTo>
                  <a:lnTo>
                    <a:pt x="21" y="72"/>
                  </a:lnTo>
                  <a:lnTo>
                    <a:pt x="28" y="60"/>
                  </a:lnTo>
                  <a:lnTo>
                    <a:pt x="56" y="49"/>
                  </a:lnTo>
                  <a:lnTo>
                    <a:pt x="65" y="40"/>
                  </a:lnTo>
                  <a:lnTo>
                    <a:pt x="42" y="14"/>
                  </a:lnTo>
                  <a:lnTo>
                    <a:pt x="10" y="0"/>
                  </a:lnTo>
                  <a:lnTo>
                    <a:pt x="8" y="4"/>
                  </a:lnTo>
                  <a:lnTo>
                    <a:pt x="12" y="15"/>
                  </a:lnTo>
                  <a:lnTo>
                    <a:pt x="0" y="28"/>
                  </a:lnTo>
                </a:path>
              </a:pathLst>
            </a:custGeom>
            <a:solidFill>
              <a:srgbClr val="00B050"/>
            </a:solidFill>
            <a:ln w="12700" cap="rnd" cmpd="sng">
              <a:solidFill>
                <a:schemeClr val="bg1"/>
              </a:solidFill>
              <a:prstDash val="solid"/>
              <a:round/>
              <a:headEnd type="none" w="sm" len="sm"/>
              <a:tailEnd type="none" w="sm" len="sm"/>
            </a:ln>
            <a:effectLst/>
          </p:spPr>
          <p:txBody>
            <a:bodyPr/>
            <a:lstStyle/>
            <a:p>
              <a:endParaRPr lang="en-US"/>
            </a:p>
          </p:txBody>
        </p:sp>
        <p:sp>
          <p:nvSpPr>
            <p:cNvPr id="29" name="Freeform 31"/>
            <p:cNvSpPr>
              <a:spLocks/>
            </p:cNvSpPr>
            <p:nvPr/>
          </p:nvSpPr>
          <p:spPr bwMode="auto">
            <a:xfrm>
              <a:off x="1269330" y="1790346"/>
              <a:ext cx="760213" cy="1188147"/>
            </a:xfrm>
            <a:custGeom>
              <a:avLst/>
              <a:gdLst/>
              <a:ahLst/>
              <a:cxnLst>
                <a:cxn ang="0">
                  <a:pos x="0" y="377"/>
                </a:cxn>
                <a:cxn ang="0">
                  <a:pos x="21" y="285"/>
                </a:cxn>
                <a:cxn ang="0">
                  <a:pos x="32" y="262"/>
                </a:cxn>
                <a:cxn ang="0">
                  <a:pos x="23" y="250"/>
                </a:cxn>
                <a:cxn ang="0">
                  <a:pos x="25" y="239"/>
                </a:cxn>
                <a:cxn ang="0">
                  <a:pos x="42" y="224"/>
                </a:cxn>
                <a:cxn ang="0">
                  <a:pos x="56" y="202"/>
                </a:cxn>
                <a:cxn ang="0">
                  <a:pos x="67" y="184"/>
                </a:cxn>
                <a:cxn ang="0">
                  <a:pos x="58" y="170"/>
                </a:cxn>
                <a:cxn ang="0">
                  <a:pos x="54" y="161"/>
                </a:cxn>
                <a:cxn ang="0">
                  <a:pos x="56" y="137"/>
                </a:cxn>
                <a:cxn ang="0">
                  <a:pos x="88" y="0"/>
                </a:cxn>
                <a:cxn ang="0">
                  <a:pos x="124" y="7"/>
                </a:cxn>
                <a:cxn ang="0">
                  <a:pos x="112" y="61"/>
                </a:cxn>
                <a:cxn ang="0">
                  <a:pos x="120" y="80"/>
                </a:cxn>
                <a:cxn ang="0">
                  <a:pos x="120" y="92"/>
                </a:cxn>
                <a:cxn ang="0">
                  <a:pos x="116" y="94"/>
                </a:cxn>
                <a:cxn ang="0">
                  <a:pos x="129" y="107"/>
                </a:cxn>
                <a:cxn ang="0">
                  <a:pos x="144" y="141"/>
                </a:cxn>
                <a:cxn ang="0">
                  <a:pos x="149" y="139"/>
                </a:cxn>
                <a:cxn ang="0">
                  <a:pos x="149" y="145"/>
                </a:cxn>
                <a:cxn ang="0">
                  <a:pos x="156" y="146"/>
                </a:cxn>
                <a:cxn ang="0">
                  <a:pos x="160" y="147"/>
                </a:cxn>
                <a:cxn ang="0">
                  <a:pos x="148" y="172"/>
                </a:cxn>
                <a:cxn ang="0">
                  <a:pos x="150" y="189"/>
                </a:cxn>
                <a:cxn ang="0">
                  <a:pos x="140" y="204"/>
                </a:cxn>
                <a:cxn ang="0">
                  <a:pos x="147" y="212"/>
                </a:cxn>
                <a:cxn ang="0">
                  <a:pos x="165" y="201"/>
                </a:cxn>
                <a:cxn ang="0">
                  <a:pos x="178" y="255"/>
                </a:cxn>
                <a:cxn ang="0">
                  <a:pos x="186" y="258"/>
                </a:cxn>
                <a:cxn ang="0">
                  <a:pos x="188" y="275"/>
                </a:cxn>
                <a:cxn ang="0">
                  <a:pos x="194" y="281"/>
                </a:cxn>
                <a:cxn ang="0">
                  <a:pos x="200" y="275"/>
                </a:cxn>
                <a:cxn ang="0">
                  <a:pos x="212" y="281"/>
                </a:cxn>
                <a:cxn ang="0">
                  <a:pos x="219" y="275"/>
                </a:cxn>
                <a:cxn ang="0">
                  <a:pos x="244" y="280"/>
                </a:cxn>
                <a:cxn ang="0">
                  <a:pos x="249" y="281"/>
                </a:cxn>
                <a:cxn ang="0">
                  <a:pos x="255" y="270"/>
                </a:cxn>
                <a:cxn ang="0">
                  <a:pos x="265" y="287"/>
                </a:cxn>
                <a:cxn ang="0">
                  <a:pos x="242" y="424"/>
                </a:cxn>
                <a:cxn ang="0">
                  <a:pos x="120" y="403"/>
                </a:cxn>
                <a:cxn ang="0">
                  <a:pos x="0" y="377"/>
                </a:cxn>
              </a:cxnLst>
              <a:rect l="0" t="0" r="r" b="b"/>
              <a:pathLst>
                <a:path w="266" h="425">
                  <a:moveTo>
                    <a:pt x="0" y="377"/>
                  </a:moveTo>
                  <a:lnTo>
                    <a:pt x="21" y="285"/>
                  </a:lnTo>
                  <a:lnTo>
                    <a:pt x="32" y="262"/>
                  </a:lnTo>
                  <a:lnTo>
                    <a:pt x="23" y="250"/>
                  </a:lnTo>
                  <a:lnTo>
                    <a:pt x="25" y="239"/>
                  </a:lnTo>
                  <a:lnTo>
                    <a:pt x="42" y="224"/>
                  </a:lnTo>
                  <a:lnTo>
                    <a:pt x="56" y="202"/>
                  </a:lnTo>
                  <a:lnTo>
                    <a:pt x="67" y="184"/>
                  </a:lnTo>
                  <a:lnTo>
                    <a:pt x="58" y="170"/>
                  </a:lnTo>
                  <a:lnTo>
                    <a:pt x="54" y="161"/>
                  </a:lnTo>
                  <a:lnTo>
                    <a:pt x="56" y="137"/>
                  </a:lnTo>
                  <a:lnTo>
                    <a:pt x="88" y="0"/>
                  </a:lnTo>
                  <a:lnTo>
                    <a:pt x="124" y="7"/>
                  </a:lnTo>
                  <a:lnTo>
                    <a:pt x="112" y="61"/>
                  </a:lnTo>
                  <a:lnTo>
                    <a:pt x="120" y="80"/>
                  </a:lnTo>
                  <a:lnTo>
                    <a:pt x="120" y="92"/>
                  </a:lnTo>
                  <a:lnTo>
                    <a:pt x="116" y="94"/>
                  </a:lnTo>
                  <a:lnTo>
                    <a:pt x="129" y="107"/>
                  </a:lnTo>
                  <a:lnTo>
                    <a:pt x="144" y="141"/>
                  </a:lnTo>
                  <a:lnTo>
                    <a:pt x="149" y="139"/>
                  </a:lnTo>
                  <a:lnTo>
                    <a:pt x="149" y="145"/>
                  </a:lnTo>
                  <a:lnTo>
                    <a:pt x="156" y="146"/>
                  </a:lnTo>
                  <a:lnTo>
                    <a:pt x="160" y="147"/>
                  </a:lnTo>
                  <a:lnTo>
                    <a:pt x="148" y="172"/>
                  </a:lnTo>
                  <a:lnTo>
                    <a:pt x="150" y="189"/>
                  </a:lnTo>
                  <a:lnTo>
                    <a:pt x="140" y="204"/>
                  </a:lnTo>
                  <a:lnTo>
                    <a:pt x="147" y="212"/>
                  </a:lnTo>
                  <a:lnTo>
                    <a:pt x="165" y="201"/>
                  </a:lnTo>
                  <a:lnTo>
                    <a:pt x="178" y="255"/>
                  </a:lnTo>
                  <a:lnTo>
                    <a:pt x="186" y="258"/>
                  </a:lnTo>
                  <a:lnTo>
                    <a:pt x="188" y="275"/>
                  </a:lnTo>
                  <a:lnTo>
                    <a:pt x="194" y="281"/>
                  </a:lnTo>
                  <a:lnTo>
                    <a:pt x="200" y="275"/>
                  </a:lnTo>
                  <a:lnTo>
                    <a:pt x="212" y="281"/>
                  </a:lnTo>
                  <a:lnTo>
                    <a:pt x="219" y="275"/>
                  </a:lnTo>
                  <a:lnTo>
                    <a:pt x="244" y="280"/>
                  </a:lnTo>
                  <a:lnTo>
                    <a:pt x="249" y="281"/>
                  </a:lnTo>
                  <a:lnTo>
                    <a:pt x="255" y="270"/>
                  </a:lnTo>
                  <a:lnTo>
                    <a:pt x="265" y="287"/>
                  </a:lnTo>
                  <a:lnTo>
                    <a:pt x="242" y="424"/>
                  </a:lnTo>
                  <a:lnTo>
                    <a:pt x="120" y="403"/>
                  </a:lnTo>
                  <a:lnTo>
                    <a:pt x="0" y="377"/>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30" name="Freeform 32"/>
            <p:cNvSpPr>
              <a:spLocks/>
            </p:cNvSpPr>
            <p:nvPr/>
          </p:nvSpPr>
          <p:spPr bwMode="auto">
            <a:xfrm>
              <a:off x="4269904" y="3010378"/>
              <a:ext cx="496739" cy="872650"/>
            </a:xfrm>
            <a:custGeom>
              <a:avLst/>
              <a:gdLst/>
              <a:ahLst/>
              <a:cxnLst>
                <a:cxn ang="0">
                  <a:pos x="0" y="137"/>
                </a:cxn>
                <a:cxn ang="0">
                  <a:pos x="4" y="128"/>
                </a:cxn>
                <a:cxn ang="0">
                  <a:pos x="15" y="109"/>
                </a:cxn>
                <a:cxn ang="0">
                  <a:pos x="21" y="88"/>
                </a:cxn>
                <a:cxn ang="0">
                  <a:pos x="15" y="73"/>
                </a:cxn>
                <a:cxn ang="0">
                  <a:pos x="45" y="50"/>
                </a:cxn>
                <a:cxn ang="0">
                  <a:pos x="51" y="38"/>
                </a:cxn>
                <a:cxn ang="0">
                  <a:pos x="51" y="32"/>
                </a:cxn>
                <a:cxn ang="0">
                  <a:pos x="30" y="7"/>
                </a:cxn>
                <a:cxn ang="0">
                  <a:pos x="146" y="0"/>
                </a:cxn>
                <a:cxn ang="0">
                  <a:pos x="149" y="19"/>
                </a:cxn>
                <a:cxn ang="0">
                  <a:pos x="160" y="41"/>
                </a:cxn>
                <a:cxn ang="0">
                  <a:pos x="170" y="160"/>
                </a:cxn>
                <a:cxn ang="0">
                  <a:pos x="168" y="184"/>
                </a:cxn>
                <a:cxn ang="0">
                  <a:pos x="173" y="199"/>
                </a:cxn>
                <a:cxn ang="0">
                  <a:pos x="167" y="226"/>
                </a:cxn>
                <a:cxn ang="0">
                  <a:pos x="158" y="238"/>
                </a:cxn>
                <a:cxn ang="0">
                  <a:pos x="153" y="257"/>
                </a:cxn>
                <a:cxn ang="0">
                  <a:pos x="158" y="263"/>
                </a:cxn>
                <a:cxn ang="0">
                  <a:pos x="154" y="275"/>
                </a:cxn>
                <a:cxn ang="0">
                  <a:pos x="156" y="279"/>
                </a:cxn>
                <a:cxn ang="0">
                  <a:pos x="142" y="285"/>
                </a:cxn>
                <a:cxn ang="0">
                  <a:pos x="140" y="304"/>
                </a:cxn>
                <a:cxn ang="0">
                  <a:pos x="120" y="297"/>
                </a:cxn>
                <a:cxn ang="0">
                  <a:pos x="109" y="307"/>
                </a:cxn>
                <a:cxn ang="0">
                  <a:pos x="110" y="311"/>
                </a:cxn>
                <a:cxn ang="0">
                  <a:pos x="103" y="311"/>
                </a:cxn>
                <a:cxn ang="0">
                  <a:pos x="96" y="297"/>
                </a:cxn>
                <a:cxn ang="0">
                  <a:pos x="93" y="279"/>
                </a:cxn>
                <a:cxn ang="0">
                  <a:pos x="85" y="268"/>
                </a:cxn>
                <a:cxn ang="0">
                  <a:pos x="73" y="263"/>
                </a:cxn>
                <a:cxn ang="0">
                  <a:pos x="59" y="251"/>
                </a:cxn>
                <a:cxn ang="0">
                  <a:pos x="54" y="235"/>
                </a:cxn>
                <a:cxn ang="0">
                  <a:pos x="62" y="211"/>
                </a:cxn>
                <a:cxn ang="0">
                  <a:pos x="55" y="206"/>
                </a:cxn>
                <a:cxn ang="0">
                  <a:pos x="38" y="207"/>
                </a:cxn>
                <a:cxn ang="0">
                  <a:pos x="35" y="191"/>
                </a:cxn>
                <a:cxn ang="0">
                  <a:pos x="7" y="162"/>
                </a:cxn>
                <a:cxn ang="0">
                  <a:pos x="0" y="137"/>
                </a:cxn>
              </a:cxnLst>
              <a:rect l="0" t="0" r="r" b="b"/>
              <a:pathLst>
                <a:path w="174" h="312">
                  <a:moveTo>
                    <a:pt x="0" y="137"/>
                  </a:moveTo>
                  <a:lnTo>
                    <a:pt x="4" y="128"/>
                  </a:lnTo>
                  <a:lnTo>
                    <a:pt x="15" y="109"/>
                  </a:lnTo>
                  <a:lnTo>
                    <a:pt x="21" y="88"/>
                  </a:lnTo>
                  <a:lnTo>
                    <a:pt x="15" y="73"/>
                  </a:lnTo>
                  <a:lnTo>
                    <a:pt x="45" y="50"/>
                  </a:lnTo>
                  <a:lnTo>
                    <a:pt x="51" y="38"/>
                  </a:lnTo>
                  <a:lnTo>
                    <a:pt x="51" y="32"/>
                  </a:lnTo>
                  <a:lnTo>
                    <a:pt x="30" y="7"/>
                  </a:lnTo>
                  <a:lnTo>
                    <a:pt x="146" y="0"/>
                  </a:lnTo>
                  <a:lnTo>
                    <a:pt x="149" y="19"/>
                  </a:lnTo>
                  <a:lnTo>
                    <a:pt x="160" y="41"/>
                  </a:lnTo>
                  <a:lnTo>
                    <a:pt x="170" y="160"/>
                  </a:lnTo>
                  <a:lnTo>
                    <a:pt x="168" y="184"/>
                  </a:lnTo>
                  <a:lnTo>
                    <a:pt x="173" y="199"/>
                  </a:lnTo>
                  <a:lnTo>
                    <a:pt x="167" y="226"/>
                  </a:lnTo>
                  <a:lnTo>
                    <a:pt x="158" y="238"/>
                  </a:lnTo>
                  <a:lnTo>
                    <a:pt x="153" y="257"/>
                  </a:lnTo>
                  <a:lnTo>
                    <a:pt x="158" y="263"/>
                  </a:lnTo>
                  <a:lnTo>
                    <a:pt x="154" y="275"/>
                  </a:lnTo>
                  <a:lnTo>
                    <a:pt x="156" y="279"/>
                  </a:lnTo>
                  <a:lnTo>
                    <a:pt x="142" y="285"/>
                  </a:lnTo>
                  <a:lnTo>
                    <a:pt x="140" y="304"/>
                  </a:lnTo>
                  <a:lnTo>
                    <a:pt x="120" y="297"/>
                  </a:lnTo>
                  <a:lnTo>
                    <a:pt x="109" y="307"/>
                  </a:lnTo>
                  <a:lnTo>
                    <a:pt x="110" y="311"/>
                  </a:lnTo>
                  <a:lnTo>
                    <a:pt x="103" y="311"/>
                  </a:lnTo>
                  <a:lnTo>
                    <a:pt x="96" y="297"/>
                  </a:lnTo>
                  <a:lnTo>
                    <a:pt x="93" y="279"/>
                  </a:lnTo>
                  <a:lnTo>
                    <a:pt x="85" y="268"/>
                  </a:lnTo>
                  <a:lnTo>
                    <a:pt x="73" y="263"/>
                  </a:lnTo>
                  <a:lnTo>
                    <a:pt x="59" y="251"/>
                  </a:lnTo>
                  <a:lnTo>
                    <a:pt x="54" y="235"/>
                  </a:lnTo>
                  <a:lnTo>
                    <a:pt x="62" y="211"/>
                  </a:lnTo>
                  <a:lnTo>
                    <a:pt x="55" y="206"/>
                  </a:lnTo>
                  <a:lnTo>
                    <a:pt x="38" y="207"/>
                  </a:lnTo>
                  <a:lnTo>
                    <a:pt x="35" y="191"/>
                  </a:lnTo>
                  <a:lnTo>
                    <a:pt x="7" y="162"/>
                  </a:lnTo>
                  <a:lnTo>
                    <a:pt x="0" y="137"/>
                  </a:lnTo>
                </a:path>
              </a:pathLst>
            </a:custGeom>
            <a:solidFill>
              <a:srgbClr val="00B050"/>
            </a:solidFill>
            <a:ln w="12700" cap="rnd" cmpd="sng">
              <a:solidFill>
                <a:schemeClr val="bg1"/>
              </a:solidFill>
              <a:prstDash val="solid"/>
              <a:round/>
              <a:headEnd type="none" w="sm" len="sm"/>
              <a:tailEnd type="none" w="sm" len="sm"/>
            </a:ln>
            <a:effectLst/>
          </p:spPr>
          <p:txBody>
            <a:bodyPr/>
            <a:lstStyle/>
            <a:p>
              <a:endParaRPr lang="en-US"/>
            </a:p>
          </p:txBody>
        </p:sp>
        <p:sp>
          <p:nvSpPr>
            <p:cNvPr id="31" name="Freeform 33"/>
            <p:cNvSpPr>
              <a:spLocks/>
            </p:cNvSpPr>
            <p:nvPr/>
          </p:nvSpPr>
          <p:spPr bwMode="auto">
            <a:xfrm>
              <a:off x="4706229" y="3087574"/>
              <a:ext cx="394371" cy="661200"/>
            </a:xfrm>
            <a:custGeom>
              <a:avLst/>
              <a:gdLst/>
              <a:ahLst/>
              <a:cxnLst>
                <a:cxn ang="0">
                  <a:pos x="0" y="229"/>
                </a:cxn>
                <a:cxn ang="0">
                  <a:pos x="5" y="235"/>
                </a:cxn>
                <a:cxn ang="0">
                  <a:pos x="9" y="229"/>
                </a:cxn>
                <a:cxn ang="0">
                  <a:pos x="29" y="225"/>
                </a:cxn>
                <a:cxn ang="0">
                  <a:pos x="35" y="226"/>
                </a:cxn>
                <a:cxn ang="0">
                  <a:pos x="57" y="219"/>
                </a:cxn>
                <a:cxn ang="0">
                  <a:pos x="64" y="226"/>
                </a:cxn>
                <a:cxn ang="0">
                  <a:pos x="71" y="210"/>
                </a:cxn>
                <a:cxn ang="0">
                  <a:pos x="78" y="206"/>
                </a:cxn>
                <a:cxn ang="0">
                  <a:pos x="93" y="215"/>
                </a:cxn>
                <a:cxn ang="0">
                  <a:pos x="95" y="205"/>
                </a:cxn>
                <a:cxn ang="0">
                  <a:pos x="112" y="184"/>
                </a:cxn>
                <a:cxn ang="0">
                  <a:pos x="116" y="171"/>
                </a:cxn>
                <a:cxn ang="0">
                  <a:pos x="122" y="173"/>
                </a:cxn>
                <a:cxn ang="0">
                  <a:pos x="137" y="162"/>
                </a:cxn>
                <a:cxn ang="0">
                  <a:pos x="133" y="153"/>
                </a:cxn>
                <a:cxn ang="0">
                  <a:pos x="135" y="148"/>
                </a:cxn>
                <a:cxn ang="0">
                  <a:pos x="120" y="4"/>
                </a:cxn>
                <a:cxn ang="0">
                  <a:pos x="118" y="0"/>
                </a:cxn>
                <a:cxn ang="0">
                  <a:pos x="37" y="9"/>
                </a:cxn>
                <a:cxn ang="0">
                  <a:pos x="21" y="18"/>
                </a:cxn>
                <a:cxn ang="0">
                  <a:pos x="7" y="13"/>
                </a:cxn>
                <a:cxn ang="0">
                  <a:pos x="17" y="132"/>
                </a:cxn>
                <a:cxn ang="0">
                  <a:pos x="15" y="156"/>
                </a:cxn>
                <a:cxn ang="0">
                  <a:pos x="20" y="171"/>
                </a:cxn>
                <a:cxn ang="0">
                  <a:pos x="14" y="198"/>
                </a:cxn>
                <a:cxn ang="0">
                  <a:pos x="5" y="210"/>
                </a:cxn>
                <a:cxn ang="0">
                  <a:pos x="0" y="229"/>
                </a:cxn>
              </a:cxnLst>
              <a:rect l="0" t="0" r="r" b="b"/>
              <a:pathLst>
                <a:path w="138" h="236">
                  <a:moveTo>
                    <a:pt x="0" y="229"/>
                  </a:moveTo>
                  <a:lnTo>
                    <a:pt x="5" y="235"/>
                  </a:lnTo>
                  <a:lnTo>
                    <a:pt x="9" y="229"/>
                  </a:lnTo>
                  <a:lnTo>
                    <a:pt x="29" y="225"/>
                  </a:lnTo>
                  <a:lnTo>
                    <a:pt x="35" y="226"/>
                  </a:lnTo>
                  <a:lnTo>
                    <a:pt x="57" y="219"/>
                  </a:lnTo>
                  <a:lnTo>
                    <a:pt x="64" y="226"/>
                  </a:lnTo>
                  <a:lnTo>
                    <a:pt x="71" y="210"/>
                  </a:lnTo>
                  <a:lnTo>
                    <a:pt x="78" y="206"/>
                  </a:lnTo>
                  <a:lnTo>
                    <a:pt x="93" y="215"/>
                  </a:lnTo>
                  <a:lnTo>
                    <a:pt x="95" y="205"/>
                  </a:lnTo>
                  <a:lnTo>
                    <a:pt x="112" y="184"/>
                  </a:lnTo>
                  <a:lnTo>
                    <a:pt x="116" y="171"/>
                  </a:lnTo>
                  <a:lnTo>
                    <a:pt x="122" y="173"/>
                  </a:lnTo>
                  <a:lnTo>
                    <a:pt x="137" y="162"/>
                  </a:lnTo>
                  <a:lnTo>
                    <a:pt x="133" y="153"/>
                  </a:lnTo>
                  <a:lnTo>
                    <a:pt x="135" y="148"/>
                  </a:lnTo>
                  <a:lnTo>
                    <a:pt x="120" y="4"/>
                  </a:lnTo>
                  <a:lnTo>
                    <a:pt x="118" y="0"/>
                  </a:lnTo>
                  <a:lnTo>
                    <a:pt x="37" y="9"/>
                  </a:lnTo>
                  <a:lnTo>
                    <a:pt x="21" y="18"/>
                  </a:lnTo>
                  <a:lnTo>
                    <a:pt x="7" y="13"/>
                  </a:lnTo>
                  <a:lnTo>
                    <a:pt x="17" y="132"/>
                  </a:lnTo>
                  <a:lnTo>
                    <a:pt x="15" y="156"/>
                  </a:lnTo>
                  <a:lnTo>
                    <a:pt x="20" y="171"/>
                  </a:lnTo>
                  <a:lnTo>
                    <a:pt x="14" y="198"/>
                  </a:lnTo>
                  <a:lnTo>
                    <a:pt x="5" y="210"/>
                  </a:lnTo>
                  <a:lnTo>
                    <a:pt x="0" y="229"/>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32" name="Freeform 34"/>
            <p:cNvSpPr>
              <a:spLocks/>
            </p:cNvSpPr>
            <p:nvPr/>
          </p:nvSpPr>
          <p:spPr bwMode="auto">
            <a:xfrm>
              <a:off x="3660728" y="2877802"/>
              <a:ext cx="756856" cy="493383"/>
            </a:xfrm>
            <a:custGeom>
              <a:avLst/>
              <a:gdLst/>
              <a:ahLst/>
              <a:cxnLst>
                <a:cxn ang="0">
                  <a:pos x="0" y="4"/>
                </a:cxn>
                <a:cxn ang="0">
                  <a:pos x="1" y="17"/>
                </a:cxn>
                <a:cxn ang="0">
                  <a:pos x="6" y="27"/>
                </a:cxn>
                <a:cxn ang="0">
                  <a:pos x="2" y="37"/>
                </a:cxn>
                <a:cxn ang="0">
                  <a:pos x="5" y="61"/>
                </a:cxn>
                <a:cxn ang="0">
                  <a:pos x="18" y="95"/>
                </a:cxn>
                <a:cxn ang="0">
                  <a:pos x="18" y="106"/>
                </a:cxn>
                <a:cxn ang="0">
                  <a:pos x="26" y="122"/>
                </a:cxn>
                <a:cxn ang="0">
                  <a:pos x="30" y="149"/>
                </a:cxn>
                <a:cxn ang="0">
                  <a:pos x="28" y="156"/>
                </a:cxn>
                <a:cxn ang="0">
                  <a:pos x="33" y="165"/>
                </a:cxn>
                <a:cxn ang="0">
                  <a:pos x="203" y="162"/>
                </a:cxn>
                <a:cxn ang="0">
                  <a:pos x="217" y="175"/>
                </a:cxn>
                <a:cxn ang="0">
                  <a:pos x="228" y="156"/>
                </a:cxn>
                <a:cxn ang="0">
                  <a:pos x="234" y="135"/>
                </a:cxn>
                <a:cxn ang="0">
                  <a:pos x="228" y="120"/>
                </a:cxn>
                <a:cxn ang="0">
                  <a:pos x="258" y="97"/>
                </a:cxn>
                <a:cxn ang="0">
                  <a:pos x="264" y="85"/>
                </a:cxn>
                <a:cxn ang="0">
                  <a:pos x="264" y="79"/>
                </a:cxn>
                <a:cxn ang="0">
                  <a:pos x="243" y="54"/>
                </a:cxn>
                <a:cxn ang="0">
                  <a:pos x="221" y="28"/>
                </a:cxn>
                <a:cxn ang="0">
                  <a:pos x="217" y="0"/>
                </a:cxn>
                <a:cxn ang="0">
                  <a:pos x="6" y="4"/>
                </a:cxn>
                <a:cxn ang="0">
                  <a:pos x="0" y="4"/>
                </a:cxn>
              </a:cxnLst>
              <a:rect l="0" t="0" r="r" b="b"/>
              <a:pathLst>
                <a:path w="265" h="176">
                  <a:moveTo>
                    <a:pt x="0" y="4"/>
                  </a:moveTo>
                  <a:lnTo>
                    <a:pt x="1" y="17"/>
                  </a:lnTo>
                  <a:lnTo>
                    <a:pt x="6" y="27"/>
                  </a:lnTo>
                  <a:lnTo>
                    <a:pt x="2" y="37"/>
                  </a:lnTo>
                  <a:lnTo>
                    <a:pt x="5" y="61"/>
                  </a:lnTo>
                  <a:lnTo>
                    <a:pt x="18" y="95"/>
                  </a:lnTo>
                  <a:lnTo>
                    <a:pt x="18" y="106"/>
                  </a:lnTo>
                  <a:lnTo>
                    <a:pt x="26" y="122"/>
                  </a:lnTo>
                  <a:lnTo>
                    <a:pt x="30" y="149"/>
                  </a:lnTo>
                  <a:lnTo>
                    <a:pt x="28" y="156"/>
                  </a:lnTo>
                  <a:lnTo>
                    <a:pt x="33" y="165"/>
                  </a:lnTo>
                  <a:lnTo>
                    <a:pt x="203" y="162"/>
                  </a:lnTo>
                  <a:lnTo>
                    <a:pt x="217" y="175"/>
                  </a:lnTo>
                  <a:lnTo>
                    <a:pt x="228" y="156"/>
                  </a:lnTo>
                  <a:lnTo>
                    <a:pt x="234" y="135"/>
                  </a:lnTo>
                  <a:lnTo>
                    <a:pt x="228" y="120"/>
                  </a:lnTo>
                  <a:lnTo>
                    <a:pt x="258" y="97"/>
                  </a:lnTo>
                  <a:lnTo>
                    <a:pt x="264" y="85"/>
                  </a:lnTo>
                  <a:lnTo>
                    <a:pt x="264" y="79"/>
                  </a:lnTo>
                  <a:lnTo>
                    <a:pt x="243" y="54"/>
                  </a:lnTo>
                  <a:lnTo>
                    <a:pt x="221" y="28"/>
                  </a:lnTo>
                  <a:lnTo>
                    <a:pt x="217" y="0"/>
                  </a:lnTo>
                  <a:lnTo>
                    <a:pt x="6" y="4"/>
                  </a:lnTo>
                  <a:lnTo>
                    <a:pt x="0" y="4"/>
                  </a:lnTo>
                </a:path>
              </a:pathLst>
            </a:custGeom>
            <a:solidFill>
              <a:srgbClr val="00B050"/>
            </a:solidFill>
            <a:ln w="12700" cap="rnd" cmpd="sng">
              <a:solidFill>
                <a:schemeClr val="bg1"/>
              </a:solidFill>
              <a:prstDash val="solid"/>
              <a:round/>
              <a:headEnd type="none" w="sm" len="sm"/>
              <a:tailEnd type="none" w="sm" len="sm"/>
            </a:ln>
            <a:effectLst/>
          </p:spPr>
          <p:txBody>
            <a:bodyPr/>
            <a:lstStyle/>
            <a:p>
              <a:endParaRPr lang="en-US"/>
            </a:p>
          </p:txBody>
        </p:sp>
        <p:sp>
          <p:nvSpPr>
            <p:cNvPr id="33" name="Freeform 35"/>
            <p:cNvSpPr>
              <a:spLocks/>
            </p:cNvSpPr>
            <p:nvPr/>
          </p:nvSpPr>
          <p:spPr bwMode="auto">
            <a:xfrm>
              <a:off x="2959251" y="3409784"/>
              <a:ext cx="941455" cy="495061"/>
            </a:xfrm>
            <a:custGeom>
              <a:avLst/>
              <a:gdLst/>
              <a:ahLst/>
              <a:cxnLst>
                <a:cxn ang="0">
                  <a:pos x="0" y="167"/>
                </a:cxn>
                <a:cxn ang="0">
                  <a:pos x="11" y="0"/>
                </a:cxn>
                <a:cxn ang="0">
                  <a:pos x="133" y="6"/>
                </a:cxn>
                <a:cxn ang="0">
                  <a:pos x="296" y="8"/>
                </a:cxn>
                <a:cxn ang="0">
                  <a:pos x="304" y="16"/>
                </a:cxn>
                <a:cxn ang="0">
                  <a:pos x="310" y="14"/>
                </a:cxn>
                <a:cxn ang="0">
                  <a:pos x="315" y="19"/>
                </a:cxn>
                <a:cxn ang="0">
                  <a:pos x="315" y="23"/>
                </a:cxn>
                <a:cxn ang="0">
                  <a:pos x="311" y="23"/>
                </a:cxn>
                <a:cxn ang="0">
                  <a:pos x="305" y="35"/>
                </a:cxn>
                <a:cxn ang="0">
                  <a:pos x="318" y="53"/>
                </a:cxn>
                <a:cxn ang="0">
                  <a:pos x="328" y="56"/>
                </a:cxn>
                <a:cxn ang="0">
                  <a:pos x="327" y="175"/>
                </a:cxn>
                <a:cxn ang="0">
                  <a:pos x="187" y="176"/>
                </a:cxn>
                <a:cxn ang="0">
                  <a:pos x="0" y="167"/>
                </a:cxn>
              </a:cxnLst>
              <a:rect l="0" t="0" r="r" b="b"/>
              <a:pathLst>
                <a:path w="329" h="177">
                  <a:moveTo>
                    <a:pt x="0" y="167"/>
                  </a:moveTo>
                  <a:lnTo>
                    <a:pt x="11" y="0"/>
                  </a:lnTo>
                  <a:lnTo>
                    <a:pt x="133" y="6"/>
                  </a:lnTo>
                  <a:lnTo>
                    <a:pt x="296" y="8"/>
                  </a:lnTo>
                  <a:lnTo>
                    <a:pt x="304" y="16"/>
                  </a:lnTo>
                  <a:lnTo>
                    <a:pt x="310" y="14"/>
                  </a:lnTo>
                  <a:lnTo>
                    <a:pt x="315" y="19"/>
                  </a:lnTo>
                  <a:lnTo>
                    <a:pt x="315" y="23"/>
                  </a:lnTo>
                  <a:lnTo>
                    <a:pt x="311" y="23"/>
                  </a:lnTo>
                  <a:lnTo>
                    <a:pt x="305" y="35"/>
                  </a:lnTo>
                  <a:lnTo>
                    <a:pt x="318" y="53"/>
                  </a:lnTo>
                  <a:lnTo>
                    <a:pt x="328" y="56"/>
                  </a:lnTo>
                  <a:lnTo>
                    <a:pt x="327" y="175"/>
                  </a:lnTo>
                  <a:lnTo>
                    <a:pt x="187" y="176"/>
                  </a:lnTo>
                  <a:lnTo>
                    <a:pt x="0" y="167"/>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34" name="Freeform 36"/>
            <p:cNvSpPr>
              <a:spLocks/>
            </p:cNvSpPr>
            <p:nvPr/>
          </p:nvSpPr>
          <p:spPr bwMode="auto">
            <a:xfrm>
              <a:off x="4561907" y="3498726"/>
              <a:ext cx="916283" cy="461498"/>
            </a:xfrm>
            <a:custGeom>
              <a:avLst/>
              <a:gdLst/>
              <a:ahLst/>
              <a:cxnLst>
                <a:cxn ang="0">
                  <a:pos x="0" y="164"/>
                </a:cxn>
                <a:cxn ang="0">
                  <a:pos x="3" y="156"/>
                </a:cxn>
                <a:cxn ang="0">
                  <a:pos x="10" y="155"/>
                </a:cxn>
                <a:cxn ang="0">
                  <a:pos x="12" y="138"/>
                </a:cxn>
                <a:cxn ang="0">
                  <a:pos x="8" y="136"/>
                </a:cxn>
                <a:cxn ang="0">
                  <a:pos x="7" y="132"/>
                </a:cxn>
                <a:cxn ang="0">
                  <a:pos x="18" y="122"/>
                </a:cxn>
                <a:cxn ang="0">
                  <a:pos x="38" y="129"/>
                </a:cxn>
                <a:cxn ang="0">
                  <a:pos x="40" y="110"/>
                </a:cxn>
                <a:cxn ang="0">
                  <a:pos x="54" y="104"/>
                </a:cxn>
                <a:cxn ang="0">
                  <a:pos x="52" y="100"/>
                </a:cxn>
                <a:cxn ang="0">
                  <a:pos x="56" y="88"/>
                </a:cxn>
                <a:cxn ang="0">
                  <a:pos x="60" y="82"/>
                </a:cxn>
                <a:cxn ang="0">
                  <a:pos x="80" y="78"/>
                </a:cxn>
                <a:cxn ang="0">
                  <a:pos x="86" y="79"/>
                </a:cxn>
                <a:cxn ang="0">
                  <a:pos x="108" y="72"/>
                </a:cxn>
                <a:cxn ang="0">
                  <a:pos x="115" y="79"/>
                </a:cxn>
                <a:cxn ang="0">
                  <a:pos x="122" y="63"/>
                </a:cxn>
                <a:cxn ang="0">
                  <a:pos x="129" y="59"/>
                </a:cxn>
                <a:cxn ang="0">
                  <a:pos x="144" y="68"/>
                </a:cxn>
                <a:cxn ang="0">
                  <a:pos x="146" y="58"/>
                </a:cxn>
                <a:cxn ang="0">
                  <a:pos x="163" y="37"/>
                </a:cxn>
                <a:cxn ang="0">
                  <a:pos x="167" y="24"/>
                </a:cxn>
                <a:cxn ang="0">
                  <a:pos x="173" y="26"/>
                </a:cxn>
                <a:cxn ang="0">
                  <a:pos x="188" y="15"/>
                </a:cxn>
                <a:cxn ang="0">
                  <a:pos x="184" y="6"/>
                </a:cxn>
                <a:cxn ang="0">
                  <a:pos x="186" y="1"/>
                </a:cxn>
                <a:cxn ang="0">
                  <a:pos x="200" y="0"/>
                </a:cxn>
                <a:cxn ang="0">
                  <a:pos x="209" y="3"/>
                </a:cxn>
                <a:cxn ang="0">
                  <a:pos x="214" y="13"/>
                </a:cxn>
                <a:cxn ang="0">
                  <a:pos x="228" y="16"/>
                </a:cxn>
                <a:cxn ang="0">
                  <a:pos x="237" y="20"/>
                </a:cxn>
                <a:cxn ang="0">
                  <a:pos x="257" y="20"/>
                </a:cxn>
                <a:cxn ang="0">
                  <a:pos x="266" y="13"/>
                </a:cxn>
                <a:cxn ang="0">
                  <a:pos x="288" y="27"/>
                </a:cxn>
                <a:cxn ang="0">
                  <a:pos x="296" y="54"/>
                </a:cxn>
                <a:cxn ang="0">
                  <a:pos x="304" y="64"/>
                </a:cxn>
                <a:cxn ang="0">
                  <a:pos x="320" y="73"/>
                </a:cxn>
                <a:cxn ang="0">
                  <a:pos x="309" y="88"/>
                </a:cxn>
                <a:cxn ang="0">
                  <a:pos x="298" y="95"/>
                </a:cxn>
                <a:cxn ang="0">
                  <a:pos x="287" y="109"/>
                </a:cxn>
                <a:cxn ang="0">
                  <a:pos x="286" y="114"/>
                </a:cxn>
                <a:cxn ang="0">
                  <a:pos x="254" y="135"/>
                </a:cxn>
                <a:cxn ang="0">
                  <a:pos x="77" y="151"/>
                </a:cxn>
                <a:cxn ang="0">
                  <a:pos x="59" y="151"/>
                </a:cxn>
                <a:cxn ang="0">
                  <a:pos x="59" y="160"/>
                </a:cxn>
                <a:cxn ang="0">
                  <a:pos x="0" y="164"/>
                </a:cxn>
              </a:cxnLst>
              <a:rect l="0" t="0" r="r" b="b"/>
              <a:pathLst>
                <a:path w="321" h="165">
                  <a:moveTo>
                    <a:pt x="0" y="164"/>
                  </a:moveTo>
                  <a:lnTo>
                    <a:pt x="3" y="156"/>
                  </a:lnTo>
                  <a:lnTo>
                    <a:pt x="10" y="155"/>
                  </a:lnTo>
                  <a:lnTo>
                    <a:pt x="12" y="138"/>
                  </a:lnTo>
                  <a:lnTo>
                    <a:pt x="8" y="136"/>
                  </a:lnTo>
                  <a:lnTo>
                    <a:pt x="7" y="132"/>
                  </a:lnTo>
                  <a:lnTo>
                    <a:pt x="18" y="122"/>
                  </a:lnTo>
                  <a:lnTo>
                    <a:pt x="38" y="129"/>
                  </a:lnTo>
                  <a:lnTo>
                    <a:pt x="40" y="110"/>
                  </a:lnTo>
                  <a:lnTo>
                    <a:pt x="54" y="104"/>
                  </a:lnTo>
                  <a:lnTo>
                    <a:pt x="52" y="100"/>
                  </a:lnTo>
                  <a:lnTo>
                    <a:pt x="56" y="88"/>
                  </a:lnTo>
                  <a:lnTo>
                    <a:pt x="60" y="82"/>
                  </a:lnTo>
                  <a:lnTo>
                    <a:pt x="80" y="78"/>
                  </a:lnTo>
                  <a:lnTo>
                    <a:pt x="86" y="79"/>
                  </a:lnTo>
                  <a:lnTo>
                    <a:pt x="108" y="72"/>
                  </a:lnTo>
                  <a:lnTo>
                    <a:pt x="115" y="79"/>
                  </a:lnTo>
                  <a:lnTo>
                    <a:pt x="122" y="63"/>
                  </a:lnTo>
                  <a:lnTo>
                    <a:pt x="129" y="59"/>
                  </a:lnTo>
                  <a:lnTo>
                    <a:pt x="144" y="68"/>
                  </a:lnTo>
                  <a:lnTo>
                    <a:pt x="146" y="58"/>
                  </a:lnTo>
                  <a:lnTo>
                    <a:pt x="163" y="37"/>
                  </a:lnTo>
                  <a:lnTo>
                    <a:pt x="167" y="24"/>
                  </a:lnTo>
                  <a:lnTo>
                    <a:pt x="173" y="26"/>
                  </a:lnTo>
                  <a:lnTo>
                    <a:pt x="188" y="15"/>
                  </a:lnTo>
                  <a:lnTo>
                    <a:pt x="184" y="6"/>
                  </a:lnTo>
                  <a:lnTo>
                    <a:pt x="186" y="1"/>
                  </a:lnTo>
                  <a:lnTo>
                    <a:pt x="200" y="0"/>
                  </a:lnTo>
                  <a:lnTo>
                    <a:pt x="209" y="3"/>
                  </a:lnTo>
                  <a:lnTo>
                    <a:pt x="214" y="13"/>
                  </a:lnTo>
                  <a:lnTo>
                    <a:pt x="228" y="16"/>
                  </a:lnTo>
                  <a:lnTo>
                    <a:pt x="237" y="20"/>
                  </a:lnTo>
                  <a:lnTo>
                    <a:pt x="257" y="20"/>
                  </a:lnTo>
                  <a:lnTo>
                    <a:pt x="266" y="13"/>
                  </a:lnTo>
                  <a:lnTo>
                    <a:pt x="288" y="27"/>
                  </a:lnTo>
                  <a:lnTo>
                    <a:pt x="296" y="54"/>
                  </a:lnTo>
                  <a:lnTo>
                    <a:pt x="304" y="64"/>
                  </a:lnTo>
                  <a:lnTo>
                    <a:pt x="320" y="73"/>
                  </a:lnTo>
                  <a:lnTo>
                    <a:pt x="309" y="88"/>
                  </a:lnTo>
                  <a:lnTo>
                    <a:pt x="298" y="95"/>
                  </a:lnTo>
                  <a:lnTo>
                    <a:pt x="287" y="109"/>
                  </a:lnTo>
                  <a:lnTo>
                    <a:pt x="286" y="114"/>
                  </a:lnTo>
                  <a:lnTo>
                    <a:pt x="254" y="135"/>
                  </a:lnTo>
                  <a:lnTo>
                    <a:pt x="77" y="151"/>
                  </a:lnTo>
                  <a:lnTo>
                    <a:pt x="59" y="151"/>
                  </a:lnTo>
                  <a:lnTo>
                    <a:pt x="59" y="160"/>
                  </a:lnTo>
                  <a:lnTo>
                    <a:pt x="0" y="164"/>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35" name="Freeform 37"/>
            <p:cNvSpPr>
              <a:spLocks/>
            </p:cNvSpPr>
            <p:nvPr/>
          </p:nvSpPr>
          <p:spPr bwMode="auto">
            <a:xfrm>
              <a:off x="3979581" y="4515699"/>
              <a:ext cx="709867" cy="614212"/>
            </a:xfrm>
            <a:custGeom>
              <a:avLst/>
              <a:gdLst/>
              <a:ahLst/>
              <a:cxnLst>
                <a:cxn ang="0">
                  <a:pos x="3" y="60"/>
                </a:cxn>
                <a:cxn ang="0">
                  <a:pos x="12" y="83"/>
                </a:cxn>
                <a:cxn ang="0">
                  <a:pos x="25" y="121"/>
                </a:cxn>
                <a:cxn ang="0">
                  <a:pos x="18" y="147"/>
                </a:cxn>
                <a:cxn ang="0">
                  <a:pos x="19" y="166"/>
                </a:cxn>
                <a:cxn ang="0">
                  <a:pos x="9" y="180"/>
                </a:cxn>
                <a:cxn ang="0">
                  <a:pos x="46" y="180"/>
                </a:cxn>
                <a:cxn ang="0">
                  <a:pos x="99" y="190"/>
                </a:cxn>
                <a:cxn ang="0">
                  <a:pos x="104" y="176"/>
                </a:cxn>
                <a:cxn ang="0">
                  <a:pos x="125" y="193"/>
                </a:cxn>
                <a:cxn ang="0">
                  <a:pos x="137" y="194"/>
                </a:cxn>
                <a:cxn ang="0">
                  <a:pos x="147" y="209"/>
                </a:cxn>
                <a:cxn ang="0">
                  <a:pos x="162" y="215"/>
                </a:cxn>
                <a:cxn ang="0">
                  <a:pos x="173" y="207"/>
                </a:cxn>
                <a:cxn ang="0">
                  <a:pos x="180" y="208"/>
                </a:cxn>
                <a:cxn ang="0">
                  <a:pos x="189" y="214"/>
                </a:cxn>
                <a:cxn ang="0">
                  <a:pos x="200" y="205"/>
                </a:cxn>
                <a:cxn ang="0">
                  <a:pos x="198" y="192"/>
                </a:cxn>
                <a:cxn ang="0">
                  <a:pos x="207" y="193"/>
                </a:cxn>
                <a:cxn ang="0">
                  <a:pos x="217" y="199"/>
                </a:cxn>
                <a:cxn ang="0">
                  <a:pos x="225" y="202"/>
                </a:cxn>
                <a:cxn ang="0">
                  <a:pos x="233" y="210"/>
                </a:cxn>
                <a:cxn ang="0">
                  <a:pos x="238" y="211"/>
                </a:cxn>
                <a:cxn ang="0">
                  <a:pos x="242" y="210"/>
                </a:cxn>
                <a:cxn ang="0">
                  <a:pos x="248" y="204"/>
                </a:cxn>
                <a:cxn ang="0">
                  <a:pos x="238" y="199"/>
                </a:cxn>
                <a:cxn ang="0">
                  <a:pos x="230" y="194"/>
                </a:cxn>
                <a:cxn ang="0">
                  <a:pos x="218" y="184"/>
                </a:cxn>
                <a:cxn ang="0">
                  <a:pos x="227" y="178"/>
                </a:cxn>
                <a:cxn ang="0">
                  <a:pos x="232" y="172"/>
                </a:cxn>
                <a:cxn ang="0">
                  <a:pos x="236" y="163"/>
                </a:cxn>
                <a:cxn ang="0">
                  <a:pos x="229" y="158"/>
                </a:cxn>
                <a:cxn ang="0">
                  <a:pos x="216" y="168"/>
                </a:cxn>
                <a:cxn ang="0">
                  <a:pos x="207" y="160"/>
                </a:cxn>
                <a:cxn ang="0">
                  <a:pos x="212" y="160"/>
                </a:cxn>
                <a:cxn ang="0">
                  <a:pos x="211" y="156"/>
                </a:cxn>
                <a:cxn ang="0">
                  <a:pos x="208" y="156"/>
                </a:cxn>
                <a:cxn ang="0">
                  <a:pos x="199" y="160"/>
                </a:cxn>
                <a:cxn ang="0">
                  <a:pos x="177" y="158"/>
                </a:cxn>
                <a:cxn ang="0">
                  <a:pos x="185" y="142"/>
                </a:cxn>
                <a:cxn ang="0">
                  <a:pos x="199" y="148"/>
                </a:cxn>
                <a:cxn ang="0">
                  <a:pos x="204" y="126"/>
                </a:cxn>
                <a:cxn ang="0">
                  <a:pos x="118" y="111"/>
                </a:cxn>
                <a:cxn ang="0">
                  <a:pos x="128" y="70"/>
                </a:cxn>
                <a:cxn ang="0">
                  <a:pos x="139" y="43"/>
                </a:cxn>
                <a:cxn ang="0">
                  <a:pos x="133" y="0"/>
                </a:cxn>
              </a:cxnLst>
              <a:rect l="0" t="0" r="r" b="b"/>
              <a:pathLst>
                <a:path w="249" h="219">
                  <a:moveTo>
                    <a:pt x="0" y="2"/>
                  </a:moveTo>
                  <a:lnTo>
                    <a:pt x="3" y="60"/>
                  </a:lnTo>
                  <a:lnTo>
                    <a:pt x="10" y="68"/>
                  </a:lnTo>
                  <a:lnTo>
                    <a:pt x="12" y="83"/>
                  </a:lnTo>
                  <a:lnTo>
                    <a:pt x="26" y="103"/>
                  </a:lnTo>
                  <a:lnTo>
                    <a:pt x="25" y="121"/>
                  </a:lnTo>
                  <a:lnTo>
                    <a:pt x="17" y="138"/>
                  </a:lnTo>
                  <a:lnTo>
                    <a:pt x="18" y="147"/>
                  </a:lnTo>
                  <a:lnTo>
                    <a:pt x="20" y="157"/>
                  </a:lnTo>
                  <a:lnTo>
                    <a:pt x="19" y="166"/>
                  </a:lnTo>
                  <a:lnTo>
                    <a:pt x="15" y="172"/>
                  </a:lnTo>
                  <a:lnTo>
                    <a:pt x="9" y="180"/>
                  </a:lnTo>
                  <a:lnTo>
                    <a:pt x="13" y="185"/>
                  </a:lnTo>
                  <a:lnTo>
                    <a:pt x="46" y="180"/>
                  </a:lnTo>
                  <a:lnTo>
                    <a:pt x="73" y="192"/>
                  </a:lnTo>
                  <a:lnTo>
                    <a:pt x="99" y="190"/>
                  </a:lnTo>
                  <a:lnTo>
                    <a:pt x="96" y="183"/>
                  </a:lnTo>
                  <a:lnTo>
                    <a:pt x="104" y="176"/>
                  </a:lnTo>
                  <a:lnTo>
                    <a:pt x="122" y="180"/>
                  </a:lnTo>
                  <a:lnTo>
                    <a:pt x="125" y="193"/>
                  </a:lnTo>
                  <a:lnTo>
                    <a:pt x="130" y="191"/>
                  </a:lnTo>
                  <a:lnTo>
                    <a:pt x="137" y="194"/>
                  </a:lnTo>
                  <a:lnTo>
                    <a:pt x="145" y="202"/>
                  </a:lnTo>
                  <a:lnTo>
                    <a:pt x="147" y="209"/>
                  </a:lnTo>
                  <a:lnTo>
                    <a:pt x="155" y="210"/>
                  </a:lnTo>
                  <a:lnTo>
                    <a:pt x="162" y="215"/>
                  </a:lnTo>
                  <a:lnTo>
                    <a:pt x="168" y="213"/>
                  </a:lnTo>
                  <a:lnTo>
                    <a:pt x="173" y="207"/>
                  </a:lnTo>
                  <a:lnTo>
                    <a:pt x="173" y="202"/>
                  </a:lnTo>
                  <a:lnTo>
                    <a:pt x="180" y="208"/>
                  </a:lnTo>
                  <a:lnTo>
                    <a:pt x="184" y="203"/>
                  </a:lnTo>
                  <a:lnTo>
                    <a:pt x="189" y="214"/>
                  </a:lnTo>
                  <a:lnTo>
                    <a:pt x="197" y="208"/>
                  </a:lnTo>
                  <a:lnTo>
                    <a:pt x="200" y="205"/>
                  </a:lnTo>
                  <a:lnTo>
                    <a:pt x="197" y="202"/>
                  </a:lnTo>
                  <a:lnTo>
                    <a:pt x="198" y="192"/>
                  </a:lnTo>
                  <a:lnTo>
                    <a:pt x="200" y="192"/>
                  </a:lnTo>
                  <a:lnTo>
                    <a:pt x="207" y="193"/>
                  </a:lnTo>
                  <a:lnTo>
                    <a:pt x="209" y="199"/>
                  </a:lnTo>
                  <a:lnTo>
                    <a:pt x="217" y="199"/>
                  </a:lnTo>
                  <a:lnTo>
                    <a:pt x="224" y="203"/>
                  </a:lnTo>
                  <a:lnTo>
                    <a:pt x="225" y="202"/>
                  </a:lnTo>
                  <a:lnTo>
                    <a:pt x="228" y="207"/>
                  </a:lnTo>
                  <a:lnTo>
                    <a:pt x="233" y="210"/>
                  </a:lnTo>
                  <a:lnTo>
                    <a:pt x="231" y="218"/>
                  </a:lnTo>
                  <a:lnTo>
                    <a:pt x="238" y="211"/>
                  </a:lnTo>
                  <a:lnTo>
                    <a:pt x="242" y="216"/>
                  </a:lnTo>
                  <a:lnTo>
                    <a:pt x="242" y="210"/>
                  </a:lnTo>
                  <a:lnTo>
                    <a:pt x="248" y="208"/>
                  </a:lnTo>
                  <a:lnTo>
                    <a:pt x="248" y="204"/>
                  </a:lnTo>
                  <a:lnTo>
                    <a:pt x="242" y="203"/>
                  </a:lnTo>
                  <a:lnTo>
                    <a:pt x="238" y="199"/>
                  </a:lnTo>
                  <a:lnTo>
                    <a:pt x="233" y="200"/>
                  </a:lnTo>
                  <a:lnTo>
                    <a:pt x="230" y="194"/>
                  </a:lnTo>
                  <a:lnTo>
                    <a:pt x="224" y="194"/>
                  </a:lnTo>
                  <a:lnTo>
                    <a:pt x="218" y="184"/>
                  </a:lnTo>
                  <a:lnTo>
                    <a:pt x="222" y="181"/>
                  </a:lnTo>
                  <a:lnTo>
                    <a:pt x="227" y="178"/>
                  </a:lnTo>
                  <a:lnTo>
                    <a:pt x="228" y="172"/>
                  </a:lnTo>
                  <a:lnTo>
                    <a:pt x="232" y="172"/>
                  </a:lnTo>
                  <a:lnTo>
                    <a:pt x="238" y="166"/>
                  </a:lnTo>
                  <a:lnTo>
                    <a:pt x="236" y="163"/>
                  </a:lnTo>
                  <a:lnTo>
                    <a:pt x="236" y="152"/>
                  </a:lnTo>
                  <a:lnTo>
                    <a:pt x="229" y="158"/>
                  </a:lnTo>
                  <a:lnTo>
                    <a:pt x="222" y="159"/>
                  </a:lnTo>
                  <a:lnTo>
                    <a:pt x="216" y="168"/>
                  </a:lnTo>
                  <a:lnTo>
                    <a:pt x="206" y="163"/>
                  </a:lnTo>
                  <a:lnTo>
                    <a:pt x="207" y="160"/>
                  </a:lnTo>
                  <a:lnTo>
                    <a:pt x="212" y="158"/>
                  </a:lnTo>
                  <a:lnTo>
                    <a:pt x="212" y="160"/>
                  </a:lnTo>
                  <a:lnTo>
                    <a:pt x="215" y="154"/>
                  </a:lnTo>
                  <a:lnTo>
                    <a:pt x="211" y="156"/>
                  </a:lnTo>
                  <a:lnTo>
                    <a:pt x="209" y="153"/>
                  </a:lnTo>
                  <a:lnTo>
                    <a:pt x="208" y="156"/>
                  </a:lnTo>
                  <a:lnTo>
                    <a:pt x="203" y="154"/>
                  </a:lnTo>
                  <a:lnTo>
                    <a:pt x="199" y="160"/>
                  </a:lnTo>
                  <a:lnTo>
                    <a:pt x="192" y="161"/>
                  </a:lnTo>
                  <a:lnTo>
                    <a:pt x="177" y="158"/>
                  </a:lnTo>
                  <a:lnTo>
                    <a:pt x="177" y="154"/>
                  </a:lnTo>
                  <a:lnTo>
                    <a:pt x="185" y="142"/>
                  </a:lnTo>
                  <a:lnTo>
                    <a:pt x="193" y="143"/>
                  </a:lnTo>
                  <a:lnTo>
                    <a:pt x="199" y="148"/>
                  </a:lnTo>
                  <a:lnTo>
                    <a:pt x="220" y="152"/>
                  </a:lnTo>
                  <a:lnTo>
                    <a:pt x="204" y="126"/>
                  </a:lnTo>
                  <a:lnTo>
                    <a:pt x="207" y="107"/>
                  </a:lnTo>
                  <a:lnTo>
                    <a:pt x="118" y="111"/>
                  </a:lnTo>
                  <a:lnTo>
                    <a:pt x="118" y="100"/>
                  </a:lnTo>
                  <a:lnTo>
                    <a:pt x="128" y="70"/>
                  </a:lnTo>
                  <a:lnTo>
                    <a:pt x="144" y="49"/>
                  </a:lnTo>
                  <a:lnTo>
                    <a:pt x="139" y="43"/>
                  </a:lnTo>
                  <a:lnTo>
                    <a:pt x="141" y="23"/>
                  </a:lnTo>
                  <a:lnTo>
                    <a:pt x="133" y="0"/>
                  </a:lnTo>
                  <a:lnTo>
                    <a:pt x="0" y="2"/>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36" name="Freeform 38"/>
            <p:cNvSpPr>
              <a:spLocks/>
            </p:cNvSpPr>
            <p:nvPr/>
          </p:nvSpPr>
          <p:spPr bwMode="auto">
            <a:xfrm>
              <a:off x="6500198" y="1875933"/>
              <a:ext cx="464854" cy="718258"/>
            </a:xfrm>
            <a:custGeom>
              <a:avLst/>
              <a:gdLst/>
              <a:ahLst/>
              <a:cxnLst>
                <a:cxn ang="0">
                  <a:pos x="0" y="139"/>
                </a:cxn>
                <a:cxn ang="0">
                  <a:pos x="9" y="139"/>
                </a:cxn>
                <a:cxn ang="0">
                  <a:pos x="10" y="123"/>
                </a:cxn>
                <a:cxn ang="0">
                  <a:pos x="22" y="100"/>
                </a:cxn>
                <a:cxn ang="0">
                  <a:pos x="16" y="84"/>
                </a:cxn>
                <a:cxn ang="0">
                  <a:pos x="21" y="62"/>
                </a:cxn>
                <a:cxn ang="0">
                  <a:pos x="21" y="53"/>
                </a:cxn>
                <a:cxn ang="0">
                  <a:pos x="39" y="5"/>
                </a:cxn>
                <a:cxn ang="0">
                  <a:pos x="44" y="5"/>
                </a:cxn>
                <a:cxn ang="0">
                  <a:pos x="47" y="14"/>
                </a:cxn>
                <a:cxn ang="0">
                  <a:pos x="70" y="5"/>
                </a:cxn>
                <a:cxn ang="0">
                  <a:pos x="70" y="2"/>
                </a:cxn>
                <a:cxn ang="0">
                  <a:pos x="77" y="0"/>
                </a:cxn>
                <a:cxn ang="0">
                  <a:pos x="89" y="6"/>
                </a:cxn>
                <a:cxn ang="0">
                  <a:pos x="98" y="14"/>
                </a:cxn>
                <a:cxn ang="0">
                  <a:pos x="119" y="85"/>
                </a:cxn>
                <a:cxn ang="0">
                  <a:pos x="133" y="85"/>
                </a:cxn>
                <a:cxn ang="0">
                  <a:pos x="135" y="89"/>
                </a:cxn>
                <a:cxn ang="0">
                  <a:pos x="133" y="91"/>
                </a:cxn>
                <a:cxn ang="0">
                  <a:pos x="144" y="108"/>
                </a:cxn>
                <a:cxn ang="0">
                  <a:pos x="146" y="104"/>
                </a:cxn>
                <a:cxn ang="0">
                  <a:pos x="158" y="115"/>
                </a:cxn>
                <a:cxn ang="0">
                  <a:pos x="153" y="118"/>
                </a:cxn>
                <a:cxn ang="0">
                  <a:pos x="154" y="121"/>
                </a:cxn>
                <a:cxn ang="0">
                  <a:pos x="162" y="121"/>
                </a:cxn>
                <a:cxn ang="0">
                  <a:pos x="156" y="134"/>
                </a:cxn>
                <a:cxn ang="0">
                  <a:pos x="149" y="132"/>
                </a:cxn>
                <a:cxn ang="0">
                  <a:pos x="144" y="137"/>
                </a:cxn>
                <a:cxn ang="0">
                  <a:pos x="144" y="143"/>
                </a:cxn>
                <a:cxn ang="0">
                  <a:pos x="140" y="146"/>
                </a:cxn>
                <a:cxn ang="0">
                  <a:pos x="134" y="144"/>
                </a:cxn>
                <a:cxn ang="0">
                  <a:pos x="134" y="153"/>
                </a:cxn>
                <a:cxn ang="0">
                  <a:pos x="130" y="150"/>
                </a:cxn>
                <a:cxn ang="0">
                  <a:pos x="128" y="160"/>
                </a:cxn>
                <a:cxn ang="0">
                  <a:pos x="121" y="151"/>
                </a:cxn>
                <a:cxn ang="0">
                  <a:pos x="115" y="159"/>
                </a:cxn>
                <a:cxn ang="0">
                  <a:pos x="109" y="162"/>
                </a:cxn>
                <a:cxn ang="0">
                  <a:pos x="107" y="170"/>
                </a:cxn>
                <a:cxn ang="0">
                  <a:pos x="100" y="168"/>
                </a:cxn>
                <a:cxn ang="0">
                  <a:pos x="103" y="162"/>
                </a:cxn>
                <a:cxn ang="0">
                  <a:pos x="98" y="156"/>
                </a:cxn>
                <a:cxn ang="0">
                  <a:pos x="92" y="165"/>
                </a:cxn>
                <a:cxn ang="0">
                  <a:pos x="95" y="186"/>
                </a:cxn>
                <a:cxn ang="0">
                  <a:pos x="91" y="191"/>
                </a:cxn>
                <a:cxn ang="0">
                  <a:pos x="87" y="191"/>
                </a:cxn>
                <a:cxn ang="0">
                  <a:pos x="83" y="191"/>
                </a:cxn>
                <a:cxn ang="0">
                  <a:pos x="77" y="203"/>
                </a:cxn>
                <a:cxn ang="0">
                  <a:pos x="70" y="202"/>
                </a:cxn>
                <a:cxn ang="0">
                  <a:pos x="71" y="213"/>
                </a:cxn>
                <a:cxn ang="0">
                  <a:pos x="66" y="205"/>
                </a:cxn>
                <a:cxn ang="0">
                  <a:pos x="56" y="214"/>
                </a:cxn>
                <a:cxn ang="0">
                  <a:pos x="54" y="220"/>
                </a:cxn>
                <a:cxn ang="0">
                  <a:pos x="58" y="224"/>
                </a:cxn>
                <a:cxn ang="0">
                  <a:pos x="53" y="226"/>
                </a:cxn>
                <a:cxn ang="0">
                  <a:pos x="54" y="234"/>
                </a:cxn>
                <a:cxn ang="0">
                  <a:pos x="49" y="240"/>
                </a:cxn>
                <a:cxn ang="0">
                  <a:pos x="48" y="255"/>
                </a:cxn>
                <a:cxn ang="0">
                  <a:pos x="45" y="255"/>
                </a:cxn>
                <a:cxn ang="0">
                  <a:pos x="30" y="235"/>
                </a:cxn>
                <a:cxn ang="0">
                  <a:pos x="0" y="139"/>
                </a:cxn>
              </a:cxnLst>
              <a:rect l="0" t="0" r="r" b="b"/>
              <a:pathLst>
                <a:path w="163" h="256">
                  <a:moveTo>
                    <a:pt x="0" y="139"/>
                  </a:moveTo>
                  <a:lnTo>
                    <a:pt x="9" y="139"/>
                  </a:lnTo>
                  <a:lnTo>
                    <a:pt x="10" y="123"/>
                  </a:lnTo>
                  <a:lnTo>
                    <a:pt x="22" y="100"/>
                  </a:lnTo>
                  <a:lnTo>
                    <a:pt x="16" y="84"/>
                  </a:lnTo>
                  <a:lnTo>
                    <a:pt x="21" y="62"/>
                  </a:lnTo>
                  <a:lnTo>
                    <a:pt x="21" y="53"/>
                  </a:lnTo>
                  <a:lnTo>
                    <a:pt x="39" y="5"/>
                  </a:lnTo>
                  <a:lnTo>
                    <a:pt x="44" y="5"/>
                  </a:lnTo>
                  <a:lnTo>
                    <a:pt x="47" y="14"/>
                  </a:lnTo>
                  <a:lnTo>
                    <a:pt x="70" y="5"/>
                  </a:lnTo>
                  <a:lnTo>
                    <a:pt x="70" y="2"/>
                  </a:lnTo>
                  <a:lnTo>
                    <a:pt x="77" y="0"/>
                  </a:lnTo>
                  <a:lnTo>
                    <a:pt x="89" y="6"/>
                  </a:lnTo>
                  <a:lnTo>
                    <a:pt x="98" y="14"/>
                  </a:lnTo>
                  <a:lnTo>
                    <a:pt x="119" y="85"/>
                  </a:lnTo>
                  <a:lnTo>
                    <a:pt x="133" y="85"/>
                  </a:lnTo>
                  <a:lnTo>
                    <a:pt x="135" y="89"/>
                  </a:lnTo>
                  <a:lnTo>
                    <a:pt x="133" y="91"/>
                  </a:lnTo>
                  <a:lnTo>
                    <a:pt x="144" y="108"/>
                  </a:lnTo>
                  <a:lnTo>
                    <a:pt x="146" y="104"/>
                  </a:lnTo>
                  <a:lnTo>
                    <a:pt x="158" y="115"/>
                  </a:lnTo>
                  <a:lnTo>
                    <a:pt x="153" y="118"/>
                  </a:lnTo>
                  <a:lnTo>
                    <a:pt x="154" y="121"/>
                  </a:lnTo>
                  <a:lnTo>
                    <a:pt x="162" y="121"/>
                  </a:lnTo>
                  <a:lnTo>
                    <a:pt x="156" y="134"/>
                  </a:lnTo>
                  <a:lnTo>
                    <a:pt x="149" y="132"/>
                  </a:lnTo>
                  <a:lnTo>
                    <a:pt x="144" y="137"/>
                  </a:lnTo>
                  <a:lnTo>
                    <a:pt x="144" y="143"/>
                  </a:lnTo>
                  <a:lnTo>
                    <a:pt x="140" y="146"/>
                  </a:lnTo>
                  <a:lnTo>
                    <a:pt x="134" y="144"/>
                  </a:lnTo>
                  <a:lnTo>
                    <a:pt x="134" y="153"/>
                  </a:lnTo>
                  <a:lnTo>
                    <a:pt x="130" y="150"/>
                  </a:lnTo>
                  <a:lnTo>
                    <a:pt x="128" y="160"/>
                  </a:lnTo>
                  <a:lnTo>
                    <a:pt x="121" y="151"/>
                  </a:lnTo>
                  <a:lnTo>
                    <a:pt x="115" y="159"/>
                  </a:lnTo>
                  <a:lnTo>
                    <a:pt x="109" y="162"/>
                  </a:lnTo>
                  <a:lnTo>
                    <a:pt x="107" y="170"/>
                  </a:lnTo>
                  <a:lnTo>
                    <a:pt x="100" y="168"/>
                  </a:lnTo>
                  <a:lnTo>
                    <a:pt x="103" y="162"/>
                  </a:lnTo>
                  <a:lnTo>
                    <a:pt x="98" y="156"/>
                  </a:lnTo>
                  <a:lnTo>
                    <a:pt x="92" y="165"/>
                  </a:lnTo>
                  <a:lnTo>
                    <a:pt x="95" y="186"/>
                  </a:lnTo>
                  <a:lnTo>
                    <a:pt x="91" y="191"/>
                  </a:lnTo>
                  <a:lnTo>
                    <a:pt x="87" y="191"/>
                  </a:lnTo>
                  <a:lnTo>
                    <a:pt x="83" y="191"/>
                  </a:lnTo>
                  <a:lnTo>
                    <a:pt x="77" y="203"/>
                  </a:lnTo>
                  <a:lnTo>
                    <a:pt x="70" y="202"/>
                  </a:lnTo>
                  <a:lnTo>
                    <a:pt x="71" y="213"/>
                  </a:lnTo>
                  <a:lnTo>
                    <a:pt x="66" y="205"/>
                  </a:lnTo>
                  <a:lnTo>
                    <a:pt x="56" y="214"/>
                  </a:lnTo>
                  <a:lnTo>
                    <a:pt x="54" y="220"/>
                  </a:lnTo>
                  <a:lnTo>
                    <a:pt x="58" y="224"/>
                  </a:lnTo>
                  <a:lnTo>
                    <a:pt x="53" y="226"/>
                  </a:lnTo>
                  <a:lnTo>
                    <a:pt x="54" y="234"/>
                  </a:lnTo>
                  <a:lnTo>
                    <a:pt x="49" y="240"/>
                  </a:lnTo>
                  <a:lnTo>
                    <a:pt x="48" y="255"/>
                  </a:lnTo>
                  <a:lnTo>
                    <a:pt x="45" y="255"/>
                  </a:lnTo>
                  <a:lnTo>
                    <a:pt x="30" y="235"/>
                  </a:lnTo>
                  <a:lnTo>
                    <a:pt x="0" y="139"/>
                  </a:lnTo>
                </a:path>
              </a:pathLst>
            </a:custGeom>
            <a:solidFill>
              <a:srgbClr val="00B050"/>
            </a:solidFill>
            <a:ln w="12700" cap="rnd" cmpd="sng">
              <a:solidFill>
                <a:schemeClr val="bg1"/>
              </a:solidFill>
              <a:prstDash val="solid"/>
              <a:round/>
              <a:headEnd type="none" w="sm" len="sm"/>
              <a:tailEnd type="none" w="sm" len="sm"/>
            </a:ln>
            <a:effectLst/>
          </p:spPr>
          <p:txBody>
            <a:bodyPr/>
            <a:lstStyle/>
            <a:p>
              <a:endParaRPr lang="en-US"/>
            </a:p>
          </p:txBody>
        </p:sp>
        <p:sp>
          <p:nvSpPr>
            <p:cNvPr id="37" name="Freeform 39"/>
            <p:cNvSpPr>
              <a:spLocks/>
            </p:cNvSpPr>
            <p:nvPr/>
          </p:nvSpPr>
          <p:spPr bwMode="auto">
            <a:xfrm>
              <a:off x="6354196" y="2627755"/>
              <a:ext cx="424578" cy="213128"/>
            </a:xfrm>
            <a:custGeom>
              <a:avLst/>
              <a:gdLst/>
              <a:ahLst/>
              <a:cxnLst>
                <a:cxn ang="0">
                  <a:pos x="0" y="30"/>
                </a:cxn>
                <a:cxn ang="0">
                  <a:pos x="0" y="70"/>
                </a:cxn>
                <a:cxn ang="0">
                  <a:pos x="69" y="55"/>
                </a:cxn>
                <a:cxn ang="0">
                  <a:pos x="81" y="51"/>
                </a:cxn>
                <a:cxn ang="0">
                  <a:pos x="86" y="52"/>
                </a:cxn>
                <a:cxn ang="0">
                  <a:pos x="91" y="63"/>
                </a:cxn>
                <a:cxn ang="0">
                  <a:pos x="99" y="65"/>
                </a:cxn>
                <a:cxn ang="0">
                  <a:pos x="103" y="74"/>
                </a:cxn>
                <a:cxn ang="0">
                  <a:pos x="109" y="75"/>
                </a:cxn>
                <a:cxn ang="0">
                  <a:pos x="110" y="68"/>
                </a:cxn>
                <a:cxn ang="0">
                  <a:pos x="114" y="66"/>
                </a:cxn>
                <a:cxn ang="0">
                  <a:pos x="116" y="59"/>
                </a:cxn>
                <a:cxn ang="0">
                  <a:pos x="118" y="58"/>
                </a:cxn>
                <a:cxn ang="0">
                  <a:pos x="121" y="69"/>
                </a:cxn>
                <a:cxn ang="0">
                  <a:pos x="128" y="66"/>
                </a:cxn>
                <a:cxn ang="0">
                  <a:pos x="129" y="61"/>
                </a:cxn>
                <a:cxn ang="0">
                  <a:pos x="138" y="57"/>
                </a:cxn>
                <a:cxn ang="0">
                  <a:pos x="144" y="56"/>
                </a:cxn>
                <a:cxn ang="0">
                  <a:pos x="148" y="59"/>
                </a:cxn>
                <a:cxn ang="0">
                  <a:pos x="147" y="49"/>
                </a:cxn>
                <a:cxn ang="0">
                  <a:pos x="140" y="37"/>
                </a:cxn>
                <a:cxn ang="0">
                  <a:pos x="135" y="35"/>
                </a:cxn>
                <a:cxn ang="0">
                  <a:pos x="131" y="35"/>
                </a:cxn>
                <a:cxn ang="0">
                  <a:pos x="131" y="38"/>
                </a:cxn>
                <a:cxn ang="0">
                  <a:pos x="134" y="38"/>
                </a:cxn>
                <a:cxn ang="0">
                  <a:pos x="138" y="38"/>
                </a:cxn>
                <a:cxn ang="0">
                  <a:pos x="141" y="42"/>
                </a:cxn>
                <a:cxn ang="0">
                  <a:pos x="143" y="47"/>
                </a:cxn>
                <a:cxn ang="0">
                  <a:pos x="140" y="51"/>
                </a:cxn>
                <a:cxn ang="0">
                  <a:pos x="129" y="56"/>
                </a:cxn>
                <a:cxn ang="0">
                  <a:pos x="123" y="53"/>
                </a:cxn>
                <a:cxn ang="0">
                  <a:pos x="120" y="47"/>
                </a:cxn>
                <a:cxn ang="0">
                  <a:pos x="114" y="45"/>
                </a:cxn>
                <a:cxn ang="0">
                  <a:pos x="115" y="41"/>
                </a:cxn>
                <a:cxn ang="0">
                  <a:pos x="109" y="34"/>
                </a:cxn>
                <a:cxn ang="0">
                  <a:pos x="101" y="31"/>
                </a:cxn>
                <a:cxn ang="0">
                  <a:pos x="101" y="35"/>
                </a:cxn>
                <a:cxn ang="0">
                  <a:pos x="96" y="33"/>
                </a:cxn>
                <a:cxn ang="0">
                  <a:pos x="94" y="28"/>
                </a:cxn>
                <a:cxn ang="0">
                  <a:pos x="95" y="24"/>
                </a:cxn>
                <a:cxn ang="0">
                  <a:pos x="100" y="20"/>
                </a:cxn>
                <a:cxn ang="0">
                  <a:pos x="98" y="17"/>
                </a:cxn>
                <a:cxn ang="0">
                  <a:pos x="105" y="12"/>
                </a:cxn>
                <a:cxn ang="0">
                  <a:pos x="98" y="7"/>
                </a:cxn>
                <a:cxn ang="0">
                  <a:pos x="95" y="0"/>
                </a:cxn>
                <a:cxn ang="0">
                  <a:pos x="82" y="10"/>
                </a:cxn>
                <a:cxn ang="0">
                  <a:pos x="32" y="23"/>
                </a:cxn>
                <a:cxn ang="0">
                  <a:pos x="0" y="30"/>
                </a:cxn>
              </a:cxnLst>
              <a:rect l="0" t="0" r="r" b="b"/>
              <a:pathLst>
                <a:path w="149" h="76">
                  <a:moveTo>
                    <a:pt x="0" y="30"/>
                  </a:moveTo>
                  <a:lnTo>
                    <a:pt x="0" y="70"/>
                  </a:lnTo>
                  <a:lnTo>
                    <a:pt x="69" y="55"/>
                  </a:lnTo>
                  <a:lnTo>
                    <a:pt x="81" y="51"/>
                  </a:lnTo>
                  <a:lnTo>
                    <a:pt x="86" y="52"/>
                  </a:lnTo>
                  <a:lnTo>
                    <a:pt x="91" y="63"/>
                  </a:lnTo>
                  <a:lnTo>
                    <a:pt x="99" y="65"/>
                  </a:lnTo>
                  <a:lnTo>
                    <a:pt x="103" y="74"/>
                  </a:lnTo>
                  <a:lnTo>
                    <a:pt x="109" y="75"/>
                  </a:lnTo>
                  <a:lnTo>
                    <a:pt x="110" y="68"/>
                  </a:lnTo>
                  <a:lnTo>
                    <a:pt x="114" y="66"/>
                  </a:lnTo>
                  <a:lnTo>
                    <a:pt x="116" y="59"/>
                  </a:lnTo>
                  <a:lnTo>
                    <a:pt x="118" y="58"/>
                  </a:lnTo>
                  <a:lnTo>
                    <a:pt x="121" y="69"/>
                  </a:lnTo>
                  <a:lnTo>
                    <a:pt x="128" y="66"/>
                  </a:lnTo>
                  <a:lnTo>
                    <a:pt x="129" y="61"/>
                  </a:lnTo>
                  <a:lnTo>
                    <a:pt x="138" y="57"/>
                  </a:lnTo>
                  <a:lnTo>
                    <a:pt x="144" y="56"/>
                  </a:lnTo>
                  <a:lnTo>
                    <a:pt x="148" y="59"/>
                  </a:lnTo>
                  <a:lnTo>
                    <a:pt x="147" y="49"/>
                  </a:lnTo>
                  <a:lnTo>
                    <a:pt x="140" y="37"/>
                  </a:lnTo>
                  <a:lnTo>
                    <a:pt x="135" y="35"/>
                  </a:lnTo>
                  <a:lnTo>
                    <a:pt x="131" y="35"/>
                  </a:lnTo>
                  <a:lnTo>
                    <a:pt x="131" y="38"/>
                  </a:lnTo>
                  <a:lnTo>
                    <a:pt x="134" y="38"/>
                  </a:lnTo>
                  <a:lnTo>
                    <a:pt x="138" y="38"/>
                  </a:lnTo>
                  <a:lnTo>
                    <a:pt x="141" y="42"/>
                  </a:lnTo>
                  <a:lnTo>
                    <a:pt x="143" y="47"/>
                  </a:lnTo>
                  <a:lnTo>
                    <a:pt x="140" y="51"/>
                  </a:lnTo>
                  <a:lnTo>
                    <a:pt x="129" y="56"/>
                  </a:lnTo>
                  <a:lnTo>
                    <a:pt x="123" y="53"/>
                  </a:lnTo>
                  <a:lnTo>
                    <a:pt x="120" y="47"/>
                  </a:lnTo>
                  <a:lnTo>
                    <a:pt x="114" y="45"/>
                  </a:lnTo>
                  <a:lnTo>
                    <a:pt x="115" y="41"/>
                  </a:lnTo>
                  <a:lnTo>
                    <a:pt x="109" y="34"/>
                  </a:lnTo>
                  <a:lnTo>
                    <a:pt x="101" y="31"/>
                  </a:lnTo>
                  <a:lnTo>
                    <a:pt x="101" y="35"/>
                  </a:lnTo>
                  <a:lnTo>
                    <a:pt x="96" y="33"/>
                  </a:lnTo>
                  <a:lnTo>
                    <a:pt x="94" y="28"/>
                  </a:lnTo>
                  <a:lnTo>
                    <a:pt x="95" y="24"/>
                  </a:lnTo>
                  <a:lnTo>
                    <a:pt x="100" y="20"/>
                  </a:lnTo>
                  <a:lnTo>
                    <a:pt x="98" y="17"/>
                  </a:lnTo>
                  <a:lnTo>
                    <a:pt x="105" y="12"/>
                  </a:lnTo>
                  <a:lnTo>
                    <a:pt x="98" y="7"/>
                  </a:lnTo>
                  <a:lnTo>
                    <a:pt x="95" y="0"/>
                  </a:lnTo>
                  <a:lnTo>
                    <a:pt x="82" y="10"/>
                  </a:lnTo>
                  <a:lnTo>
                    <a:pt x="32" y="23"/>
                  </a:lnTo>
                  <a:lnTo>
                    <a:pt x="0" y="30"/>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38" name="Freeform 40"/>
            <p:cNvSpPr>
              <a:spLocks/>
            </p:cNvSpPr>
            <p:nvPr/>
          </p:nvSpPr>
          <p:spPr bwMode="auto">
            <a:xfrm>
              <a:off x="6689831" y="2830813"/>
              <a:ext cx="48668" cy="46989"/>
            </a:xfrm>
            <a:custGeom>
              <a:avLst/>
              <a:gdLst/>
              <a:ahLst/>
              <a:cxnLst>
                <a:cxn ang="0">
                  <a:pos x="0" y="16"/>
                </a:cxn>
                <a:cxn ang="0">
                  <a:pos x="6" y="0"/>
                </a:cxn>
                <a:cxn ang="0">
                  <a:pos x="16" y="7"/>
                </a:cxn>
                <a:cxn ang="0">
                  <a:pos x="0" y="16"/>
                </a:cxn>
              </a:cxnLst>
              <a:rect l="0" t="0" r="r" b="b"/>
              <a:pathLst>
                <a:path w="17" h="17">
                  <a:moveTo>
                    <a:pt x="0" y="16"/>
                  </a:moveTo>
                  <a:lnTo>
                    <a:pt x="6" y="0"/>
                  </a:lnTo>
                  <a:lnTo>
                    <a:pt x="16" y="7"/>
                  </a:lnTo>
                  <a:lnTo>
                    <a:pt x="0" y="16"/>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39" name="Freeform 41"/>
            <p:cNvSpPr>
              <a:spLocks/>
            </p:cNvSpPr>
            <p:nvPr/>
          </p:nvSpPr>
          <p:spPr bwMode="auto">
            <a:xfrm>
              <a:off x="6763670" y="2825779"/>
              <a:ext cx="46989" cy="46989"/>
            </a:xfrm>
            <a:custGeom>
              <a:avLst/>
              <a:gdLst/>
              <a:ahLst/>
              <a:cxnLst>
                <a:cxn ang="0">
                  <a:pos x="0" y="16"/>
                </a:cxn>
                <a:cxn ang="0">
                  <a:pos x="8" y="0"/>
                </a:cxn>
                <a:cxn ang="0">
                  <a:pos x="16" y="14"/>
                </a:cxn>
                <a:cxn ang="0">
                  <a:pos x="0" y="16"/>
                </a:cxn>
              </a:cxnLst>
              <a:rect l="0" t="0" r="r" b="b"/>
              <a:pathLst>
                <a:path w="17" h="17">
                  <a:moveTo>
                    <a:pt x="0" y="16"/>
                  </a:moveTo>
                  <a:lnTo>
                    <a:pt x="8" y="0"/>
                  </a:lnTo>
                  <a:lnTo>
                    <a:pt x="16" y="14"/>
                  </a:lnTo>
                  <a:lnTo>
                    <a:pt x="0" y="16"/>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40" name="Freeform 42"/>
            <p:cNvSpPr>
              <a:spLocks/>
            </p:cNvSpPr>
            <p:nvPr/>
          </p:nvSpPr>
          <p:spPr bwMode="auto">
            <a:xfrm>
              <a:off x="4348779" y="2241775"/>
              <a:ext cx="723292" cy="367519"/>
            </a:xfrm>
            <a:custGeom>
              <a:avLst/>
              <a:gdLst/>
              <a:ahLst/>
              <a:cxnLst>
                <a:cxn ang="0">
                  <a:pos x="19" y="71"/>
                </a:cxn>
                <a:cxn ang="0">
                  <a:pos x="90" y="86"/>
                </a:cxn>
                <a:cxn ang="0">
                  <a:pos x="103" y="96"/>
                </a:cxn>
                <a:cxn ang="0">
                  <a:pos x="126" y="104"/>
                </a:cxn>
                <a:cxn ang="0">
                  <a:pos x="132" y="94"/>
                </a:cxn>
                <a:cxn ang="0">
                  <a:pos x="136" y="83"/>
                </a:cxn>
                <a:cxn ang="0">
                  <a:pos x="136" y="88"/>
                </a:cxn>
                <a:cxn ang="0">
                  <a:pos x="141" y="93"/>
                </a:cxn>
                <a:cxn ang="0">
                  <a:pos x="149" y="86"/>
                </a:cxn>
                <a:cxn ang="0">
                  <a:pos x="153" y="84"/>
                </a:cxn>
                <a:cxn ang="0">
                  <a:pos x="151" y="98"/>
                </a:cxn>
                <a:cxn ang="0">
                  <a:pos x="160" y="88"/>
                </a:cxn>
                <a:cxn ang="0">
                  <a:pos x="178" y="76"/>
                </a:cxn>
                <a:cxn ang="0">
                  <a:pos x="196" y="67"/>
                </a:cxn>
                <a:cxn ang="0">
                  <a:pos x="223" y="77"/>
                </a:cxn>
                <a:cxn ang="0">
                  <a:pos x="229" y="68"/>
                </a:cxn>
                <a:cxn ang="0">
                  <a:pos x="253" y="66"/>
                </a:cxn>
                <a:cxn ang="0">
                  <a:pos x="236" y="43"/>
                </a:cxn>
                <a:cxn ang="0">
                  <a:pos x="222" y="43"/>
                </a:cxn>
                <a:cxn ang="0">
                  <a:pos x="211" y="44"/>
                </a:cxn>
                <a:cxn ang="0">
                  <a:pos x="206" y="36"/>
                </a:cxn>
                <a:cxn ang="0">
                  <a:pos x="197" y="30"/>
                </a:cxn>
                <a:cxn ang="0">
                  <a:pos x="162" y="39"/>
                </a:cxn>
                <a:cxn ang="0">
                  <a:pos x="142" y="51"/>
                </a:cxn>
                <a:cxn ang="0">
                  <a:pos x="131" y="49"/>
                </a:cxn>
                <a:cxn ang="0">
                  <a:pos x="117" y="52"/>
                </a:cxn>
                <a:cxn ang="0">
                  <a:pos x="89" y="32"/>
                </a:cxn>
                <a:cxn ang="0">
                  <a:pos x="82" y="36"/>
                </a:cxn>
                <a:cxn ang="0">
                  <a:pos x="78" y="35"/>
                </a:cxn>
                <a:cxn ang="0">
                  <a:pos x="75" y="31"/>
                </a:cxn>
                <a:cxn ang="0">
                  <a:pos x="91" y="5"/>
                </a:cxn>
                <a:cxn ang="0">
                  <a:pos x="98" y="0"/>
                </a:cxn>
                <a:cxn ang="0">
                  <a:pos x="74" y="7"/>
                </a:cxn>
                <a:cxn ang="0">
                  <a:pos x="60" y="21"/>
                </a:cxn>
                <a:cxn ang="0">
                  <a:pos x="46" y="31"/>
                </a:cxn>
                <a:cxn ang="0">
                  <a:pos x="38" y="38"/>
                </a:cxn>
                <a:cxn ang="0">
                  <a:pos x="20" y="44"/>
                </a:cxn>
                <a:cxn ang="0">
                  <a:pos x="0" y="57"/>
                </a:cxn>
              </a:cxnLst>
              <a:rect l="0" t="0" r="r" b="b"/>
              <a:pathLst>
                <a:path w="254" h="132">
                  <a:moveTo>
                    <a:pt x="0" y="57"/>
                  </a:moveTo>
                  <a:lnTo>
                    <a:pt x="19" y="71"/>
                  </a:lnTo>
                  <a:lnTo>
                    <a:pt x="68" y="83"/>
                  </a:lnTo>
                  <a:lnTo>
                    <a:pt x="90" y="86"/>
                  </a:lnTo>
                  <a:lnTo>
                    <a:pt x="94" y="94"/>
                  </a:lnTo>
                  <a:lnTo>
                    <a:pt x="103" y="96"/>
                  </a:lnTo>
                  <a:lnTo>
                    <a:pt x="115" y="131"/>
                  </a:lnTo>
                  <a:lnTo>
                    <a:pt x="126" y="104"/>
                  </a:lnTo>
                  <a:lnTo>
                    <a:pt x="128" y="98"/>
                  </a:lnTo>
                  <a:lnTo>
                    <a:pt x="132" y="94"/>
                  </a:lnTo>
                  <a:lnTo>
                    <a:pt x="132" y="90"/>
                  </a:lnTo>
                  <a:lnTo>
                    <a:pt x="136" y="83"/>
                  </a:lnTo>
                  <a:lnTo>
                    <a:pt x="137" y="84"/>
                  </a:lnTo>
                  <a:lnTo>
                    <a:pt x="136" y="88"/>
                  </a:lnTo>
                  <a:lnTo>
                    <a:pt x="136" y="95"/>
                  </a:lnTo>
                  <a:lnTo>
                    <a:pt x="141" y="93"/>
                  </a:lnTo>
                  <a:lnTo>
                    <a:pt x="143" y="85"/>
                  </a:lnTo>
                  <a:lnTo>
                    <a:pt x="149" y="86"/>
                  </a:lnTo>
                  <a:lnTo>
                    <a:pt x="152" y="82"/>
                  </a:lnTo>
                  <a:lnTo>
                    <a:pt x="153" y="84"/>
                  </a:lnTo>
                  <a:lnTo>
                    <a:pt x="147" y="96"/>
                  </a:lnTo>
                  <a:lnTo>
                    <a:pt x="151" y="98"/>
                  </a:lnTo>
                  <a:lnTo>
                    <a:pt x="155" y="90"/>
                  </a:lnTo>
                  <a:lnTo>
                    <a:pt x="160" y="88"/>
                  </a:lnTo>
                  <a:lnTo>
                    <a:pt x="163" y="78"/>
                  </a:lnTo>
                  <a:lnTo>
                    <a:pt x="178" y="76"/>
                  </a:lnTo>
                  <a:lnTo>
                    <a:pt x="185" y="75"/>
                  </a:lnTo>
                  <a:lnTo>
                    <a:pt x="196" y="67"/>
                  </a:lnTo>
                  <a:lnTo>
                    <a:pt x="212" y="70"/>
                  </a:lnTo>
                  <a:lnTo>
                    <a:pt x="223" y="77"/>
                  </a:lnTo>
                  <a:lnTo>
                    <a:pt x="224" y="68"/>
                  </a:lnTo>
                  <a:lnTo>
                    <a:pt x="229" y="68"/>
                  </a:lnTo>
                  <a:lnTo>
                    <a:pt x="243" y="69"/>
                  </a:lnTo>
                  <a:lnTo>
                    <a:pt x="253" y="66"/>
                  </a:lnTo>
                  <a:lnTo>
                    <a:pt x="239" y="57"/>
                  </a:lnTo>
                  <a:lnTo>
                    <a:pt x="236" y="43"/>
                  </a:lnTo>
                  <a:lnTo>
                    <a:pt x="225" y="46"/>
                  </a:lnTo>
                  <a:lnTo>
                    <a:pt x="222" y="43"/>
                  </a:lnTo>
                  <a:lnTo>
                    <a:pt x="217" y="46"/>
                  </a:lnTo>
                  <a:lnTo>
                    <a:pt x="211" y="44"/>
                  </a:lnTo>
                  <a:lnTo>
                    <a:pt x="207" y="44"/>
                  </a:lnTo>
                  <a:lnTo>
                    <a:pt x="206" y="36"/>
                  </a:lnTo>
                  <a:lnTo>
                    <a:pt x="208" y="28"/>
                  </a:lnTo>
                  <a:lnTo>
                    <a:pt x="197" y="30"/>
                  </a:lnTo>
                  <a:lnTo>
                    <a:pt x="187" y="36"/>
                  </a:lnTo>
                  <a:lnTo>
                    <a:pt x="162" y="39"/>
                  </a:lnTo>
                  <a:lnTo>
                    <a:pt x="146" y="54"/>
                  </a:lnTo>
                  <a:lnTo>
                    <a:pt x="142" y="51"/>
                  </a:lnTo>
                  <a:lnTo>
                    <a:pt x="137" y="54"/>
                  </a:lnTo>
                  <a:lnTo>
                    <a:pt x="131" y="49"/>
                  </a:lnTo>
                  <a:lnTo>
                    <a:pt x="126" y="51"/>
                  </a:lnTo>
                  <a:lnTo>
                    <a:pt x="117" y="52"/>
                  </a:lnTo>
                  <a:lnTo>
                    <a:pt x="105" y="34"/>
                  </a:lnTo>
                  <a:lnTo>
                    <a:pt x="89" y="32"/>
                  </a:lnTo>
                  <a:lnTo>
                    <a:pt x="85" y="32"/>
                  </a:lnTo>
                  <a:lnTo>
                    <a:pt x="82" y="36"/>
                  </a:lnTo>
                  <a:lnTo>
                    <a:pt x="84" y="29"/>
                  </a:lnTo>
                  <a:lnTo>
                    <a:pt x="78" y="35"/>
                  </a:lnTo>
                  <a:lnTo>
                    <a:pt x="74" y="41"/>
                  </a:lnTo>
                  <a:lnTo>
                    <a:pt x="75" y="31"/>
                  </a:lnTo>
                  <a:lnTo>
                    <a:pt x="82" y="16"/>
                  </a:lnTo>
                  <a:lnTo>
                    <a:pt x="91" y="5"/>
                  </a:lnTo>
                  <a:lnTo>
                    <a:pt x="100" y="2"/>
                  </a:lnTo>
                  <a:lnTo>
                    <a:pt x="98" y="0"/>
                  </a:lnTo>
                  <a:lnTo>
                    <a:pt x="84" y="2"/>
                  </a:lnTo>
                  <a:lnTo>
                    <a:pt x="74" y="7"/>
                  </a:lnTo>
                  <a:lnTo>
                    <a:pt x="71" y="12"/>
                  </a:lnTo>
                  <a:lnTo>
                    <a:pt x="60" y="21"/>
                  </a:lnTo>
                  <a:lnTo>
                    <a:pt x="55" y="28"/>
                  </a:lnTo>
                  <a:lnTo>
                    <a:pt x="46" y="31"/>
                  </a:lnTo>
                  <a:lnTo>
                    <a:pt x="44" y="36"/>
                  </a:lnTo>
                  <a:lnTo>
                    <a:pt x="38" y="38"/>
                  </a:lnTo>
                  <a:lnTo>
                    <a:pt x="23" y="41"/>
                  </a:lnTo>
                  <a:lnTo>
                    <a:pt x="20" y="44"/>
                  </a:lnTo>
                  <a:lnTo>
                    <a:pt x="13" y="51"/>
                  </a:lnTo>
                  <a:lnTo>
                    <a:pt x="0" y="57"/>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41" name="Freeform 43"/>
            <p:cNvSpPr>
              <a:spLocks/>
            </p:cNvSpPr>
            <p:nvPr/>
          </p:nvSpPr>
          <p:spPr bwMode="auto">
            <a:xfrm>
              <a:off x="4813633" y="2466650"/>
              <a:ext cx="488349" cy="649453"/>
            </a:xfrm>
            <a:custGeom>
              <a:avLst/>
              <a:gdLst/>
              <a:ahLst/>
              <a:cxnLst>
                <a:cxn ang="0">
                  <a:pos x="0" y="231"/>
                </a:cxn>
                <a:cxn ang="0">
                  <a:pos x="16" y="203"/>
                </a:cxn>
                <a:cxn ang="0">
                  <a:pos x="19" y="193"/>
                </a:cxn>
                <a:cxn ang="0">
                  <a:pos x="20" y="173"/>
                </a:cxn>
                <a:cxn ang="0">
                  <a:pos x="16" y="154"/>
                </a:cxn>
                <a:cxn ang="0">
                  <a:pos x="6" y="136"/>
                </a:cxn>
                <a:cxn ang="0">
                  <a:pos x="2" y="125"/>
                </a:cxn>
                <a:cxn ang="0">
                  <a:pos x="5" y="116"/>
                </a:cxn>
                <a:cxn ang="0">
                  <a:pos x="1" y="104"/>
                </a:cxn>
                <a:cxn ang="0">
                  <a:pos x="5" y="96"/>
                </a:cxn>
                <a:cxn ang="0">
                  <a:pos x="10" y="76"/>
                </a:cxn>
                <a:cxn ang="0">
                  <a:pos x="8" y="67"/>
                </a:cxn>
                <a:cxn ang="0">
                  <a:pos x="14" y="61"/>
                </a:cxn>
                <a:cxn ang="0">
                  <a:pos x="14" y="54"/>
                </a:cxn>
                <a:cxn ang="0">
                  <a:pos x="24" y="50"/>
                </a:cxn>
                <a:cxn ang="0">
                  <a:pos x="33" y="35"/>
                </a:cxn>
                <a:cxn ang="0">
                  <a:pos x="32" y="58"/>
                </a:cxn>
                <a:cxn ang="0">
                  <a:pos x="39" y="54"/>
                </a:cxn>
                <a:cxn ang="0">
                  <a:pos x="39" y="35"/>
                </a:cxn>
                <a:cxn ang="0">
                  <a:pos x="48" y="24"/>
                </a:cxn>
                <a:cxn ang="0">
                  <a:pos x="54" y="23"/>
                </a:cxn>
                <a:cxn ang="0">
                  <a:pos x="49" y="19"/>
                </a:cxn>
                <a:cxn ang="0">
                  <a:pos x="47" y="13"/>
                </a:cxn>
                <a:cxn ang="0">
                  <a:pos x="51" y="3"/>
                </a:cxn>
                <a:cxn ang="0">
                  <a:pos x="60" y="0"/>
                </a:cxn>
                <a:cxn ang="0">
                  <a:pos x="80" y="6"/>
                </a:cxn>
                <a:cxn ang="0">
                  <a:pos x="87" y="13"/>
                </a:cxn>
                <a:cxn ang="0">
                  <a:pos x="110" y="18"/>
                </a:cxn>
                <a:cxn ang="0">
                  <a:pos x="115" y="25"/>
                </a:cxn>
                <a:cxn ang="0">
                  <a:pos x="122" y="34"/>
                </a:cxn>
                <a:cxn ang="0">
                  <a:pos x="116" y="33"/>
                </a:cxn>
                <a:cxn ang="0">
                  <a:pos x="115" y="39"/>
                </a:cxn>
                <a:cxn ang="0">
                  <a:pos x="122" y="48"/>
                </a:cxn>
                <a:cxn ang="0">
                  <a:pos x="124" y="63"/>
                </a:cxn>
                <a:cxn ang="0">
                  <a:pos x="124" y="73"/>
                </a:cxn>
                <a:cxn ang="0">
                  <a:pos x="117" y="84"/>
                </a:cxn>
                <a:cxn ang="0">
                  <a:pos x="116" y="90"/>
                </a:cxn>
                <a:cxn ang="0">
                  <a:pos x="106" y="95"/>
                </a:cxn>
                <a:cxn ang="0">
                  <a:pos x="105" y="99"/>
                </a:cxn>
                <a:cxn ang="0">
                  <a:pos x="106" y="111"/>
                </a:cxn>
                <a:cxn ang="0">
                  <a:pos x="115" y="117"/>
                </a:cxn>
                <a:cxn ang="0">
                  <a:pos x="124" y="107"/>
                </a:cxn>
                <a:cxn ang="0">
                  <a:pos x="129" y="94"/>
                </a:cxn>
                <a:cxn ang="0">
                  <a:pos x="143" y="86"/>
                </a:cxn>
                <a:cxn ang="0">
                  <a:pos x="152" y="91"/>
                </a:cxn>
                <a:cxn ang="0">
                  <a:pos x="159" y="105"/>
                </a:cxn>
                <a:cxn ang="0">
                  <a:pos x="166" y="133"/>
                </a:cxn>
                <a:cxn ang="0">
                  <a:pos x="170" y="142"/>
                </a:cxn>
                <a:cxn ang="0">
                  <a:pos x="168" y="150"/>
                </a:cxn>
                <a:cxn ang="0">
                  <a:pos x="169" y="161"/>
                </a:cxn>
                <a:cxn ang="0">
                  <a:pos x="166" y="168"/>
                </a:cxn>
                <a:cxn ang="0">
                  <a:pos x="162" y="161"/>
                </a:cxn>
                <a:cxn ang="0">
                  <a:pos x="158" y="164"/>
                </a:cxn>
                <a:cxn ang="0">
                  <a:pos x="157" y="175"/>
                </a:cxn>
                <a:cxn ang="0">
                  <a:pos x="155" y="179"/>
                </a:cxn>
                <a:cxn ang="0">
                  <a:pos x="148" y="184"/>
                </a:cxn>
                <a:cxn ang="0">
                  <a:pos x="148" y="199"/>
                </a:cxn>
                <a:cxn ang="0">
                  <a:pos x="143" y="205"/>
                </a:cxn>
                <a:cxn ang="0">
                  <a:pos x="138" y="217"/>
                </a:cxn>
                <a:cxn ang="0">
                  <a:pos x="83" y="226"/>
                </a:cxn>
                <a:cxn ang="0">
                  <a:pos x="81" y="222"/>
                </a:cxn>
                <a:cxn ang="0">
                  <a:pos x="0" y="231"/>
                </a:cxn>
              </a:cxnLst>
              <a:rect l="0" t="0" r="r" b="b"/>
              <a:pathLst>
                <a:path w="171" h="232">
                  <a:moveTo>
                    <a:pt x="0" y="231"/>
                  </a:moveTo>
                  <a:lnTo>
                    <a:pt x="16" y="203"/>
                  </a:lnTo>
                  <a:lnTo>
                    <a:pt x="19" y="193"/>
                  </a:lnTo>
                  <a:lnTo>
                    <a:pt x="20" y="173"/>
                  </a:lnTo>
                  <a:lnTo>
                    <a:pt x="16" y="154"/>
                  </a:lnTo>
                  <a:lnTo>
                    <a:pt x="6" y="136"/>
                  </a:lnTo>
                  <a:lnTo>
                    <a:pt x="2" y="125"/>
                  </a:lnTo>
                  <a:lnTo>
                    <a:pt x="5" y="116"/>
                  </a:lnTo>
                  <a:lnTo>
                    <a:pt x="1" y="104"/>
                  </a:lnTo>
                  <a:lnTo>
                    <a:pt x="5" y="96"/>
                  </a:lnTo>
                  <a:lnTo>
                    <a:pt x="10" y="76"/>
                  </a:lnTo>
                  <a:lnTo>
                    <a:pt x="8" y="67"/>
                  </a:lnTo>
                  <a:lnTo>
                    <a:pt x="14" y="61"/>
                  </a:lnTo>
                  <a:lnTo>
                    <a:pt x="14" y="54"/>
                  </a:lnTo>
                  <a:lnTo>
                    <a:pt x="24" y="50"/>
                  </a:lnTo>
                  <a:lnTo>
                    <a:pt x="33" y="35"/>
                  </a:lnTo>
                  <a:lnTo>
                    <a:pt x="32" y="58"/>
                  </a:lnTo>
                  <a:lnTo>
                    <a:pt x="39" y="54"/>
                  </a:lnTo>
                  <a:lnTo>
                    <a:pt x="39" y="35"/>
                  </a:lnTo>
                  <a:lnTo>
                    <a:pt x="48" y="24"/>
                  </a:lnTo>
                  <a:lnTo>
                    <a:pt x="54" y="23"/>
                  </a:lnTo>
                  <a:lnTo>
                    <a:pt x="49" y="19"/>
                  </a:lnTo>
                  <a:lnTo>
                    <a:pt x="47" y="13"/>
                  </a:lnTo>
                  <a:lnTo>
                    <a:pt x="51" y="3"/>
                  </a:lnTo>
                  <a:lnTo>
                    <a:pt x="60" y="0"/>
                  </a:lnTo>
                  <a:lnTo>
                    <a:pt x="80" y="6"/>
                  </a:lnTo>
                  <a:lnTo>
                    <a:pt x="87" y="13"/>
                  </a:lnTo>
                  <a:lnTo>
                    <a:pt x="110" y="18"/>
                  </a:lnTo>
                  <a:lnTo>
                    <a:pt x="115" y="25"/>
                  </a:lnTo>
                  <a:lnTo>
                    <a:pt x="122" y="34"/>
                  </a:lnTo>
                  <a:lnTo>
                    <a:pt x="116" y="33"/>
                  </a:lnTo>
                  <a:lnTo>
                    <a:pt x="115" y="39"/>
                  </a:lnTo>
                  <a:lnTo>
                    <a:pt x="122" y="48"/>
                  </a:lnTo>
                  <a:lnTo>
                    <a:pt x="124" y="63"/>
                  </a:lnTo>
                  <a:lnTo>
                    <a:pt x="124" y="73"/>
                  </a:lnTo>
                  <a:lnTo>
                    <a:pt x="117" y="84"/>
                  </a:lnTo>
                  <a:lnTo>
                    <a:pt x="116" y="90"/>
                  </a:lnTo>
                  <a:lnTo>
                    <a:pt x="106" y="95"/>
                  </a:lnTo>
                  <a:lnTo>
                    <a:pt x="105" y="99"/>
                  </a:lnTo>
                  <a:lnTo>
                    <a:pt x="106" y="111"/>
                  </a:lnTo>
                  <a:lnTo>
                    <a:pt x="115" y="117"/>
                  </a:lnTo>
                  <a:lnTo>
                    <a:pt x="124" y="107"/>
                  </a:lnTo>
                  <a:lnTo>
                    <a:pt x="129" y="94"/>
                  </a:lnTo>
                  <a:lnTo>
                    <a:pt x="143" y="86"/>
                  </a:lnTo>
                  <a:lnTo>
                    <a:pt x="152" y="91"/>
                  </a:lnTo>
                  <a:lnTo>
                    <a:pt x="159" y="105"/>
                  </a:lnTo>
                  <a:lnTo>
                    <a:pt x="166" y="133"/>
                  </a:lnTo>
                  <a:lnTo>
                    <a:pt x="170" y="142"/>
                  </a:lnTo>
                  <a:lnTo>
                    <a:pt x="168" y="150"/>
                  </a:lnTo>
                  <a:lnTo>
                    <a:pt x="169" y="161"/>
                  </a:lnTo>
                  <a:lnTo>
                    <a:pt x="166" y="168"/>
                  </a:lnTo>
                  <a:lnTo>
                    <a:pt x="162" y="161"/>
                  </a:lnTo>
                  <a:lnTo>
                    <a:pt x="158" y="164"/>
                  </a:lnTo>
                  <a:lnTo>
                    <a:pt x="157" y="175"/>
                  </a:lnTo>
                  <a:lnTo>
                    <a:pt x="155" y="179"/>
                  </a:lnTo>
                  <a:lnTo>
                    <a:pt x="148" y="184"/>
                  </a:lnTo>
                  <a:lnTo>
                    <a:pt x="148" y="199"/>
                  </a:lnTo>
                  <a:lnTo>
                    <a:pt x="143" y="205"/>
                  </a:lnTo>
                  <a:lnTo>
                    <a:pt x="138" y="217"/>
                  </a:lnTo>
                  <a:lnTo>
                    <a:pt x="83" y="226"/>
                  </a:lnTo>
                  <a:lnTo>
                    <a:pt x="81" y="222"/>
                  </a:lnTo>
                  <a:lnTo>
                    <a:pt x="0" y="231"/>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42" name="Freeform 44"/>
            <p:cNvSpPr>
              <a:spLocks/>
            </p:cNvSpPr>
            <p:nvPr/>
          </p:nvSpPr>
          <p:spPr bwMode="auto">
            <a:xfrm>
              <a:off x="3603670" y="1979980"/>
              <a:ext cx="834052" cy="912926"/>
            </a:xfrm>
            <a:custGeom>
              <a:avLst/>
              <a:gdLst/>
              <a:ahLst/>
              <a:cxnLst>
                <a:cxn ang="0">
                  <a:pos x="0" y="20"/>
                </a:cxn>
                <a:cxn ang="0">
                  <a:pos x="2" y="66"/>
                </a:cxn>
                <a:cxn ang="0">
                  <a:pos x="13" y="103"/>
                </a:cxn>
                <a:cxn ang="0">
                  <a:pos x="15" y="151"/>
                </a:cxn>
                <a:cxn ang="0">
                  <a:pos x="23" y="189"/>
                </a:cxn>
                <a:cxn ang="0">
                  <a:pos x="12" y="209"/>
                </a:cxn>
                <a:cxn ang="0">
                  <a:pos x="27" y="224"/>
                </a:cxn>
                <a:cxn ang="0">
                  <a:pos x="26" y="325"/>
                </a:cxn>
                <a:cxn ang="0">
                  <a:pos x="237" y="321"/>
                </a:cxn>
                <a:cxn ang="0">
                  <a:pos x="233" y="301"/>
                </a:cxn>
                <a:cxn ang="0">
                  <a:pos x="227" y="294"/>
                </a:cxn>
                <a:cxn ang="0">
                  <a:pos x="210" y="284"/>
                </a:cxn>
                <a:cxn ang="0">
                  <a:pos x="199" y="271"/>
                </a:cxn>
                <a:cxn ang="0">
                  <a:pos x="171" y="253"/>
                </a:cxn>
                <a:cxn ang="0">
                  <a:pos x="171" y="224"/>
                </a:cxn>
                <a:cxn ang="0">
                  <a:pos x="165" y="204"/>
                </a:cxn>
                <a:cxn ang="0">
                  <a:pos x="188" y="176"/>
                </a:cxn>
                <a:cxn ang="0">
                  <a:pos x="187" y="147"/>
                </a:cxn>
                <a:cxn ang="0">
                  <a:pos x="192" y="142"/>
                </a:cxn>
                <a:cxn ang="0">
                  <a:pos x="221" y="119"/>
                </a:cxn>
                <a:cxn ang="0">
                  <a:pos x="235" y="102"/>
                </a:cxn>
                <a:cxn ang="0">
                  <a:pos x="254" y="87"/>
                </a:cxn>
                <a:cxn ang="0">
                  <a:pos x="291" y="68"/>
                </a:cxn>
                <a:cxn ang="0">
                  <a:pos x="277" y="69"/>
                </a:cxn>
                <a:cxn ang="0">
                  <a:pos x="264" y="63"/>
                </a:cxn>
                <a:cxn ang="0">
                  <a:pos x="244" y="65"/>
                </a:cxn>
                <a:cxn ang="0">
                  <a:pos x="239" y="57"/>
                </a:cxn>
                <a:cxn ang="0">
                  <a:pos x="232" y="61"/>
                </a:cxn>
                <a:cxn ang="0">
                  <a:pos x="218" y="69"/>
                </a:cxn>
                <a:cxn ang="0">
                  <a:pos x="208" y="66"/>
                </a:cxn>
                <a:cxn ang="0">
                  <a:pos x="204" y="62"/>
                </a:cxn>
                <a:cxn ang="0">
                  <a:pos x="196" y="60"/>
                </a:cxn>
                <a:cxn ang="0">
                  <a:pos x="193" y="53"/>
                </a:cxn>
                <a:cxn ang="0">
                  <a:pos x="185" y="54"/>
                </a:cxn>
                <a:cxn ang="0">
                  <a:pos x="185" y="60"/>
                </a:cxn>
                <a:cxn ang="0">
                  <a:pos x="182" y="61"/>
                </a:cxn>
                <a:cxn ang="0">
                  <a:pos x="176" y="49"/>
                </a:cxn>
                <a:cxn ang="0">
                  <a:pos x="169" y="49"/>
                </a:cxn>
                <a:cxn ang="0">
                  <a:pos x="171" y="43"/>
                </a:cxn>
                <a:cxn ang="0">
                  <a:pos x="155" y="40"/>
                </a:cxn>
                <a:cxn ang="0">
                  <a:pos x="148" y="39"/>
                </a:cxn>
                <a:cxn ang="0">
                  <a:pos x="128" y="47"/>
                </a:cxn>
                <a:cxn ang="0">
                  <a:pos x="126" y="40"/>
                </a:cxn>
                <a:cxn ang="0">
                  <a:pos x="95" y="34"/>
                </a:cxn>
                <a:cxn ang="0">
                  <a:pos x="90" y="2"/>
                </a:cxn>
                <a:cxn ang="0">
                  <a:pos x="77" y="0"/>
                </a:cxn>
                <a:cxn ang="0">
                  <a:pos x="77" y="20"/>
                </a:cxn>
                <a:cxn ang="0">
                  <a:pos x="0" y="20"/>
                </a:cxn>
              </a:cxnLst>
              <a:rect l="0" t="0" r="r" b="b"/>
              <a:pathLst>
                <a:path w="292" h="326">
                  <a:moveTo>
                    <a:pt x="0" y="20"/>
                  </a:moveTo>
                  <a:lnTo>
                    <a:pt x="2" y="66"/>
                  </a:lnTo>
                  <a:lnTo>
                    <a:pt x="13" y="103"/>
                  </a:lnTo>
                  <a:lnTo>
                    <a:pt x="15" y="151"/>
                  </a:lnTo>
                  <a:lnTo>
                    <a:pt x="23" y="189"/>
                  </a:lnTo>
                  <a:lnTo>
                    <a:pt x="12" y="209"/>
                  </a:lnTo>
                  <a:lnTo>
                    <a:pt x="27" y="224"/>
                  </a:lnTo>
                  <a:lnTo>
                    <a:pt x="26" y="325"/>
                  </a:lnTo>
                  <a:lnTo>
                    <a:pt x="237" y="321"/>
                  </a:lnTo>
                  <a:lnTo>
                    <a:pt x="233" y="301"/>
                  </a:lnTo>
                  <a:lnTo>
                    <a:pt x="227" y="294"/>
                  </a:lnTo>
                  <a:lnTo>
                    <a:pt x="210" y="284"/>
                  </a:lnTo>
                  <a:lnTo>
                    <a:pt x="199" y="271"/>
                  </a:lnTo>
                  <a:lnTo>
                    <a:pt x="171" y="253"/>
                  </a:lnTo>
                  <a:lnTo>
                    <a:pt x="171" y="224"/>
                  </a:lnTo>
                  <a:lnTo>
                    <a:pt x="165" y="204"/>
                  </a:lnTo>
                  <a:lnTo>
                    <a:pt x="188" y="176"/>
                  </a:lnTo>
                  <a:lnTo>
                    <a:pt x="187" y="147"/>
                  </a:lnTo>
                  <a:lnTo>
                    <a:pt x="192" y="142"/>
                  </a:lnTo>
                  <a:lnTo>
                    <a:pt x="221" y="119"/>
                  </a:lnTo>
                  <a:lnTo>
                    <a:pt x="235" y="102"/>
                  </a:lnTo>
                  <a:lnTo>
                    <a:pt x="254" y="87"/>
                  </a:lnTo>
                  <a:lnTo>
                    <a:pt x="291" y="68"/>
                  </a:lnTo>
                  <a:lnTo>
                    <a:pt x="277" y="69"/>
                  </a:lnTo>
                  <a:lnTo>
                    <a:pt x="264" y="63"/>
                  </a:lnTo>
                  <a:lnTo>
                    <a:pt x="244" y="65"/>
                  </a:lnTo>
                  <a:lnTo>
                    <a:pt x="239" y="57"/>
                  </a:lnTo>
                  <a:lnTo>
                    <a:pt x="232" y="61"/>
                  </a:lnTo>
                  <a:lnTo>
                    <a:pt x="218" y="69"/>
                  </a:lnTo>
                  <a:lnTo>
                    <a:pt x="208" y="66"/>
                  </a:lnTo>
                  <a:lnTo>
                    <a:pt x="204" y="62"/>
                  </a:lnTo>
                  <a:lnTo>
                    <a:pt x="196" y="60"/>
                  </a:lnTo>
                  <a:lnTo>
                    <a:pt x="193" y="53"/>
                  </a:lnTo>
                  <a:lnTo>
                    <a:pt x="185" y="54"/>
                  </a:lnTo>
                  <a:lnTo>
                    <a:pt x="185" y="60"/>
                  </a:lnTo>
                  <a:lnTo>
                    <a:pt x="182" y="61"/>
                  </a:lnTo>
                  <a:lnTo>
                    <a:pt x="176" y="49"/>
                  </a:lnTo>
                  <a:lnTo>
                    <a:pt x="169" y="49"/>
                  </a:lnTo>
                  <a:lnTo>
                    <a:pt x="171" y="43"/>
                  </a:lnTo>
                  <a:lnTo>
                    <a:pt x="155" y="40"/>
                  </a:lnTo>
                  <a:lnTo>
                    <a:pt x="148" y="39"/>
                  </a:lnTo>
                  <a:lnTo>
                    <a:pt x="128" y="47"/>
                  </a:lnTo>
                  <a:lnTo>
                    <a:pt x="126" y="40"/>
                  </a:lnTo>
                  <a:lnTo>
                    <a:pt x="95" y="34"/>
                  </a:lnTo>
                  <a:lnTo>
                    <a:pt x="90" y="2"/>
                  </a:lnTo>
                  <a:lnTo>
                    <a:pt x="77" y="0"/>
                  </a:lnTo>
                  <a:lnTo>
                    <a:pt x="77" y="20"/>
                  </a:lnTo>
                  <a:lnTo>
                    <a:pt x="0" y="20"/>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43" name="Freeform 45"/>
            <p:cNvSpPr>
              <a:spLocks/>
            </p:cNvSpPr>
            <p:nvPr/>
          </p:nvSpPr>
          <p:spPr bwMode="auto">
            <a:xfrm>
              <a:off x="4315216" y="4185100"/>
              <a:ext cx="451428" cy="760212"/>
            </a:xfrm>
            <a:custGeom>
              <a:avLst/>
              <a:gdLst/>
              <a:ahLst/>
              <a:cxnLst>
                <a:cxn ang="0">
                  <a:pos x="0" y="230"/>
                </a:cxn>
                <a:cxn ang="0">
                  <a:pos x="0" y="219"/>
                </a:cxn>
                <a:cxn ang="0">
                  <a:pos x="10" y="189"/>
                </a:cxn>
                <a:cxn ang="0">
                  <a:pos x="26" y="168"/>
                </a:cxn>
                <a:cxn ang="0">
                  <a:pos x="21" y="162"/>
                </a:cxn>
                <a:cxn ang="0">
                  <a:pos x="23" y="142"/>
                </a:cxn>
                <a:cxn ang="0">
                  <a:pos x="15" y="119"/>
                </a:cxn>
                <a:cxn ang="0">
                  <a:pos x="12" y="88"/>
                </a:cxn>
                <a:cxn ang="0">
                  <a:pos x="24" y="56"/>
                </a:cxn>
                <a:cxn ang="0">
                  <a:pos x="40" y="32"/>
                </a:cxn>
                <a:cxn ang="0">
                  <a:pos x="39" y="26"/>
                </a:cxn>
                <a:cxn ang="0">
                  <a:pos x="52" y="6"/>
                </a:cxn>
                <a:cxn ang="0">
                  <a:pos x="146" y="0"/>
                </a:cxn>
                <a:cxn ang="0">
                  <a:pos x="150" y="4"/>
                </a:cxn>
                <a:cxn ang="0">
                  <a:pos x="146" y="173"/>
                </a:cxn>
                <a:cxn ang="0">
                  <a:pos x="157" y="255"/>
                </a:cxn>
                <a:cxn ang="0">
                  <a:pos x="152" y="258"/>
                </a:cxn>
                <a:cxn ang="0">
                  <a:pos x="146" y="255"/>
                </a:cxn>
                <a:cxn ang="0">
                  <a:pos x="139" y="258"/>
                </a:cxn>
                <a:cxn ang="0">
                  <a:pos x="133" y="253"/>
                </a:cxn>
                <a:cxn ang="0">
                  <a:pos x="132" y="256"/>
                </a:cxn>
                <a:cxn ang="0">
                  <a:pos x="124" y="257"/>
                </a:cxn>
                <a:cxn ang="0">
                  <a:pos x="115" y="262"/>
                </a:cxn>
                <a:cxn ang="0">
                  <a:pos x="111" y="260"/>
                </a:cxn>
                <a:cxn ang="0">
                  <a:pos x="106" y="269"/>
                </a:cxn>
                <a:cxn ang="0">
                  <a:pos x="102" y="271"/>
                </a:cxn>
                <a:cxn ang="0">
                  <a:pos x="86" y="245"/>
                </a:cxn>
                <a:cxn ang="0">
                  <a:pos x="89" y="226"/>
                </a:cxn>
                <a:cxn ang="0">
                  <a:pos x="0" y="230"/>
                </a:cxn>
              </a:cxnLst>
              <a:rect l="0" t="0" r="r" b="b"/>
              <a:pathLst>
                <a:path w="158" h="272">
                  <a:moveTo>
                    <a:pt x="0" y="230"/>
                  </a:moveTo>
                  <a:lnTo>
                    <a:pt x="0" y="219"/>
                  </a:lnTo>
                  <a:lnTo>
                    <a:pt x="10" y="189"/>
                  </a:lnTo>
                  <a:lnTo>
                    <a:pt x="26" y="168"/>
                  </a:lnTo>
                  <a:lnTo>
                    <a:pt x="21" y="162"/>
                  </a:lnTo>
                  <a:lnTo>
                    <a:pt x="23" y="142"/>
                  </a:lnTo>
                  <a:lnTo>
                    <a:pt x="15" y="119"/>
                  </a:lnTo>
                  <a:lnTo>
                    <a:pt x="12" y="88"/>
                  </a:lnTo>
                  <a:lnTo>
                    <a:pt x="24" y="56"/>
                  </a:lnTo>
                  <a:lnTo>
                    <a:pt x="40" y="32"/>
                  </a:lnTo>
                  <a:lnTo>
                    <a:pt x="39" y="26"/>
                  </a:lnTo>
                  <a:lnTo>
                    <a:pt x="52" y="6"/>
                  </a:lnTo>
                  <a:lnTo>
                    <a:pt x="146" y="0"/>
                  </a:lnTo>
                  <a:lnTo>
                    <a:pt x="150" y="4"/>
                  </a:lnTo>
                  <a:lnTo>
                    <a:pt x="146" y="173"/>
                  </a:lnTo>
                  <a:lnTo>
                    <a:pt x="157" y="255"/>
                  </a:lnTo>
                  <a:lnTo>
                    <a:pt x="152" y="258"/>
                  </a:lnTo>
                  <a:lnTo>
                    <a:pt x="146" y="255"/>
                  </a:lnTo>
                  <a:lnTo>
                    <a:pt x="139" y="258"/>
                  </a:lnTo>
                  <a:lnTo>
                    <a:pt x="133" y="253"/>
                  </a:lnTo>
                  <a:lnTo>
                    <a:pt x="132" y="256"/>
                  </a:lnTo>
                  <a:lnTo>
                    <a:pt x="124" y="257"/>
                  </a:lnTo>
                  <a:lnTo>
                    <a:pt x="115" y="262"/>
                  </a:lnTo>
                  <a:lnTo>
                    <a:pt x="111" y="260"/>
                  </a:lnTo>
                  <a:lnTo>
                    <a:pt x="106" y="269"/>
                  </a:lnTo>
                  <a:lnTo>
                    <a:pt x="102" y="271"/>
                  </a:lnTo>
                  <a:lnTo>
                    <a:pt x="86" y="245"/>
                  </a:lnTo>
                  <a:lnTo>
                    <a:pt x="89" y="226"/>
                  </a:lnTo>
                  <a:lnTo>
                    <a:pt x="0" y="230"/>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44" name="Freeform 46"/>
            <p:cNvSpPr>
              <a:spLocks/>
            </p:cNvSpPr>
            <p:nvPr/>
          </p:nvSpPr>
          <p:spPr bwMode="auto">
            <a:xfrm>
              <a:off x="3754706" y="3332588"/>
              <a:ext cx="844121" cy="711546"/>
            </a:xfrm>
            <a:custGeom>
              <a:avLst/>
              <a:gdLst/>
              <a:ahLst/>
              <a:cxnLst>
                <a:cxn ang="0">
                  <a:pos x="0" y="3"/>
                </a:cxn>
                <a:cxn ang="0">
                  <a:pos x="18" y="36"/>
                </a:cxn>
                <a:cxn ang="0">
                  <a:pos x="26" y="44"/>
                </a:cxn>
                <a:cxn ang="0">
                  <a:pos x="32" y="42"/>
                </a:cxn>
                <a:cxn ang="0">
                  <a:pos x="37" y="47"/>
                </a:cxn>
                <a:cxn ang="0">
                  <a:pos x="37" y="51"/>
                </a:cxn>
                <a:cxn ang="0">
                  <a:pos x="33" y="51"/>
                </a:cxn>
                <a:cxn ang="0">
                  <a:pos x="27" y="63"/>
                </a:cxn>
                <a:cxn ang="0">
                  <a:pos x="40" y="81"/>
                </a:cxn>
                <a:cxn ang="0">
                  <a:pos x="50" y="84"/>
                </a:cxn>
                <a:cxn ang="0">
                  <a:pos x="49" y="203"/>
                </a:cxn>
                <a:cxn ang="0">
                  <a:pos x="50" y="232"/>
                </a:cxn>
                <a:cxn ang="0">
                  <a:pos x="245" y="226"/>
                </a:cxn>
                <a:cxn ang="0">
                  <a:pos x="248" y="243"/>
                </a:cxn>
                <a:cxn ang="0">
                  <a:pos x="240" y="254"/>
                </a:cxn>
                <a:cxn ang="0">
                  <a:pos x="270" y="253"/>
                </a:cxn>
                <a:cxn ang="0">
                  <a:pos x="274" y="243"/>
                </a:cxn>
                <a:cxn ang="0">
                  <a:pos x="275" y="232"/>
                </a:cxn>
                <a:cxn ang="0">
                  <a:pos x="282" y="224"/>
                </a:cxn>
                <a:cxn ang="0">
                  <a:pos x="285" y="216"/>
                </a:cxn>
                <a:cxn ang="0">
                  <a:pos x="292" y="215"/>
                </a:cxn>
                <a:cxn ang="0">
                  <a:pos x="294" y="198"/>
                </a:cxn>
                <a:cxn ang="0">
                  <a:pos x="290" y="196"/>
                </a:cxn>
                <a:cxn ang="0">
                  <a:pos x="283" y="196"/>
                </a:cxn>
                <a:cxn ang="0">
                  <a:pos x="276" y="182"/>
                </a:cxn>
                <a:cxn ang="0">
                  <a:pos x="273" y="164"/>
                </a:cxn>
                <a:cxn ang="0">
                  <a:pos x="265" y="153"/>
                </a:cxn>
                <a:cxn ang="0">
                  <a:pos x="253" y="148"/>
                </a:cxn>
                <a:cxn ang="0">
                  <a:pos x="239" y="136"/>
                </a:cxn>
                <a:cxn ang="0">
                  <a:pos x="234" y="120"/>
                </a:cxn>
                <a:cxn ang="0">
                  <a:pos x="242" y="96"/>
                </a:cxn>
                <a:cxn ang="0">
                  <a:pos x="235" y="91"/>
                </a:cxn>
                <a:cxn ang="0">
                  <a:pos x="218" y="92"/>
                </a:cxn>
                <a:cxn ang="0">
                  <a:pos x="215" y="76"/>
                </a:cxn>
                <a:cxn ang="0">
                  <a:pos x="187" y="47"/>
                </a:cxn>
                <a:cxn ang="0">
                  <a:pos x="180" y="22"/>
                </a:cxn>
                <a:cxn ang="0">
                  <a:pos x="184" y="13"/>
                </a:cxn>
                <a:cxn ang="0">
                  <a:pos x="170" y="0"/>
                </a:cxn>
                <a:cxn ang="0">
                  <a:pos x="0" y="3"/>
                </a:cxn>
              </a:cxnLst>
              <a:rect l="0" t="0" r="r" b="b"/>
              <a:pathLst>
                <a:path w="295" h="255">
                  <a:moveTo>
                    <a:pt x="0" y="3"/>
                  </a:moveTo>
                  <a:lnTo>
                    <a:pt x="18" y="36"/>
                  </a:lnTo>
                  <a:lnTo>
                    <a:pt x="26" y="44"/>
                  </a:lnTo>
                  <a:lnTo>
                    <a:pt x="32" y="42"/>
                  </a:lnTo>
                  <a:lnTo>
                    <a:pt x="37" y="47"/>
                  </a:lnTo>
                  <a:lnTo>
                    <a:pt x="37" y="51"/>
                  </a:lnTo>
                  <a:lnTo>
                    <a:pt x="33" y="51"/>
                  </a:lnTo>
                  <a:lnTo>
                    <a:pt x="27" y="63"/>
                  </a:lnTo>
                  <a:lnTo>
                    <a:pt x="40" y="81"/>
                  </a:lnTo>
                  <a:lnTo>
                    <a:pt x="50" y="84"/>
                  </a:lnTo>
                  <a:lnTo>
                    <a:pt x="49" y="203"/>
                  </a:lnTo>
                  <a:lnTo>
                    <a:pt x="50" y="232"/>
                  </a:lnTo>
                  <a:lnTo>
                    <a:pt x="245" y="226"/>
                  </a:lnTo>
                  <a:lnTo>
                    <a:pt x="248" y="243"/>
                  </a:lnTo>
                  <a:lnTo>
                    <a:pt x="240" y="254"/>
                  </a:lnTo>
                  <a:lnTo>
                    <a:pt x="270" y="253"/>
                  </a:lnTo>
                  <a:lnTo>
                    <a:pt x="274" y="243"/>
                  </a:lnTo>
                  <a:lnTo>
                    <a:pt x="275" y="232"/>
                  </a:lnTo>
                  <a:lnTo>
                    <a:pt x="282" y="224"/>
                  </a:lnTo>
                  <a:lnTo>
                    <a:pt x="285" y="216"/>
                  </a:lnTo>
                  <a:lnTo>
                    <a:pt x="292" y="215"/>
                  </a:lnTo>
                  <a:lnTo>
                    <a:pt x="294" y="198"/>
                  </a:lnTo>
                  <a:lnTo>
                    <a:pt x="290" y="196"/>
                  </a:lnTo>
                  <a:lnTo>
                    <a:pt x="283" y="196"/>
                  </a:lnTo>
                  <a:lnTo>
                    <a:pt x="276" y="182"/>
                  </a:lnTo>
                  <a:lnTo>
                    <a:pt x="273" y="164"/>
                  </a:lnTo>
                  <a:lnTo>
                    <a:pt x="265" y="153"/>
                  </a:lnTo>
                  <a:lnTo>
                    <a:pt x="253" y="148"/>
                  </a:lnTo>
                  <a:lnTo>
                    <a:pt x="239" y="136"/>
                  </a:lnTo>
                  <a:lnTo>
                    <a:pt x="234" y="120"/>
                  </a:lnTo>
                  <a:lnTo>
                    <a:pt x="242" y="96"/>
                  </a:lnTo>
                  <a:lnTo>
                    <a:pt x="235" y="91"/>
                  </a:lnTo>
                  <a:lnTo>
                    <a:pt x="218" y="92"/>
                  </a:lnTo>
                  <a:lnTo>
                    <a:pt x="215" y="76"/>
                  </a:lnTo>
                  <a:lnTo>
                    <a:pt x="187" y="47"/>
                  </a:lnTo>
                  <a:lnTo>
                    <a:pt x="180" y="22"/>
                  </a:lnTo>
                  <a:lnTo>
                    <a:pt x="184" y="13"/>
                  </a:lnTo>
                  <a:lnTo>
                    <a:pt x="170" y="0"/>
                  </a:lnTo>
                  <a:lnTo>
                    <a:pt x="0" y="3"/>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45" name="Freeform 47"/>
            <p:cNvSpPr>
              <a:spLocks/>
            </p:cNvSpPr>
            <p:nvPr/>
          </p:nvSpPr>
          <p:spPr bwMode="auto">
            <a:xfrm>
              <a:off x="1588183" y="1810484"/>
              <a:ext cx="1295550" cy="803846"/>
            </a:xfrm>
            <a:custGeom>
              <a:avLst/>
              <a:gdLst/>
              <a:ahLst/>
              <a:cxnLst>
                <a:cxn ang="0">
                  <a:pos x="0" y="54"/>
                </a:cxn>
                <a:cxn ang="0">
                  <a:pos x="8" y="73"/>
                </a:cxn>
                <a:cxn ang="0">
                  <a:pos x="8" y="85"/>
                </a:cxn>
                <a:cxn ang="0">
                  <a:pos x="4" y="87"/>
                </a:cxn>
                <a:cxn ang="0">
                  <a:pos x="17" y="100"/>
                </a:cxn>
                <a:cxn ang="0">
                  <a:pos x="32" y="134"/>
                </a:cxn>
                <a:cxn ang="0">
                  <a:pos x="37" y="132"/>
                </a:cxn>
                <a:cxn ang="0">
                  <a:pos x="37" y="138"/>
                </a:cxn>
                <a:cxn ang="0">
                  <a:pos x="44" y="139"/>
                </a:cxn>
                <a:cxn ang="0">
                  <a:pos x="48" y="140"/>
                </a:cxn>
                <a:cxn ang="0">
                  <a:pos x="36" y="165"/>
                </a:cxn>
                <a:cxn ang="0">
                  <a:pos x="38" y="182"/>
                </a:cxn>
                <a:cxn ang="0">
                  <a:pos x="28" y="197"/>
                </a:cxn>
                <a:cxn ang="0">
                  <a:pos x="35" y="205"/>
                </a:cxn>
                <a:cxn ang="0">
                  <a:pos x="53" y="194"/>
                </a:cxn>
                <a:cxn ang="0">
                  <a:pos x="66" y="248"/>
                </a:cxn>
                <a:cxn ang="0">
                  <a:pos x="74" y="251"/>
                </a:cxn>
                <a:cxn ang="0">
                  <a:pos x="76" y="268"/>
                </a:cxn>
                <a:cxn ang="0">
                  <a:pos x="82" y="274"/>
                </a:cxn>
                <a:cxn ang="0">
                  <a:pos x="88" y="268"/>
                </a:cxn>
                <a:cxn ang="0">
                  <a:pos x="100" y="274"/>
                </a:cxn>
                <a:cxn ang="0">
                  <a:pos x="107" y="268"/>
                </a:cxn>
                <a:cxn ang="0">
                  <a:pos x="132" y="273"/>
                </a:cxn>
                <a:cxn ang="0">
                  <a:pos x="137" y="274"/>
                </a:cxn>
                <a:cxn ang="0">
                  <a:pos x="143" y="263"/>
                </a:cxn>
                <a:cxn ang="0">
                  <a:pos x="153" y="280"/>
                </a:cxn>
                <a:cxn ang="0">
                  <a:pos x="158" y="253"/>
                </a:cxn>
                <a:cxn ang="0">
                  <a:pos x="280" y="271"/>
                </a:cxn>
                <a:cxn ang="0">
                  <a:pos x="432" y="287"/>
                </a:cxn>
                <a:cxn ang="0">
                  <a:pos x="436" y="235"/>
                </a:cxn>
                <a:cxn ang="0">
                  <a:pos x="452" y="67"/>
                </a:cxn>
                <a:cxn ang="0">
                  <a:pos x="252" y="44"/>
                </a:cxn>
                <a:cxn ang="0">
                  <a:pos x="152" y="27"/>
                </a:cxn>
                <a:cxn ang="0">
                  <a:pos x="12" y="0"/>
                </a:cxn>
                <a:cxn ang="0">
                  <a:pos x="0" y="54"/>
                </a:cxn>
              </a:cxnLst>
              <a:rect l="0" t="0" r="r" b="b"/>
              <a:pathLst>
                <a:path w="453" h="288">
                  <a:moveTo>
                    <a:pt x="0" y="54"/>
                  </a:moveTo>
                  <a:lnTo>
                    <a:pt x="8" y="73"/>
                  </a:lnTo>
                  <a:lnTo>
                    <a:pt x="8" y="85"/>
                  </a:lnTo>
                  <a:lnTo>
                    <a:pt x="4" y="87"/>
                  </a:lnTo>
                  <a:lnTo>
                    <a:pt x="17" y="100"/>
                  </a:lnTo>
                  <a:lnTo>
                    <a:pt x="32" y="134"/>
                  </a:lnTo>
                  <a:lnTo>
                    <a:pt x="37" y="132"/>
                  </a:lnTo>
                  <a:lnTo>
                    <a:pt x="37" y="138"/>
                  </a:lnTo>
                  <a:lnTo>
                    <a:pt x="44" y="139"/>
                  </a:lnTo>
                  <a:lnTo>
                    <a:pt x="48" y="140"/>
                  </a:lnTo>
                  <a:lnTo>
                    <a:pt x="36" y="165"/>
                  </a:lnTo>
                  <a:lnTo>
                    <a:pt x="38" y="182"/>
                  </a:lnTo>
                  <a:lnTo>
                    <a:pt x="28" y="197"/>
                  </a:lnTo>
                  <a:lnTo>
                    <a:pt x="35" y="205"/>
                  </a:lnTo>
                  <a:lnTo>
                    <a:pt x="53" y="194"/>
                  </a:lnTo>
                  <a:lnTo>
                    <a:pt x="66" y="248"/>
                  </a:lnTo>
                  <a:lnTo>
                    <a:pt x="74" y="251"/>
                  </a:lnTo>
                  <a:lnTo>
                    <a:pt x="76" y="268"/>
                  </a:lnTo>
                  <a:lnTo>
                    <a:pt x="82" y="274"/>
                  </a:lnTo>
                  <a:lnTo>
                    <a:pt x="88" y="268"/>
                  </a:lnTo>
                  <a:lnTo>
                    <a:pt x="100" y="274"/>
                  </a:lnTo>
                  <a:lnTo>
                    <a:pt x="107" y="268"/>
                  </a:lnTo>
                  <a:lnTo>
                    <a:pt x="132" y="273"/>
                  </a:lnTo>
                  <a:lnTo>
                    <a:pt x="137" y="274"/>
                  </a:lnTo>
                  <a:lnTo>
                    <a:pt x="143" y="263"/>
                  </a:lnTo>
                  <a:lnTo>
                    <a:pt x="153" y="280"/>
                  </a:lnTo>
                  <a:lnTo>
                    <a:pt x="158" y="253"/>
                  </a:lnTo>
                  <a:lnTo>
                    <a:pt x="280" y="271"/>
                  </a:lnTo>
                  <a:lnTo>
                    <a:pt x="432" y="287"/>
                  </a:lnTo>
                  <a:lnTo>
                    <a:pt x="436" y="235"/>
                  </a:lnTo>
                  <a:lnTo>
                    <a:pt x="452" y="67"/>
                  </a:lnTo>
                  <a:lnTo>
                    <a:pt x="252" y="44"/>
                  </a:lnTo>
                  <a:lnTo>
                    <a:pt x="152" y="27"/>
                  </a:lnTo>
                  <a:lnTo>
                    <a:pt x="12" y="0"/>
                  </a:lnTo>
                  <a:lnTo>
                    <a:pt x="0" y="54"/>
                  </a:lnTo>
                </a:path>
              </a:pathLst>
            </a:custGeom>
            <a:solidFill>
              <a:schemeClr val="accent1">
                <a:lumMod val="40000"/>
                <a:lumOff val="60000"/>
              </a:schemeClr>
            </a:solidFill>
            <a:ln w="12700" cap="rnd" cmpd="sng">
              <a:solidFill>
                <a:schemeClr val="bg1"/>
              </a:solidFill>
              <a:prstDash val="solid"/>
              <a:round/>
              <a:headEnd type="none" w="sm" len="sm"/>
              <a:tailEnd type="none" w="sm" len="sm"/>
            </a:ln>
            <a:effectLst/>
          </p:spPr>
          <p:txBody>
            <a:bodyPr/>
            <a:lstStyle/>
            <a:p>
              <a:endParaRPr lang="en-US"/>
            </a:p>
          </p:txBody>
        </p:sp>
        <p:sp>
          <p:nvSpPr>
            <p:cNvPr id="46" name="Freeform 48"/>
            <p:cNvSpPr>
              <a:spLocks/>
            </p:cNvSpPr>
            <p:nvPr/>
          </p:nvSpPr>
          <p:spPr bwMode="auto">
            <a:xfrm>
              <a:off x="2762905" y="2923113"/>
              <a:ext cx="1047180" cy="511842"/>
            </a:xfrm>
            <a:custGeom>
              <a:avLst/>
              <a:gdLst/>
              <a:ahLst/>
              <a:cxnLst>
                <a:cxn ang="0">
                  <a:pos x="0" y="111"/>
                </a:cxn>
                <a:cxn ang="0">
                  <a:pos x="10" y="0"/>
                </a:cxn>
                <a:cxn ang="0">
                  <a:pos x="235" y="14"/>
                </a:cxn>
                <a:cxn ang="0">
                  <a:pos x="250" y="25"/>
                </a:cxn>
                <a:cxn ang="0">
                  <a:pos x="277" y="24"/>
                </a:cxn>
                <a:cxn ang="0">
                  <a:pos x="290" y="27"/>
                </a:cxn>
                <a:cxn ang="0">
                  <a:pos x="305" y="33"/>
                </a:cxn>
                <a:cxn ang="0">
                  <a:pos x="312" y="43"/>
                </a:cxn>
                <a:cxn ang="0">
                  <a:pos x="319" y="45"/>
                </a:cxn>
                <a:cxn ang="0">
                  <a:pos x="332" y="79"/>
                </a:cxn>
                <a:cxn ang="0">
                  <a:pos x="332" y="90"/>
                </a:cxn>
                <a:cxn ang="0">
                  <a:pos x="340" y="106"/>
                </a:cxn>
                <a:cxn ang="0">
                  <a:pos x="344" y="133"/>
                </a:cxn>
                <a:cxn ang="0">
                  <a:pos x="342" y="140"/>
                </a:cxn>
                <a:cxn ang="0">
                  <a:pos x="347" y="149"/>
                </a:cxn>
                <a:cxn ang="0">
                  <a:pos x="365" y="182"/>
                </a:cxn>
                <a:cxn ang="0">
                  <a:pos x="202" y="180"/>
                </a:cxn>
                <a:cxn ang="0">
                  <a:pos x="80" y="174"/>
                </a:cxn>
                <a:cxn ang="0">
                  <a:pos x="83" y="118"/>
                </a:cxn>
                <a:cxn ang="0">
                  <a:pos x="0" y="111"/>
                </a:cxn>
              </a:cxnLst>
              <a:rect l="0" t="0" r="r" b="b"/>
              <a:pathLst>
                <a:path w="366" h="183">
                  <a:moveTo>
                    <a:pt x="0" y="111"/>
                  </a:moveTo>
                  <a:lnTo>
                    <a:pt x="10" y="0"/>
                  </a:lnTo>
                  <a:lnTo>
                    <a:pt x="235" y="14"/>
                  </a:lnTo>
                  <a:lnTo>
                    <a:pt x="250" y="25"/>
                  </a:lnTo>
                  <a:lnTo>
                    <a:pt x="277" y="24"/>
                  </a:lnTo>
                  <a:lnTo>
                    <a:pt x="290" y="27"/>
                  </a:lnTo>
                  <a:lnTo>
                    <a:pt x="305" y="33"/>
                  </a:lnTo>
                  <a:lnTo>
                    <a:pt x="312" y="43"/>
                  </a:lnTo>
                  <a:lnTo>
                    <a:pt x="319" y="45"/>
                  </a:lnTo>
                  <a:lnTo>
                    <a:pt x="332" y="79"/>
                  </a:lnTo>
                  <a:lnTo>
                    <a:pt x="332" y="90"/>
                  </a:lnTo>
                  <a:lnTo>
                    <a:pt x="340" y="106"/>
                  </a:lnTo>
                  <a:lnTo>
                    <a:pt x="344" y="133"/>
                  </a:lnTo>
                  <a:lnTo>
                    <a:pt x="342" y="140"/>
                  </a:lnTo>
                  <a:lnTo>
                    <a:pt x="347" y="149"/>
                  </a:lnTo>
                  <a:lnTo>
                    <a:pt x="365" y="182"/>
                  </a:lnTo>
                  <a:lnTo>
                    <a:pt x="202" y="180"/>
                  </a:lnTo>
                  <a:lnTo>
                    <a:pt x="80" y="174"/>
                  </a:lnTo>
                  <a:lnTo>
                    <a:pt x="83" y="118"/>
                  </a:lnTo>
                  <a:lnTo>
                    <a:pt x="0" y="111"/>
                  </a:lnTo>
                </a:path>
              </a:pathLst>
            </a:custGeom>
            <a:solidFill>
              <a:schemeClr val="accent1">
                <a:lumMod val="40000"/>
                <a:lumOff val="60000"/>
              </a:schemeClr>
            </a:solidFill>
            <a:ln w="12700" cap="rnd" cmpd="sng">
              <a:solidFill>
                <a:schemeClr val="bg1"/>
              </a:solidFill>
              <a:prstDash val="solid"/>
              <a:round/>
              <a:headEnd type="none" w="sm" len="sm"/>
              <a:tailEnd type="none" w="sm" len="sm"/>
            </a:ln>
            <a:effectLst/>
          </p:spPr>
          <p:txBody>
            <a:bodyPr/>
            <a:lstStyle/>
            <a:p>
              <a:endParaRPr lang="en-US"/>
            </a:p>
          </p:txBody>
        </p:sp>
        <p:sp>
          <p:nvSpPr>
            <p:cNvPr id="47" name="Freeform 49"/>
            <p:cNvSpPr>
              <a:spLocks/>
            </p:cNvSpPr>
            <p:nvPr/>
          </p:nvSpPr>
          <p:spPr bwMode="auto">
            <a:xfrm>
              <a:off x="811189" y="2760330"/>
              <a:ext cx="803845" cy="1214998"/>
            </a:xfrm>
            <a:custGeom>
              <a:avLst/>
              <a:gdLst/>
              <a:ahLst/>
              <a:cxnLst>
                <a:cxn ang="0">
                  <a:pos x="0" y="159"/>
                </a:cxn>
                <a:cxn ang="0">
                  <a:pos x="12" y="184"/>
                </a:cxn>
                <a:cxn ang="0">
                  <a:pos x="178" y="433"/>
                </a:cxn>
                <a:cxn ang="0">
                  <a:pos x="185" y="375"/>
                </a:cxn>
                <a:cxn ang="0">
                  <a:pos x="195" y="372"/>
                </a:cxn>
                <a:cxn ang="0">
                  <a:pos x="212" y="381"/>
                </a:cxn>
                <a:cxn ang="0">
                  <a:pos x="226" y="330"/>
                </a:cxn>
                <a:cxn ang="0">
                  <a:pos x="280" y="56"/>
                </a:cxn>
                <a:cxn ang="0">
                  <a:pos x="160" y="30"/>
                </a:cxn>
                <a:cxn ang="0">
                  <a:pos x="41" y="0"/>
                </a:cxn>
                <a:cxn ang="0">
                  <a:pos x="0" y="159"/>
                </a:cxn>
              </a:cxnLst>
              <a:rect l="0" t="0" r="r" b="b"/>
              <a:pathLst>
                <a:path w="281" h="434">
                  <a:moveTo>
                    <a:pt x="0" y="159"/>
                  </a:moveTo>
                  <a:lnTo>
                    <a:pt x="12" y="184"/>
                  </a:lnTo>
                  <a:lnTo>
                    <a:pt x="178" y="433"/>
                  </a:lnTo>
                  <a:lnTo>
                    <a:pt x="185" y="375"/>
                  </a:lnTo>
                  <a:lnTo>
                    <a:pt x="195" y="372"/>
                  </a:lnTo>
                  <a:lnTo>
                    <a:pt x="212" y="381"/>
                  </a:lnTo>
                  <a:lnTo>
                    <a:pt x="226" y="330"/>
                  </a:lnTo>
                  <a:lnTo>
                    <a:pt x="280" y="56"/>
                  </a:lnTo>
                  <a:lnTo>
                    <a:pt x="160" y="30"/>
                  </a:lnTo>
                  <a:lnTo>
                    <a:pt x="41" y="0"/>
                  </a:lnTo>
                  <a:lnTo>
                    <a:pt x="0" y="159"/>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48" name="Freeform 50"/>
            <p:cNvSpPr>
              <a:spLocks/>
            </p:cNvSpPr>
            <p:nvPr/>
          </p:nvSpPr>
          <p:spPr bwMode="auto">
            <a:xfrm>
              <a:off x="6426358" y="2266947"/>
              <a:ext cx="206415" cy="429612"/>
            </a:xfrm>
            <a:custGeom>
              <a:avLst/>
              <a:gdLst/>
              <a:ahLst/>
              <a:cxnLst>
                <a:cxn ang="0">
                  <a:pos x="0" y="105"/>
                </a:cxn>
                <a:cxn ang="0">
                  <a:pos x="4" y="71"/>
                </a:cxn>
                <a:cxn ang="0">
                  <a:pos x="12" y="56"/>
                </a:cxn>
                <a:cxn ang="0">
                  <a:pos x="13" y="20"/>
                </a:cxn>
                <a:cxn ang="0">
                  <a:pos x="12" y="7"/>
                </a:cxn>
                <a:cxn ang="0">
                  <a:pos x="25" y="0"/>
                </a:cxn>
                <a:cxn ang="0">
                  <a:pos x="55" y="96"/>
                </a:cxn>
                <a:cxn ang="0">
                  <a:pos x="70" y="116"/>
                </a:cxn>
                <a:cxn ang="0">
                  <a:pos x="71" y="121"/>
                </a:cxn>
                <a:cxn ang="0">
                  <a:pos x="69" y="130"/>
                </a:cxn>
                <a:cxn ang="0">
                  <a:pos x="56" y="140"/>
                </a:cxn>
                <a:cxn ang="0">
                  <a:pos x="6" y="153"/>
                </a:cxn>
                <a:cxn ang="0">
                  <a:pos x="0" y="105"/>
                </a:cxn>
              </a:cxnLst>
              <a:rect l="0" t="0" r="r" b="b"/>
              <a:pathLst>
                <a:path w="72" h="154">
                  <a:moveTo>
                    <a:pt x="0" y="105"/>
                  </a:moveTo>
                  <a:lnTo>
                    <a:pt x="4" y="71"/>
                  </a:lnTo>
                  <a:lnTo>
                    <a:pt x="12" y="56"/>
                  </a:lnTo>
                  <a:lnTo>
                    <a:pt x="13" y="20"/>
                  </a:lnTo>
                  <a:lnTo>
                    <a:pt x="12" y="7"/>
                  </a:lnTo>
                  <a:lnTo>
                    <a:pt x="25" y="0"/>
                  </a:lnTo>
                  <a:lnTo>
                    <a:pt x="55" y="96"/>
                  </a:lnTo>
                  <a:lnTo>
                    <a:pt x="70" y="116"/>
                  </a:lnTo>
                  <a:lnTo>
                    <a:pt x="71" y="121"/>
                  </a:lnTo>
                  <a:lnTo>
                    <a:pt x="69" y="130"/>
                  </a:lnTo>
                  <a:lnTo>
                    <a:pt x="56" y="140"/>
                  </a:lnTo>
                  <a:lnTo>
                    <a:pt x="6" y="153"/>
                  </a:lnTo>
                  <a:lnTo>
                    <a:pt x="0" y="105"/>
                  </a:lnTo>
                </a:path>
              </a:pathLst>
            </a:custGeom>
            <a:solidFill>
              <a:srgbClr val="00B050"/>
            </a:solidFill>
            <a:ln w="12700" cap="rnd" cmpd="sng">
              <a:solidFill>
                <a:schemeClr val="bg1"/>
              </a:solidFill>
              <a:prstDash val="solid"/>
              <a:round/>
              <a:headEnd type="none" w="sm" len="sm"/>
              <a:tailEnd type="none" w="sm" len="sm"/>
            </a:ln>
            <a:effectLst/>
          </p:spPr>
          <p:txBody>
            <a:bodyPr/>
            <a:lstStyle/>
            <a:p>
              <a:endParaRPr lang="en-US"/>
            </a:p>
          </p:txBody>
        </p:sp>
        <p:sp>
          <p:nvSpPr>
            <p:cNvPr id="49" name="Freeform 51"/>
            <p:cNvSpPr>
              <a:spLocks/>
            </p:cNvSpPr>
            <p:nvPr/>
          </p:nvSpPr>
          <p:spPr bwMode="auto">
            <a:xfrm>
              <a:off x="6189735" y="2971780"/>
              <a:ext cx="174530" cy="377590"/>
            </a:xfrm>
            <a:custGeom>
              <a:avLst/>
              <a:gdLst/>
              <a:ahLst/>
              <a:cxnLst>
                <a:cxn ang="0">
                  <a:pos x="0" y="99"/>
                </a:cxn>
                <a:cxn ang="0">
                  <a:pos x="4" y="91"/>
                </a:cxn>
                <a:cxn ang="0">
                  <a:pos x="14" y="85"/>
                </a:cxn>
                <a:cxn ang="0">
                  <a:pos x="19" y="74"/>
                </a:cxn>
                <a:cxn ang="0">
                  <a:pos x="28" y="66"/>
                </a:cxn>
                <a:cxn ang="0">
                  <a:pos x="3" y="45"/>
                </a:cxn>
                <a:cxn ang="0">
                  <a:pos x="2" y="26"/>
                </a:cxn>
                <a:cxn ang="0">
                  <a:pos x="14" y="0"/>
                </a:cxn>
                <a:cxn ang="0">
                  <a:pos x="52" y="13"/>
                </a:cxn>
                <a:cxn ang="0">
                  <a:pos x="52" y="18"/>
                </a:cxn>
                <a:cxn ang="0">
                  <a:pos x="48" y="33"/>
                </a:cxn>
                <a:cxn ang="0">
                  <a:pos x="43" y="37"/>
                </a:cxn>
                <a:cxn ang="0">
                  <a:pos x="43" y="44"/>
                </a:cxn>
                <a:cxn ang="0">
                  <a:pos x="47" y="46"/>
                </a:cxn>
                <a:cxn ang="0">
                  <a:pos x="51" y="45"/>
                </a:cxn>
                <a:cxn ang="0">
                  <a:pos x="55" y="46"/>
                </a:cxn>
                <a:cxn ang="0">
                  <a:pos x="54" y="43"/>
                </a:cxn>
                <a:cxn ang="0">
                  <a:pos x="56" y="44"/>
                </a:cxn>
                <a:cxn ang="0">
                  <a:pos x="59" y="53"/>
                </a:cxn>
                <a:cxn ang="0">
                  <a:pos x="60" y="81"/>
                </a:cxn>
                <a:cxn ang="0">
                  <a:pos x="58" y="73"/>
                </a:cxn>
                <a:cxn ang="0">
                  <a:pos x="56" y="67"/>
                </a:cxn>
                <a:cxn ang="0">
                  <a:pos x="56" y="71"/>
                </a:cxn>
                <a:cxn ang="0">
                  <a:pos x="57" y="78"/>
                </a:cxn>
                <a:cxn ang="0">
                  <a:pos x="56" y="81"/>
                </a:cxn>
                <a:cxn ang="0">
                  <a:pos x="56" y="88"/>
                </a:cxn>
                <a:cxn ang="0">
                  <a:pos x="53" y="97"/>
                </a:cxn>
                <a:cxn ang="0">
                  <a:pos x="50" y="97"/>
                </a:cxn>
                <a:cxn ang="0">
                  <a:pos x="51" y="103"/>
                </a:cxn>
                <a:cxn ang="0">
                  <a:pos x="45" y="113"/>
                </a:cxn>
                <a:cxn ang="0">
                  <a:pos x="37" y="134"/>
                </a:cxn>
                <a:cxn ang="0">
                  <a:pos x="33" y="134"/>
                </a:cxn>
                <a:cxn ang="0">
                  <a:pos x="34" y="126"/>
                </a:cxn>
                <a:cxn ang="0">
                  <a:pos x="32" y="122"/>
                </a:cxn>
                <a:cxn ang="0">
                  <a:pos x="23" y="123"/>
                </a:cxn>
                <a:cxn ang="0">
                  <a:pos x="8" y="114"/>
                </a:cxn>
                <a:cxn ang="0">
                  <a:pos x="3" y="110"/>
                </a:cxn>
                <a:cxn ang="0">
                  <a:pos x="0" y="99"/>
                </a:cxn>
              </a:cxnLst>
              <a:rect l="0" t="0" r="r" b="b"/>
              <a:pathLst>
                <a:path w="61" h="135">
                  <a:moveTo>
                    <a:pt x="0" y="99"/>
                  </a:moveTo>
                  <a:lnTo>
                    <a:pt x="4" y="91"/>
                  </a:lnTo>
                  <a:lnTo>
                    <a:pt x="14" y="85"/>
                  </a:lnTo>
                  <a:lnTo>
                    <a:pt x="19" y="74"/>
                  </a:lnTo>
                  <a:lnTo>
                    <a:pt x="28" y="66"/>
                  </a:lnTo>
                  <a:lnTo>
                    <a:pt x="3" y="45"/>
                  </a:lnTo>
                  <a:lnTo>
                    <a:pt x="2" y="26"/>
                  </a:lnTo>
                  <a:lnTo>
                    <a:pt x="14" y="0"/>
                  </a:lnTo>
                  <a:lnTo>
                    <a:pt x="52" y="13"/>
                  </a:lnTo>
                  <a:lnTo>
                    <a:pt x="52" y="18"/>
                  </a:lnTo>
                  <a:lnTo>
                    <a:pt x="48" y="33"/>
                  </a:lnTo>
                  <a:lnTo>
                    <a:pt x="43" y="37"/>
                  </a:lnTo>
                  <a:lnTo>
                    <a:pt x="43" y="44"/>
                  </a:lnTo>
                  <a:lnTo>
                    <a:pt x="47" y="46"/>
                  </a:lnTo>
                  <a:lnTo>
                    <a:pt x="51" y="45"/>
                  </a:lnTo>
                  <a:lnTo>
                    <a:pt x="55" y="46"/>
                  </a:lnTo>
                  <a:lnTo>
                    <a:pt x="54" y="43"/>
                  </a:lnTo>
                  <a:lnTo>
                    <a:pt x="56" y="44"/>
                  </a:lnTo>
                  <a:lnTo>
                    <a:pt x="59" y="53"/>
                  </a:lnTo>
                  <a:lnTo>
                    <a:pt x="60" y="81"/>
                  </a:lnTo>
                  <a:lnTo>
                    <a:pt x="58" y="73"/>
                  </a:lnTo>
                  <a:lnTo>
                    <a:pt x="56" y="67"/>
                  </a:lnTo>
                  <a:lnTo>
                    <a:pt x="56" y="71"/>
                  </a:lnTo>
                  <a:lnTo>
                    <a:pt x="57" y="78"/>
                  </a:lnTo>
                  <a:lnTo>
                    <a:pt x="56" y="81"/>
                  </a:lnTo>
                  <a:lnTo>
                    <a:pt x="56" y="88"/>
                  </a:lnTo>
                  <a:lnTo>
                    <a:pt x="53" y="97"/>
                  </a:lnTo>
                  <a:lnTo>
                    <a:pt x="50" y="97"/>
                  </a:lnTo>
                  <a:lnTo>
                    <a:pt x="51" y="103"/>
                  </a:lnTo>
                  <a:lnTo>
                    <a:pt x="45" y="113"/>
                  </a:lnTo>
                  <a:lnTo>
                    <a:pt x="37" y="134"/>
                  </a:lnTo>
                  <a:lnTo>
                    <a:pt x="33" y="134"/>
                  </a:lnTo>
                  <a:lnTo>
                    <a:pt x="34" y="126"/>
                  </a:lnTo>
                  <a:lnTo>
                    <a:pt x="32" y="122"/>
                  </a:lnTo>
                  <a:lnTo>
                    <a:pt x="23" y="123"/>
                  </a:lnTo>
                  <a:lnTo>
                    <a:pt x="8" y="114"/>
                  </a:lnTo>
                  <a:lnTo>
                    <a:pt x="3" y="110"/>
                  </a:lnTo>
                  <a:lnTo>
                    <a:pt x="0" y="99"/>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50" name="Freeform 52"/>
            <p:cNvSpPr>
              <a:spLocks/>
            </p:cNvSpPr>
            <p:nvPr/>
          </p:nvSpPr>
          <p:spPr bwMode="auto">
            <a:xfrm>
              <a:off x="1948991" y="3787372"/>
              <a:ext cx="894466" cy="889432"/>
            </a:xfrm>
            <a:custGeom>
              <a:avLst/>
              <a:gdLst/>
              <a:ahLst/>
              <a:cxnLst>
                <a:cxn ang="0">
                  <a:pos x="0" y="311"/>
                </a:cxn>
                <a:cxn ang="0">
                  <a:pos x="39" y="317"/>
                </a:cxn>
                <a:cxn ang="0">
                  <a:pos x="43" y="293"/>
                </a:cxn>
                <a:cxn ang="0">
                  <a:pos x="122" y="303"/>
                </a:cxn>
                <a:cxn ang="0">
                  <a:pos x="118" y="292"/>
                </a:cxn>
                <a:cxn ang="0">
                  <a:pos x="130" y="292"/>
                </a:cxn>
                <a:cxn ang="0">
                  <a:pos x="286" y="307"/>
                </a:cxn>
                <a:cxn ang="0">
                  <a:pos x="309" y="58"/>
                </a:cxn>
                <a:cxn ang="0">
                  <a:pos x="312" y="29"/>
                </a:cxn>
                <a:cxn ang="0">
                  <a:pos x="179" y="17"/>
                </a:cxn>
                <a:cxn ang="0">
                  <a:pos x="46" y="0"/>
                </a:cxn>
                <a:cxn ang="0">
                  <a:pos x="0" y="311"/>
                </a:cxn>
              </a:cxnLst>
              <a:rect l="0" t="0" r="r" b="b"/>
              <a:pathLst>
                <a:path w="313" h="318">
                  <a:moveTo>
                    <a:pt x="0" y="311"/>
                  </a:moveTo>
                  <a:lnTo>
                    <a:pt x="39" y="317"/>
                  </a:lnTo>
                  <a:lnTo>
                    <a:pt x="43" y="293"/>
                  </a:lnTo>
                  <a:lnTo>
                    <a:pt x="122" y="303"/>
                  </a:lnTo>
                  <a:lnTo>
                    <a:pt x="118" y="292"/>
                  </a:lnTo>
                  <a:lnTo>
                    <a:pt x="130" y="292"/>
                  </a:lnTo>
                  <a:lnTo>
                    <a:pt x="286" y="307"/>
                  </a:lnTo>
                  <a:lnTo>
                    <a:pt x="309" y="58"/>
                  </a:lnTo>
                  <a:lnTo>
                    <a:pt x="312" y="29"/>
                  </a:lnTo>
                  <a:lnTo>
                    <a:pt x="179" y="17"/>
                  </a:lnTo>
                  <a:lnTo>
                    <a:pt x="46" y="0"/>
                  </a:lnTo>
                  <a:lnTo>
                    <a:pt x="0" y="311"/>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51" name="Freeform 53"/>
            <p:cNvSpPr>
              <a:spLocks/>
            </p:cNvSpPr>
            <p:nvPr/>
          </p:nvSpPr>
          <p:spPr bwMode="auto">
            <a:xfrm>
              <a:off x="5624191" y="2370994"/>
              <a:ext cx="753499" cy="656166"/>
            </a:xfrm>
            <a:custGeom>
              <a:avLst/>
              <a:gdLst/>
              <a:ahLst/>
              <a:cxnLst>
                <a:cxn ang="0">
                  <a:pos x="0" y="201"/>
                </a:cxn>
                <a:cxn ang="0">
                  <a:pos x="9" y="214"/>
                </a:cxn>
                <a:cxn ang="0">
                  <a:pos x="180" y="181"/>
                </a:cxn>
                <a:cxn ang="0">
                  <a:pos x="191" y="187"/>
                </a:cxn>
                <a:cxn ang="0">
                  <a:pos x="198" y="201"/>
                </a:cxn>
                <a:cxn ang="0">
                  <a:pos x="215" y="210"/>
                </a:cxn>
                <a:cxn ang="0">
                  <a:pos x="253" y="223"/>
                </a:cxn>
                <a:cxn ang="0">
                  <a:pos x="253" y="228"/>
                </a:cxn>
                <a:cxn ang="0">
                  <a:pos x="255" y="233"/>
                </a:cxn>
                <a:cxn ang="0">
                  <a:pos x="258" y="230"/>
                </a:cxn>
                <a:cxn ang="0">
                  <a:pos x="261" y="219"/>
                </a:cxn>
                <a:cxn ang="0">
                  <a:pos x="262" y="199"/>
                </a:cxn>
                <a:cxn ang="0">
                  <a:pos x="255" y="162"/>
                </a:cxn>
                <a:cxn ang="0">
                  <a:pos x="255" y="122"/>
                </a:cxn>
                <a:cxn ang="0">
                  <a:pos x="248" y="91"/>
                </a:cxn>
                <a:cxn ang="0">
                  <a:pos x="237" y="65"/>
                </a:cxn>
                <a:cxn ang="0">
                  <a:pos x="234" y="39"/>
                </a:cxn>
                <a:cxn ang="0">
                  <a:pos x="223" y="0"/>
                </a:cxn>
                <a:cxn ang="0">
                  <a:pos x="171" y="13"/>
                </a:cxn>
                <a:cxn ang="0">
                  <a:pos x="167" y="12"/>
                </a:cxn>
                <a:cxn ang="0">
                  <a:pos x="151" y="25"/>
                </a:cxn>
                <a:cxn ang="0">
                  <a:pos x="136" y="46"/>
                </a:cxn>
                <a:cxn ang="0">
                  <a:pos x="135" y="55"/>
                </a:cxn>
                <a:cxn ang="0">
                  <a:pos x="128" y="64"/>
                </a:cxn>
                <a:cxn ang="0">
                  <a:pos x="117" y="75"/>
                </a:cxn>
                <a:cxn ang="0">
                  <a:pos x="122" y="82"/>
                </a:cxn>
                <a:cxn ang="0">
                  <a:pos x="123" y="76"/>
                </a:cxn>
                <a:cxn ang="0">
                  <a:pos x="126" y="78"/>
                </a:cxn>
                <a:cxn ang="0">
                  <a:pos x="124" y="81"/>
                </a:cxn>
                <a:cxn ang="0">
                  <a:pos x="127" y="82"/>
                </a:cxn>
                <a:cxn ang="0">
                  <a:pos x="125" y="87"/>
                </a:cxn>
                <a:cxn ang="0">
                  <a:pos x="123" y="86"/>
                </a:cxn>
                <a:cxn ang="0">
                  <a:pos x="123" y="89"/>
                </a:cxn>
                <a:cxn ang="0">
                  <a:pos x="128" y="97"/>
                </a:cxn>
                <a:cxn ang="0">
                  <a:pos x="128" y="103"/>
                </a:cxn>
                <a:cxn ang="0">
                  <a:pos x="120" y="107"/>
                </a:cxn>
                <a:cxn ang="0">
                  <a:pos x="112" y="120"/>
                </a:cxn>
                <a:cxn ang="0">
                  <a:pos x="103" y="127"/>
                </a:cxn>
                <a:cxn ang="0">
                  <a:pos x="86" y="127"/>
                </a:cxn>
                <a:cxn ang="0">
                  <a:pos x="80" y="132"/>
                </a:cxn>
                <a:cxn ang="0">
                  <a:pos x="71" y="128"/>
                </a:cxn>
                <a:cxn ang="0">
                  <a:pos x="42" y="131"/>
                </a:cxn>
                <a:cxn ang="0">
                  <a:pos x="21" y="140"/>
                </a:cxn>
                <a:cxn ang="0">
                  <a:pos x="22" y="147"/>
                </a:cxn>
                <a:cxn ang="0">
                  <a:pos x="21" y="150"/>
                </a:cxn>
                <a:cxn ang="0">
                  <a:pos x="22" y="151"/>
                </a:cxn>
                <a:cxn ang="0">
                  <a:pos x="26" y="158"/>
                </a:cxn>
                <a:cxn ang="0">
                  <a:pos x="29" y="157"/>
                </a:cxn>
                <a:cxn ang="0">
                  <a:pos x="32" y="164"/>
                </a:cxn>
                <a:cxn ang="0">
                  <a:pos x="31" y="167"/>
                </a:cxn>
                <a:cxn ang="0">
                  <a:pos x="26" y="171"/>
                </a:cxn>
                <a:cxn ang="0">
                  <a:pos x="23" y="179"/>
                </a:cxn>
                <a:cxn ang="0">
                  <a:pos x="0" y="201"/>
                </a:cxn>
              </a:cxnLst>
              <a:rect l="0" t="0" r="r" b="b"/>
              <a:pathLst>
                <a:path w="263" h="234">
                  <a:moveTo>
                    <a:pt x="0" y="201"/>
                  </a:moveTo>
                  <a:lnTo>
                    <a:pt x="9" y="214"/>
                  </a:lnTo>
                  <a:lnTo>
                    <a:pt x="180" y="181"/>
                  </a:lnTo>
                  <a:lnTo>
                    <a:pt x="191" y="187"/>
                  </a:lnTo>
                  <a:lnTo>
                    <a:pt x="198" y="201"/>
                  </a:lnTo>
                  <a:lnTo>
                    <a:pt x="215" y="210"/>
                  </a:lnTo>
                  <a:lnTo>
                    <a:pt x="253" y="223"/>
                  </a:lnTo>
                  <a:lnTo>
                    <a:pt x="253" y="228"/>
                  </a:lnTo>
                  <a:lnTo>
                    <a:pt x="255" y="233"/>
                  </a:lnTo>
                  <a:lnTo>
                    <a:pt x="258" y="230"/>
                  </a:lnTo>
                  <a:lnTo>
                    <a:pt x="261" y="219"/>
                  </a:lnTo>
                  <a:lnTo>
                    <a:pt x="262" y="199"/>
                  </a:lnTo>
                  <a:lnTo>
                    <a:pt x="255" y="162"/>
                  </a:lnTo>
                  <a:lnTo>
                    <a:pt x="255" y="122"/>
                  </a:lnTo>
                  <a:lnTo>
                    <a:pt x="248" y="91"/>
                  </a:lnTo>
                  <a:lnTo>
                    <a:pt x="237" y="65"/>
                  </a:lnTo>
                  <a:lnTo>
                    <a:pt x="234" y="39"/>
                  </a:lnTo>
                  <a:lnTo>
                    <a:pt x="223" y="0"/>
                  </a:lnTo>
                  <a:lnTo>
                    <a:pt x="171" y="13"/>
                  </a:lnTo>
                  <a:lnTo>
                    <a:pt x="167" y="12"/>
                  </a:lnTo>
                  <a:lnTo>
                    <a:pt x="151" y="25"/>
                  </a:lnTo>
                  <a:lnTo>
                    <a:pt x="136" y="46"/>
                  </a:lnTo>
                  <a:lnTo>
                    <a:pt x="135" y="55"/>
                  </a:lnTo>
                  <a:lnTo>
                    <a:pt x="128" y="64"/>
                  </a:lnTo>
                  <a:lnTo>
                    <a:pt x="117" y="75"/>
                  </a:lnTo>
                  <a:lnTo>
                    <a:pt x="122" y="82"/>
                  </a:lnTo>
                  <a:lnTo>
                    <a:pt x="123" y="76"/>
                  </a:lnTo>
                  <a:lnTo>
                    <a:pt x="126" y="78"/>
                  </a:lnTo>
                  <a:lnTo>
                    <a:pt x="124" y="81"/>
                  </a:lnTo>
                  <a:lnTo>
                    <a:pt x="127" y="82"/>
                  </a:lnTo>
                  <a:lnTo>
                    <a:pt x="125" y="87"/>
                  </a:lnTo>
                  <a:lnTo>
                    <a:pt x="123" y="86"/>
                  </a:lnTo>
                  <a:lnTo>
                    <a:pt x="123" y="89"/>
                  </a:lnTo>
                  <a:lnTo>
                    <a:pt x="128" y="97"/>
                  </a:lnTo>
                  <a:lnTo>
                    <a:pt x="128" y="103"/>
                  </a:lnTo>
                  <a:lnTo>
                    <a:pt x="120" y="107"/>
                  </a:lnTo>
                  <a:lnTo>
                    <a:pt x="112" y="120"/>
                  </a:lnTo>
                  <a:lnTo>
                    <a:pt x="103" y="127"/>
                  </a:lnTo>
                  <a:lnTo>
                    <a:pt x="86" y="127"/>
                  </a:lnTo>
                  <a:lnTo>
                    <a:pt x="80" y="132"/>
                  </a:lnTo>
                  <a:lnTo>
                    <a:pt x="71" y="128"/>
                  </a:lnTo>
                  <a:lnTo>
                    <a:pt x="42" y="131"/>
                  </a:lnTo>
                  <a:lnTo>
                    <a:pt x="21" y="140"/>
                  </a:lnTo>
                  <a:lnTo>
                    <a:pt x="22" y="147"/>
                  </a:lnTo>
                  <a:lnTo>
                    <a:pt x="21" y="150"/>
                  </a:lnTo>
                  <a:lnTo>
                    <a:pt x="22" y="151"/>
                  </a:lnTo>
                  <a:lnTo>
                    <a:pt x="26" y="158"/>
                  </a:lnTo>
                  <a:lnTo>
                    <a:pt x="29" y="157"/>
                  </a:lnTo>
                  <a:lnTo>
                    <a:pt x="32" y="164"/>
                  </a:lnTo>
                  <a:lnTo>
                    <a:pt x="31" y="167"/>
                  </a:lnTo>
                  <a:lnTo>
                    <a:pt x="26" y="171"/>
                  </a:lnTo>
                  <a:lnTo>
                    <a:pt x="23" y="179"/>
                  </a:lnTo>
                  <a:lnTo>
                    <a:pt x="0" y="201"/>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52" name="Freeform 54"/>
            <p:cNvSpPr>
              <a:spLocks/>
            </p:cNvSpPr>
            <p:nvPr/>
          </p:nvSpPr>
          <p:spPr bwMode="auto">
            <a:xfrm>
              <a:off x="6320632" y="3052332"/>
              <a:ext cx="48668" cy="48668"/>
            </a:xfrm>
            <a:custGeom>
              <a:avLst/>
              <a:gdLst/>
              <a:ahLst/>
              <a:cxnLst>
                <a:cxn ang="0">
                  <a:pos x="0" y="16"/>
                </a:cxn>
                <a:cxn ang="0">
                  <a:pos x="0" y="5"/>
                </a:cxn>
                <a:cxn ang="0">
                  <a:pos x="10" y="0"/>
                </a:cxn>
                <a:cxn ang="0">
                  <a:pos x="16" y="2"/>
                </a:cxn>
                <a:cxn ang="0">
                  <a:pos x="6" y="13"/>
                </a:cxn>
                <a:cxn ang="0">
                  <a:pos x="0" y="16"/>
                </a:cxn>
              </a:cxnLst>
              <a:rect l="0" t="0" r="r" b="b"/>
              <a:pathLst>
                <a:path w="17" h="17">
                  <a:moveTo>
                    <a:pt x="0" y="16"/>
                  </a:moveTo>
                  <a:lnTo>
                    <a:pt x="0" y="5"/>
                  </a:lnTo>
                  <a:lnTo>
                    <a:pt x="10" y="0"/>
                  </a:lnTo>
                  <a:lnTo>
                    <a:pt x="16" y="2"/>
                  </a:lnTo>
                  <a:lnTo>
                    <a:pt x="6" y="13"/>
                  </a:lnTo>
                  <a:lnTo>
                    <a:pt x="0" y="16"/>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53" name="Freeform 55"/>
            <p:cNvSpPr>
              <a:spLocks/>
            </p:cNvSpPr>
            <p:nvPr/>
          </p:nvSpPr>
          <p:spPr bwMode="auto">
            <a:xfrm>
              <a:off x="6344127" y="2926470"/>
              <a:ext cx="238301" cy="139288"/>
            </a:xfrm>
            <a:custGeom>
              <a:avLst/>
              <a:gdLst/>
              <a:ahLst/>
              <a:cxnLst>
                <a:cxn ang="0">
                  <a:pos x="0" y="44"/>
                </a:cxn>
                <a:cxn ang="0">
                  <a:pos x="2" y="48"/>
                </a:cxn>
                <a:cxn ang="0">
                  <a:pos x="4" y="49"/>
                </a:cxn>
                <a:cxn ang="0">
                  <a:pos x="7" y="45"/>
                </a:cxn>
                <a:cxn ang="0">
                  <a:pos x="9" y="43"/>
                </a:cxn>
                <a:cxn ang="0">
                  <a:pos x="11" y="45"/>
                </a:cxn>
                <a:cxn ang="0">
                  <a:pos x="6" y="49"/>
                </a:cxn>
                <a:cxn ang="0">
                  <a:pos x="14" y="46"/>
                </a:cxn>
                <a:cxn ang="0">
                  <a:pos x="14" y="44"/>
                </a:cxn>
                <a:cxn ang="0">
                  <a:pos x="25" y="39"/>
                </a:cxn>
                <a:cxn ang="0">
                  <a:pos x="35" y="32"/>
                </a:cxn>
                <a:cxn ang="0">
                  <a:pos x="45" y="28"/>
                </a:cxn>
                <a:cxn ang="0">
                  <a:pos x="54" y="23"/>
                </a:cxn>
                <a:cxn ang="0">
                  <a:pos x="53" y="24"/>
                </a:cxn>
                <a:cxn ang="0">
                  <a:pos x="36" y="37"/>
                </a:cxn>
                <a:cxn ang="0">
                  <a:pos x="34" y="38"/>
                </a:cxn>
                <a:cxn ang="0">
                  <a:pos x="35" y="38"/>
                </a:cxn>
                <a:cxn ang="0">
                  <a:pos x="40" y="36"/>
                </a:cxn>
                <a:cxn ang="0">
                  <a:pos x="66" y="17"/>
                </a:cxn>
                <a:cxn ang="0">
                  <a:pos x="69" y="14"/>
                </a:cxn>
                <a:cxn ang="0">
                  <a:pos x="81" y="4"/>
                </a:cxn>
                <a:cxn ang="0">
                  <a:pos x="82" y="1"/>
                </a:cxn>
                <a:cxn ang="0">
                  <a:pos x="80" y="1"/>
                </a:cxn>
                <a:cxn ang="0">
                  <a:pos x="74" y="6"/>
                </a:cxn>
                <a:cxn ang="0">
                  <a:pos x="71" y="6"/>
                </a:cxn>
                <a:cxn ang="0">
                  <a:pos x="65" y="9"/>
                </a:cxn>
                <a:cxn ang="0">
                  <a:pos x="64" y="8"/>
                </a:cxn>
                <a:cxn ang="0">
                  <a:pos x="59" y="19"/>
                </a:cxn>
                <a:cxn ang="0">
                  <a:pos x="58" y="17"/>
                </a:cxn>
                <a:cxn ang="0">
                  <a:pos x="53" y="17"/>
                </a:cxn>
                <a:cxn ang="0">
                  <a:pos x="61" y="9"/>
                </a:cxn>
                <a:cxn ang="0">
                  <a:pos x="60" y="6"/>
                </a:cxn>
                <a:cxn ang="0">
                  <a:pos x="65" y="0"/>
                </a:cxn>
                <a:cxn ang="0">
                  <a:pos x="63" y="0"/>
                </a:cxn>
                <a:cxn ang="0">
                  <a:pos x="52" y="13"/>
                </a:cxn>
                <a:cxn ang="0">
                  <a:pos x="39" y="18"/>
                </a:cxn>
                <a:cxn ang="0">
                  <a:pos x="32" y="19"/>
                </a:cxn>
                <a:cxn ang="0">
                  <a:pos x="31" y="22"/>
                </a:cxn>
                <a:cxn ang="0">
                  <a:pos x="23" y="25"/>
                </a:cxn>
                <a:cxn ang="0">
                  <a:pos x="19" y="24"/>
                </a:cxn>
                <a:cxn ang="0">
                  <a:pos x="19" y="26"/>
                </a:cxn>
                <a:cxn ang="0">
                  <a:pos x="16" y="26"/>
                </a:cxn>
                <a:cxn ang="0">
                  <a:pos x="14" y="29"/>
                </a:cxn>
                <a:cxn ang="0">
                  <a:pos x="12" y="32"/>
                </a:cxn>
                <a:cxn ang="0">
                  <a:pos x="11" y="31"/>
                </a:cxn>
                <a:cxn ang="0">
                  <a:pos x="9" y="35"/>
                </a:cxn>
                <a:cxn ang="0">
                  <a:pos x="3" y="37"/>
                </a:cxn>
                <a:cxn ang="0">
                  <a:pos x="2" y="40"/>
                </a:cxn>
                <a:cxn ang="0">
                  <a:pos x="0" y="44"/>
                </a:cxn>
              </a:cxnLst>
              <a:rect l="0" t="0" r="r" b="b"/>
              <a:pathLst>
                <a:path w="83" h="50">
                  <a:moveTo>
                    <a:pt x="0" y="44"/>
                  </a:moveTo>
                  <a:lnTo>
                    <a:pt x="2" y="48"/>
                  </a:lnTo>
                  <a:lnTo>
                    <a:pt x="4" y="49"/>
                  </a:lnTo>
                  <a:lnTo>
                    <a:pt x="7" y="45"/>
                  </a:lnTo>
                  <a:lnTo>
                    <a:pt x="9" y="43"/>
                  </a:lnTo>
                  <a:lnTo>
                    <a:pt x="11" y="45"/>
                  </a:lnTo>
                  <a:lnTo>
                    <a:pt x="6" y="49"/>
                  </a:lnTo>
                  <a:lnTo>
                    <a:pt x="14" y="46"/>
                  </a:lnTo>
                  <a:lnTo>
                    <a:pt x="14" y="44"/>
                  </a:lnTo>
                  <a:lnTo>
                    <a:pt x="25" y="39"/>
                  </a:lnTo>
                  <a:lnTo>
                    <a:pt x="35" y="32"/>
                  </a:lnTo>
                  <a:lnTo>
                    <a:pt x="45" y="28"/>
                  </a:lnTo>
                  <a:lnTo>
                    <a:pt x="54" y="23"/>
                  </a:lnTo>
                  <a:lnTo>
                    <a:pt x="53" y="24"/>
                  </a:lnTo>
                  <a:lnTo>
                    <a:pt x="36" y="37"/>
                  </a:lnTo>
                  <a:lnTo>
                    <a:pt x="34" y="38"/>
                  </a:lnTo>
                  <a:lnTo>
                    <a:pt x="35" y="38"/>
                  </a:lnTo>
                  <a:lnTo>
                    <a:pt x="40" y="36"/>
                  </a:lnTo>
                  <a:lnTo>
                    <a:pt x="66" y="17"/>
                  </a:lnTo>
                  <a:lnTo>
                    <a:pt x="69" y="14"/>
                  </a:lnTo>
                  <a:lnTo>
                    <a:pt x="81" y="4"/>
                  </a:lnTo>
                  <a:lnTo>
                    <a:pt x="82" y="1"/>
                  </a:lnTo>
                  <a:lnTo>
                    <a:pt x="80" y="1"/>
                  </a:lnTo>
                  <a:lnTo>
                    <a:pt x="74" y="6"/>
                  </a:lnTo>
                  <a:lnTo>
                    <a:pt x="71" y="6"/>
                  </a:lnTo>
                  <a:lnTo>
                    <a:pt x="65" y="9"/>
                  </a:lnTo>
                  <a:lnTo>
                    <a:pt x="64" y="8"/>
                  </a:lnTo>
                  <a:lnTo>
                    <a:pt x="59" y="19"/>
                  </a:lnTo>
                  <a:lnTo>
                    <a:pt x="58" y="17"/>
                  </a:lnTo>
                  <a:lnTo>
                    <a:pt x="53" y="17"/>
                  </a:lnTo>
                  <a:lnTo>
                    <a:pt x="61" y="9"/>
                  </a:lnTo>
                  <a:lnTo>
                    <a:pt x="60" y="6"/>
                  </a:lnTo>
                  <a:lnTo>
                    <a:pt x="65" y="0"/>
                  </a:lnTo>
                  <a:lnTo>
                    <a:pt x="63" y="0"/>
                  </a:lnTo>
                  <a:lnTo>
                    <a:pt x="52" y="13"/>
                  </a:lnTo>
                  <a:lnTo>
                    <a:pt x="39" y="18"/>
                  </a:lnTo>
                  <a:lnTo>
                    <a:pt x="32" y="19"/>
                  </a:lnTo>
                  <a:lnTo>
                    <a:pt x="31" y="22"/>
                  </a:lnTo>
                  <a:lnTo>
                    <a:pt x="23" y="25"/>
                  </a:lnTo>
                  <a:lnTo>
                    <a:pt x="19" y="24"/>
                  </a:lnTo>
                  <a:lnTo>
                    <a:pt x="19" y="26"/>
                  </a:lnTo>
                  <a:lnTo>
                    <a:pt x="16" y="26"/>
                  </a:lnTo>
                  <a:lnTo>
                    <a:pt x="14" y="29"/>
                  </a:lnTo>
                  <a:lnTo>
                    <a:pt x="12" y="32"/>
                  </a:lnTo>
                  <a:lnTo>
                    <a:pt x="11" y="31"/>
                  </a:lnTo>
                  <a:lnTo>
                    <a:pt x="9" y="35"/>
                  </a:lnTo>
                  <a:lnTo>
                    <a:pt x="3" y="37"/>
                  </a:lnTo>
                  <a:lnTo>
                    <a:pt x="2" y="40"/>
                  </a:lnTo>
                  <a:lnTo>
                    <a:pt x="0" y="44"/>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54" name="Freeform 56"/>
            <p:cNvSpPr>
              <a:spLocks/>
            </p:cNvSpPr>
            <p:nvPr/>
          </p:nvSpPr>
          <p:spPr bwMode="auto">
            <a:xfrm>
              <a:off x="5231498" y="3730314"/>
              <a:ext cx="1082421" cy="474924"/>
            </a:xfrm>
            <a:custGeom>
              <a:avLst/>
              <a:gdLst/>
              <a:ahLst/>
              <a:cxnLst>
                <a:cxn ang="0">
                  <a:pos x="0" y="144"/>
                </a:cxn>
                <a:cxn ang="0">
                  <a:pos x="86" y="122"/>
                </a:cxn>
                <a:cxn ang="0">
                  <a:pos x="172" y="131"/>
                </a:cxn>
                <a:cxn ang="0">
                  <a:pos x="270" y="168"/>
                </a:cxn>
                <a:cxn ang="0">
                  <a:pos x="292" y="162"/>
                </a:cxn>
                <a:cxn ang="0">
                  <a:pos x="298" y="157"/>
                </a:cxn>
                <a:cxn ang="0">
                  <a:pos x="310" y="127"/>
                </a:cxn>
                <a:cxn ang="0">
                  <a:pos x="314" y="119"/>
                </a:cxn>
                <a:cxn ang="0">
                  <a:pos x="312" y="110"/>
                </a:cxn>
                <a:cxn ang="0">
                  <a:pos x="316" y="117"/>
                </a:cxn>
                <a:cxn ang="0">
                  <a:pos x="324" y="115"/>
                </a:cxn>
                <a:cxn ang="0">
                  <a:pos x="324" y="106"/>
                </a:cxn>
                <a:cxn ang="0">
                  <a:pos x="329" y="111"/>
                </a:cxn>
                <a:cxn ang="0">
                  <a:pos x="353" y="104"/>
                </a:cxn>
                <a:cxn ang="0">
                  <a:pos x="358" y="86"/>
                </a:cxn>
                <a:cxn ang="0">
                  <a:pos x="352" y="84"/>
                </a:cxn>
                <a:cxn ang="0">
                  <a:pos x="349" y="93"/>
                </a:cxn>
                <a:cxn ang="0">
                  <a:pos x="344" y="95"/>
                </a:cxn>
                <a:cxn ang="0">
                  <a:pos x="323" y="88"/>
                </a:cxn>
                <a:cxn ang="0">
                  <a:pos x="337" y="93"/>
                </a:cxn>
                <a:cxn ang="0">
                  <a:pos x="342" y="80"/>
                </a:cxn>
                <a:cxn ang="0">
                  <a:pos x="341" y="74"/>
                </a:cxn>
                <a:cxn ang="0">
                  <a:pos x="332" y="64"/>
                </a:cxn>
                <a:cxn ang="0">
                  <a:pos x="341" y="66"/>
                </a:cxn>
                <a:cxn ang="0">
                  <a:pos x="341" y="60"/>
                </a:cxn>
                <a:cxn ang="0">
                  <a:pos x="343" y="62"/>
                </a:cxn>
                <a:cxn ang="0">
                  <a:pos x="350" y="63"/>
                </a:cxn>
                <a:cxn ang="0">
                  <a:pos x="357" y="68"/>
                </a:cxn>
                <a:cxn ang="0">
                  <a:pos x="368" y="60"/>
                </a:cxn>
                <a:cxn ang="0">
                  <a:pos x="377" y="48"/>
                </a:cxn>
                <a:cxn ang="0">
                  <a:pos x="373" y="33"/>
                </a:cxn>
                <a:cxn ang="0">
                  <a:pos x="362" y="48"/>
                </a:cxn>
                <a:cxn ang="0">
                  <a:pos x="358" y="31"/>
                </a:cxn>
                <a:cxn ang="0">
                  <a:pos x="330" y="40"/>
                </a:cxn>
                <a:cxn ang="0">
                  <a:pos x="340" y="28"/>
                </a:cxn>
                <a:cxn ang="0">
                  <a:pos x="351" y="14"/>
                </a:cxn>
                <a:cxn ang="0">
                  <a:pos x="358" y="13"/>
                </a:cxn>
                <a:cxn ang="0">
                  <a:pos x="361" y="6"/>
                </a:cxn>
                <a:cxn ang="0">
                  <a:pos x="218" y="25"/>
                </a:cxn>
                <a:cxn ang="0">
                  <a:pos x="105" y="53"/>
                </a:cxn>
                <a:cxn ang="0">
                  <a:pos x="92" y="70"/>
                </a:cxn>
                <a:cxn ang="0">
                  <a:pos x="79" y="73"/>
                </a:cxn>
                <a:cxn ang="0">
                  <a:pos x="67" y="76"/>
                </a:cxn>
                <a:cxn ang="0">
                  <a:pos x="56" y="91"/>
                </a:cxn>
                <a:cxn ang="0">
                  <a:pos x="11" y="126"/>
                </a:cxn>
              </a:cxnLst>
              <a:rect l="0" t="0" r="r" b="b"/>
              <a:pathLst>
                <a:path w="378" h="169">
                  <a:moveTo>
                    <a:pt x="0" y="132"/>
                  </a:moveTo>
                  <a:lnTo>
                    <a:pt x="0" y="144"/>
                  </a:lnTo>
                  <a:lnTo>
                    <a:pt x="54" y="138"/>
                  </a:lnTo>
                  <a:lnTo>
                    <a:pt x="86" y="122"/>
                  </a:lnTo>
                  <a:lnTo>
                    <a:pt x="147" y="115"/>
                  </a:lnTo>
                  <a:lnTo>
                    <a:pt x="172" y="131"/>
                  </a:lnTo>
                  <a:lnTo>
                    <a:pt x="211" y="125"/>
                  </a:lnTo>
                  <a:lnTo>
                    <a:pt x="270" y="168"/>
                  </a:lnTo>
                  <a:lnTo>
                    <a:pt x="278" y="163"/>
                  </a:lnTo>
                  <a:lnTo>
                    <a:pt x="292" y="162"/>
                  </a:lnTo>
                  <a:lnTo>
                    <a:pt x="296" y="151"/>
                  </a:lnTo>
                  <a:lnTo>
                    <a:pt x="298" y="157"/>
                  </a:lnTo>
                  <a:lnTo>
                    <a:pt x="303" y="137"/>
                  </a:lnTo>
                  <a:lnTo>
                    <a:pt x="310" y="127"/>
                  </a:lnTo>
                  <a:lnTo>
                    <a:pt x="318" y="122"/>
                  </a:lnTo>
                  <a:lnTo>
                    <a:pt x="314" y="119"/>
                  </a:lnTo>
                  <a:lnTo>
                    <a:pt x="315" y="115"/>
                  </a:lnTo>
                  <a:lnTo>
                    <a:pt x="312" y="110"/>
                  </a:lnTo>
                  <a:lnTo>
                    <a:pt x="317" y="115"/>
                  </a:lnTo>
                  <a:lnTo>
                    <a:pt x="316" y="117"/>
                  </a:lnTo>
                  <a:lnTo>
                    <a:pt x="320" y="119"/>
                  </a:lnTo>
                  <a:lnTo>
                    <a:pt x="324" y="115"/>
                  </a:lnTo>
                  <a:lnTo>
                    <a:pt x="326" y="114"/>
                  </a:lnTo>
                  <a:lnTo>
                    <a:pt x="324" y="106"/>
                  </a:lnTo>
                  <a:lnTo>
                    <a:pt x="326" y="106"/>
                  </a:lnTo>
                  <a:lnTo>
                    <a:pt x="329" y="111"/>
                  </a:lnTo>
                  <a:lnTo>
                    <a:pt x="342" y="104"/>
                  </a:lnTo>
                  <a:lnTo>
                    <a:pt x="353" y="104"/>
                  </a:lnTo>
                  <a:lnTo>
                    <a:pt x="361" y="89"/>
                  </a:lnTo>
                  <a:lnTo>
                    <a:pt x="358" y="86"/>
                  </a:lnTo>
                  <a:lnTo>
                    <a:pt x="353" y="91"/>
                  </a:lnTo>
                  <a:lnTo>
                    <a:pt x="352" y="84"/>
                  </a:lnTo>
                  <a:lnTo>
                    <a:pt x="347" y="89"/>
                  </a:lnTo>
                  <a:lnTo>
                    <a:pt x="349" y="93"/>
                  </a:lnTo>
                  <a:lnTo>
                    <a:pt x="345" y="90"/>
                  </a:lnTo>
                  <a:lnTo>
                    <a:pt x="344" y="95"/>
                  </a:lnTo>
                  <a:lnTo>
                    <a:pt x="332" y="94"/>
                  </a:lnTo>
                  <a:lnTo>
                    <a:pt x="323" y="88"/>
                  </a:lnTo>
                  <a:lnTo>
                    <a:pt x="324" y="85"/>
                  </a:lnTo>
                  <a:lnTo>
                    <a:pt x="337" y="93"/>
                  </a:lnTo>
                  <a:lnTo>
                    <a:pt x="347" y="81"/>
                  </a:lnTo>
                  <a:lnTo>
                    <a:pt x="342" y="80"/>
                  </a:lnTo>
                  <a:lnTo>
                    <a:pt x="348" y="72"/>
                  </a:lnTo>
                  <a:lnTo>
                    <a:pt x="341" y="74"/>
                  </a:lnTo>
                  <a:lnTo>
                    <a:pt x="321" y="66"/>
                  </a:lnTo>
                  <a:lnTo>
                    <a:pt x="332" y="64"/>
                  </a:lnTo>
                  <a:lnTo>
                    <a:pt x="341" y="68"/>
                  </a:lnTo>
                  <a:lnTo>
                    <a:pt x="341" y="66"/>
                  </a:lnTo>
                  <a:lnTo>
                    <a:pt x="337" y="60"/>
                  </a:lnTo>
                  <a:lnTo>
                    <a:pt x="341" y="60"/>
                  </a:lnTo>
                  <a:lnTo>
                    <a:pt x="346" y="57"/>
                  </a:lnTo>
                  <a:lnTo>
                    <a:pt x="343" y="62"/>
                  </a:lnTo>
                  <a:lnTo>
                    <a:pt x="345" y="68"/>
                  </a:lnTo>
                  <a:lnTo>
                    <a:pt x="350" y="63"/>
                  </a:lnTo>
                  <a:lnTo>
                    <a:pt x="353" y="68"/>
                  </a:lnTo>
                  <a:lnTo>
                    <a:pt x="357" y="68"/>
                  </a:lnTo>
                  <a:lnTo>
                    <a:pt x="362" y="67"/>
                  </a:lnTo>
                  <a:lnTo>
                    <a:pt x="368" y="60"/>
                  </a:lnTo>
                  <a:lnTo>
                    <a:pt x="371" y="50"/>
                  </a:lnTo>
                  <a:lnTo>
                    <a:pt x="377" y="48"/>
                  </a:lnTo>
                  <a:lnTo>
                    <a:pt x="377" y="43"/>
                  </a:lnTo>
                  <a:lnTo>
                    <a:pt x="373" y="33"/>
                  </a:lnTo>
                  <a:lnTo>
                    <a:pt x="367" y="33"/>
                  </a:lnTo>
                  <a:lnTo>
                    <a:pt x="362" y="48"/>
                  </a:lnTo>
                  <a:lnTo>
                    <a:pt x="359" y="41"/>
                  </a:lnTo>
                  <a:lnTo>
                    <a:pt x="358" y="31"/>
                  </a:lnTo>
                  <a:lnTo>
                    <a:pt x="346" y="37"/>
                  </a:lnTo>
                  <a:lnTo>
                    <a:pt x="330" y="40"/>
                  </a:lnTo>
                  <a:lnTo>
                    <a:pt x="332" y="33"/>
                  </a:lnTo>
                  <a:lnTo>
                    <a:pt x="340" y="28"/>
                  </a:lnTo>
                  <a:lnTo>
                    <a:pt x="356" y="22"/>
                  </a:lnTo>
                  <a:lnTo>
                    <a:pt x="351" y="14"/>
                  </a:lnTo>
                  <a:lnTo>
                    <a:pt x="362" y="19"/>
                  </a:lnTo>
                  <a:lnTo>
                    <a:pt x="358" y="13"/>
                  </a:lnTo>
                  <a:lnTo>
                    <a:pt x="369" y="22"/>
                  </a:lnTo>
                  <a:lnTo>
                    <a:pt x="361" y="6"/>
                  </a:lnTo>
                  <a:lnTo>
                    <a:pt x="353" y="0"/>
                  </a:lnTo>
                  <a:lnTo>
                    <a:pt x="218" y="25"/>
                  </a:lnTo>
                  <a:lnTo>
                    <a:pt x="107" y="40"/>
                  </a:lnTo>
                  <a:lnTo>
                    <a:pt x="105" y="53"/>
                  </a:lnTo>
                  <a:lnTo>
                    <a:pt x="100" y="57"/>
                  </a:lnTo>
                  <a:lnTo>
                    <a:pt x="92" y="70"/>
                  </a:lnTo>
                  <a:lnTo>
                    <a:pt x="85" y="69"/>
                  </a:lnTo>
                  <a:lnTo>
                    <a:pt x="79" y="73"/>
                  </a:lnTo>
                  <a:lnTo>
                    <a:pt x="74" y="80"/>
                  </a:lnTo>
                  <a:lnTo>
                    <a:pt x="67" y="76"/>
                  </a:lnTo>
                  <a:lnTo>
                    <a:pt x="57" y="84"/>
                  </a:lnTo>
                  <a:lnTo>
                    <a:pt x="56" y="91"/>
                  </a:lnTo>
                  <a:lnTo>
                    <a:pt x="14" y="117"/>
                  </a:lnTo>
                  <a:lnTo>
                    <a:pt x="11" y="126"/>
                  </a:lnTo>
                  <a:lnTo>
                    <a:pt x="0" y="132"/>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55" name="Freeform 57"/>
            <p:cNvSpPr>
              <a:spLocks/>
            </p:cNvSpPr>
            <p:nvPr/>
          </p:nvSpPr>
          <p:spPr bwMode="auto">
            <a:xfrm>
              <a:off x="2835067" y="1998439"/>
              <a:ext cx="837408" cy="513521"/>
            </a:xfrm>
            <a:custGeom>
              <a:avLst/>
              <a:gdLst/>
              <a:ahLst/>
              <a:cxnLst>
                <a:cxn ang="0">
                  <a:pos x="0" y="168"/>
                </a:cxn>
                <a:cxn ang="0">
                  <a:pos x="16" y="0"/>
                </a:cxn>
                <a:cxn ang="0">
                  <a:pos x="159" y="10"/>
                </a:cxn>
                <a:cxn ang="0">
                  <a:pos x="269" y="14"/>
                </a:cxn>
                <a:cxn ang="0">
                  <a:pos x="271" y="60"/>
                </a:cxn>
                <a:cxn ang="0">
                  <a:pos x="282" y="97"/>
                </a:cxn>
                <a:cxn ang="0">
                  <a:pos x="284" y="145"/>
                </a:cxn>
                <a:cxn ang="0">
                  <a:pos x="292" y="183"/>
                </a:cxn>
                <a:cxn ang="0">
                  <a:pos x="138" y="178"/>
                </a:cxn>
                <a:cxn ang="0">
                  <a:pos x="0" y="168"/>
                </a:cxn>
              </a:cxnLst>
              <a:rect l="0" t="0" r="r" b="b"/>
              <a:pathLst>
                <a:path w="293" h="184">
                  <a:moveTo>
                    <a:pt x="0" y="168"/>
                  </a:moveTo>
                  <a:lnTo>
                    <a:pt x="16" y="0"/>
                  </a:lnTo>
                  <a:lnTo>
                    <a:pt x="159" y="10"/>
                  </a:lnTo>
                  <a:lnTo>
                    <a:pt x="269" y="14"/>
                  </a:lnTo>
                  <a:lnTo>
                    <a:pt x="271" y="60"/>
                  </a:lnTo>
                  <a:lnTo>
                    <a:pt x="282" y="97"/>
                  </a:lnTo>
                  <a:lnTo>
                    <a:pt x="284" y="145"/>
                  </a:lnTo>
                  <a:lnTo>
                    <a:pt x="292" y="183"/>
                  </a:lnTo>
                  <a:lnTo>
                    <a:pt x="138" y="178"/>
                  </a:lnTo>
                  <a:lnTo>
                    <a:pt x="0" y="168"/>
                  </a:lnTo>
                </a:path>
              </a:pathLst>
            </a:custGeom>
            <a:solidFill>
              <a:schemeClr val="accent1">
                <a:lumMod val="40000"/>
                <a:lumOff val="60000"/>
              </a:schemeClr>
            </a:solidFill>
            <a:ln w="12700" cap="rnd" cmpd="sng">
              <a:solidFill>
                <a:schemeClr val="bg1"/>
              </a:solidFill>
              <a:prstDash val="solid"/>
              <a:round/>
              <a:headEnd type="none" w="sm" len="sm"/>
              <a:tailEnd type="none" w="sm" len="sm"/>
            </a:ln>
            <a:effectLst/>
          </p:spPr>
          <p:txBody>
            <a:bodyPr/>
            <a:lstStyle/>
            <a:p>
              <a:endParaRPr lang="en-US"/>
            </a:p>
          </p:txBody>
        </p:sp>
        <p:sp>
          <p:nvSpPr>
            <p:cNvPr id="56" name="Freeform 58"/>
            <p:cNvSpPr>
              <a:spLocks/>
            </p:cNvSpPr>
            <p:nvPr/>
          </p:nvSpPr>
          <p:spPr bwMode="auto">
            <a:xfrm>
              <a:off x="5050256" y="2991918"/>
              <a:ext cx="530303" cy="585683"/>
            </a:xfrm>
            <a:custGeom>
              <a:avLst/>
              <a:gdLst/>
              <a:ahLst/>
              <a:cxnLst>
                <a:cxn ang="0">
                  <a:pos x="0" y="38"/>
                </a:cxn>
                <a:cxn ang="0">
                  <a:pos x="15" y="182"/>
                </a:cxn>
                <a:cxn ang="0">
                  <a:pos x="29" y="181"/>
                </a:cxn>
                <a:cxn ang="0">
                  <a:pos x="38" y="184"/>
                </a:cxn>
                <a:cxn ang="0">
                  <a:pos x="43" y="194"/>
                </a:cxn>
                <a:cxn ang="0">
                  <a:pos x="57" y="197"/>
                </a:cxn>
                <a:cxn ang="0">
                  <a:pos x="66" y="201"/>
                </a:cxn>
                <a:cxn ang="0">
                  <a:pos x="86" y="201"/>
                </a:cxn>
                <a:cxn ang="0">
                  <a:pos x="95" y="194"/>
                </a:cxn>
                <a:cxn ang="0">
                  <a:pos x="117" y="208"/>
                </a:cxn>
                <a:cxn ang="0">
                  <a:pos x="130" y="196"/>
                </a:cxn>
                <a:cxn ang="0">
                  <a:pos x="133" y="173"/>
                </a:cxn>
                <a:cxn ang="0">
                  <a:pos x="142" y="179"/>
                </a:cxn>
                <a:cxn ang="0">
                  <a:pos x="146" y="159"/>
                </a:cxn>
                <a:cxn ang="0">
                  <a:pos x="169" y="142"/>
                </a:cxn>
                <a:cxn ang="0">
                  <a:pos x="177" y="132"/>
                </a:cxn>
                <a:cxn ang="0">
                  <a:pos x="183" y="87"/>
                </a:cxn>
                <a:cxn ang="0">
                  <a:pos x="179" y="77"/>
                </a:cxn>
                <a:cxn ang="0">
                  <a:pos x="185" y="72"/>
                </a:cxn>
                <a:cxn ang="0">
                  <a:pos x="173" y="0"/>
                </a:cxn>
                <a:cxn ang="0">
                  <a:pos x="155" y="9"/>
                </a:cxn>
                <a:cxn ang="0">
                  <a:pos x="142" y="16"/>
                </a:cxn>
                <a:cxn ang="0">
                  <a:pos x="136" y="24"/>
                </a:cxn>
                <a:cxn ang="0">
                  <a:pos x="126" y="33"/>
                </a:cxn>
                <a:cxn ang="0">
                  <a:pos x="115" y="34"/>
                </a:cxn>
                <a:cxn ang="0">
                  <a:pos x="102" y="41"/>
                </a:cxn>
                <a:cxn ang="0">
                  <a:pos x="97" y="43"/>
                </a:cxn>
                <a:cxn ang="0">
                  <a:pos x="89" y="39"/>
                </a:cxn>
                <a:cxn ang="0">
                  <a:pos x="79" y="44"/>
                </a:cxn>
                <a:cxn ang="0">
                  <a:pos x="77" y="42"/>
                </a:cxn>
                <a:cxn ang="0">
                  <a:pos x="87" y="36"/>
                </a:cxn>
                <a:cxn ang="0">
                  <a:pos x="86" y="36"/>
                </a:cxn>
                <a:cxn ang="0">
                  <a:pos x="81" y="34"/>
                </a:cxn>
                <a:cxn ang="0">
                  <a:pos x="78" y="38"/>
                </a:cxn>
                <a:cxn ang="0">
                  <a:pos x="61" y="30"/>
                </a:cxn>
                <a:cxn ang="0">
                  <a:pos x="54" y="33"/>
                </a:cxn>
                <a:cxn ang="0">
                  <a:pos x="55" y="29"/>
                </a:cxn>
                <a:cxn ang="0">
                  <a:pos x="0" y="38"/>
                </a:cxn>
              </a:cxnLst>
              <a:rect l="0" t="0" r="r" b="b"/>
              <a:pathLst>
                <a:path w="186" h="209">
                  <a:moveTo>
                    <a:pt x="0" y="38"/>
                  </a:moveTo>
                  <a:lnTo>
                    <a:pt x="15" y="182"/>
                  </a:lnTo>
                  <a:lnTo>
                    <a:pt x="29" y="181"/>
                  </a:lnTo>
                  <a:lnTo>
                    <a:pt x="38" y="184"/>
                  </a:lnTo>
                  <a:lnTo>
                    <a:pt x="43" y="194"/>
                  </a:lnTo>
                  <a:lnTo>
                    <a:pt x="57" y="197"/>
                  </a:lnTo>
                  <a:lnTo>
                    <a:pt x="66" y="201"/>
                  </a:lnTo>
                  <a:lnTo>
                    <a:pt x="86" y="201"/>
                  </a:lnTo>
                  <a:lnTo>
                    <a:pt x="95" y="194"/>
                  </a:lnTo>
                  <a:lnTo>
                    <a:pt x="117" y="208"/>
                  </a:lnTo>
                  <a:lnTo>
                    <a:pt x="130" y="196"/>
                  </a:lnTo>
                  <a:lnTo>
                    <a:pt x="133" y="173"/>
                  </a:lnTo>
                  <a:lnTo>
                    <a:pt x="142" y="179"/>
                  </a:lnTo>
                  <a:lnTo>
                    <a:pt x="146" y="159"/>
                  </a:lnTo>
                  <a:lnTo>
                    <a:pt x="169" y="142"/>
                  </a:lnTo>
                  <a:lnTo>
                    <a:pt x="177" y="132"/>
                  </a:lnTo>
                  <a:lnTo>
                    <a:pt x="183" y="87"/>
                  </a:lnTo>
                  <a:lnTo>
                    <a:pt x="179" y="77"/>
                  </a:lnTo>
                  <a:lnTo>
                    <a:pt x="185" y="72"/>
                  </a:lnTo>
                  <a:lnTo>
                    <a:pt x="173" y="0"/>
                  </a:lnTo>
                  <a:lnTo>
                    <a:pt x="155" y="9"/>
                  </a:lnTo>
                  <a:lnTo>
                    <a:pt x="142" y="16"/>
                  </a:lnTo>
                  <a:lnTo>
                    <a:pt x="136" y="24"/>
                  </a:lnTo>
                  <a:lnTo>
                    <a:pt x="126" y="33"/>
                  </a:lnTo>
                  <a:lnTo>
                    <a:pt x="115" y="34"/>
                  </a:lnTo>
                  <a:lnTo>
                    <a:pt x="102" y="41"/>
                  </a:lnTo>
                  <a:lnTo>
                    <a:pt x="97" y="43"/>
                  </a:lnTo>
                  <a:lnTo>
                    <a:pt x="89" y="39"/>
                  </a:lnTo>
                  <a:lnTo>
                    <a:pt x="79" y="44"/>
                  </a:lnTo>
                  <a:lnTo>
                    <a:pt x="77" y="42"/>
                  </a:lnTo>
                  <a:lnTo>
                    <a:pt x="87" y="36"/>
                  </a:lnTo>
                  <a:lnTo>
                    <a:pt x="86" y="36"/>
                  </a:lnTo>
                  <a:lnTo>
                    <a:pt x="81" y="34"/>
                  </a:lnTo>
                  <a:lnTo>
                    <a:pt x="78" y="38"/>
                  </a:lnTo>
                  <a:lnTo>
                    <a:pt x="61" y="30"/>
                  </a:lnTo>
                  <a:lnTo>
                    <a:pt x="54" y="33"/>
                  </a:lnTo>
                  <a:lnTo>
                    <a:pt x="55" y="29"/>
                  </a:lnTo>
                  <a:lnTo>
                    <a:pt x="0" y="38"/>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57" name="Freeform 59"/>
            <p:cNvSpPr>
              <a:spLocks/>
            </p:cNvSpPr>
            <p:nvPr/>
          </p:nvSpPr>
          <p:spPr bwMode="auto">
            <a:xfrm>
              <a:off x="2831710" y="3867924"/>
              <a:ext cx="1094169" cy="558832"/>
            </a:xfrm>
            <a:custGeom>
              <a:avLst/>
              <a:gdLst/>
              <a:ahLst/>
              <a:cxnLst>
                <a:cxn ang="0">
                  <a:pos x="0" y="29"/>
                </a:cxn>
                <a:cxn ang="0">
                  <a:pos x="3" y="0"/>
                </a:cxn>
                <a:cxn ang="0">
                  <a:pos x="45" y="3"/>
                </a:cxn>
                <a:cxn ang="0">
                  <a:pos x="232" y="12"/>
                </a:cxn>
                <a:cxn ang="0">
                  <a:pos x="372" y="11"/>
                </a:cxn>
                <a:cxn ang="0">
                  <a:pos x="373" y="40"/>
                </a:cxn>
                <a:cxn ang="0">
                  <a:pos x="382" y="102"/>
                </a:cxn>
                <a:cxn ang="0">
                  <a:pos x="380" y="199"/>
                </a:cxn>
                <a:cxn ang="0">
                  <a:pos x="368" y="195"/>
                </a:cxn>
                <a:cxn ang="0">
                  <a:pos x="349" y="182"/>
                </a:cxn>
                <a:cxn ang="0">
                  <a:pos x="342" y="186"/>
                </a:cxn>
                <a:cxn ang="0">
                  <a:pos x="317" y="188"/>
                </a:cxn>
                <a:cxn ang="0">
                  <a:pos x="293" y="196"/>
                </a:cxn>
                <a:cxn ang="0">
                  <a:pos x="283" y="187"/>
                </a:cxn>
                <a:cxn ang="0">
                  <a:pos x="271" y="189"/>
                </a:cxn>
                <a:cxn ang="0">
                  <a:pos x="269" y="182"/>
                </a:cxn>
                <a:cxn ang="0">
                  <a:pos x="259" y="188"/>
                </a:cxn>
                <a:cxn ang="0">
                  <a:pos x="258" y="196"/>
                </a:cxn>
                <a:cxn ang="0">
                  <a:pos x="255" y="186"/>
                </a:cxn>
                <a:cxn ang="0">
                  <a:pos x="247" y="191"/>
                </a:cxn>
                <a:cxn ang="0">
                  <a:pos x="233" y="180"/>
                </a:cxn>
                <a:cxn ang="0">
                  <a:pos x="225" y="188"/>
                </a:cxn>
                <a:cxn ang="0">
                  <a:pos x="220" y="184"/>
                </a:cxn>
                <a:cxn ang="0">
                  <a:pos x="214" y="170"/>
                </a:cxn>
                <a:cxn ang="0">
                  <a:pos x="201" y="169"/>
                </a:cxn>
                <a:cxn ang="0">
                  <a:pos x="199" y="173"/>
                </a:cxn>
                <a:cxn ang="0">
                  <a:pos x="191" y="169"/>
                </a:cxn>
                <a:cxn ang="0">
                  <a:pos x="185" y="171"/>
                </a:cxn>
                <a:cxn ang="0">
                  <a:pos x="176" y="167"/>
                </a:cxn>
                <a:cxn ang="0">
                  <a:pos x="164" y="165"/>
                </a:cxn>
                <a:cxn ang="0">
                  <a:pos x="165" y="158"/>
                </a:cxn>
                <a:cxn ang="0">
                  <a:pos x="158" y="152"/>
                </a:cxn>
                <a:cxn ang="0">
                  <a:pos x="155" y="156"/>
                </a:cxn>
                <a:cxn ang="0">
                  <a:pos x="142" y="155"/>
                </a:cxn>
                <a:cxn ang="0">
                  <a:pos x="129" y="144"/>
                </a:cxn>
                <a:cxn ang="0">
                  <a:pos x="133" y="37"/>
                </a:cxn>
                <a:cxn ang="0">
                  <a:pos x="0" y="29"/>
                </a:cxn>
              </a:cxnLst>
              <a:rect l="0" t="0" r="r" b="b"/>
              <a:pathLst>
                <a:path w="383" h="200">
                  <a:moveTo>
                    <a:pt x="0" y="29"/>
                  </a:moveTo>
                  <a:lnTo>
                    <a:pt x="3" y="0"/>
                  </a:lnTo>
                  <a:lnTo>
                    <a:pt x="45" y="3"/>
                  </a:lnTo>
                  <a:lnTo>
                    <a:pt x="232" y="12"/>
                  </a:lnTo>
                  <a:lnTo>
                    <a:pt x="372" y="11"/>
                  </a:lnTo>
                  <a:lnTo>
                    <a:pt x="373" y="40"/>
                  </a:lnTo>
                  <a:lnTo>
                    <a:pt x="382" y="102"/>
                  </a:lnTo>
                  <a:lnTo>
                    <a:pt x="380" y="199"/>
                  </a:lnTo>
                  <a:lnTo>
                    <a:pt x="368" y="195"/>
                  </a:lnTo>
                  <a:lnTo>
                    <a:pt x="349" y="182"/>
                  </a:lnTo>
                  <a:lnTo>
                    <a:pt x="342" y="186"/>
                  </a:lnTo>
                  <a:lnTo>
                    <a:pt x="317" y="188"/>
                  </a:lnTo>
                  <a:lnTo>
                    <a:pt x="293" y="196"/>
                  </a:lnTo>
                  <a:lnTo>
                    <a:pt x="283" y="187"/>
                  </a:lnTo>
                  <a:lnTo>
                    <a:pt x="271" y="189"/>
                  </a:lnTo>
                  <a:lnTo>
                    <a:pt x="269" y="182"/>
                  </a:lnTo>
                  <a:lnTo>
                    <a:pt x="259" y="188"/>
                  </a:lnTo>
                  <a:lnTo>
                    <a:pt x="258" y="196"/>
                  </a:lnTo>
                  <a:lnTo>
                    <a:pt x="255" y="186"/>
                  </a:lnTo>
                  <a:lnTo>
                    <a:pt x="247" y="191"/>
                  </a:lnTo>
                  <a:lnTo>
                    <a:pt x="233" y="180"/>
                  </a:lnTo>
                  <a:lnTo>
                    <a:pt x="225" y="188"/>
                  </a:lnTo>
                  <a:lnTo>
                    <a:pt x="220" y="184"/>
                  </a:lnTo>
                  <a:lnTo>
                    <a:pt x="214" y="170"/>
                  </a:lnTo>
                  <a:lnTo>
                    <a:pt x="201" y="169"/>
                  </a:lnTo>
                  <a:lnTo>
                    <a:pt x="199" y="173"/>
                  </a:lnTo>
                  <a:lnTo>
                    <a:pt x="191" y="169"/>
                  </a:lnTo>
                  <a:lnTo>
                    <a:pt x="185" y="171"/>
                  </a:lnTo>
                  <a:lnTo>
                    <a:pt x="176" y="167"/>
                  </a:lnTo>
                  <a:lnTo>
                    <a:pt x="164" y="165"/>
                  </a:lnTo>
                  <a:lnTo>
                    <a:pt x="165" y="158"/>
                  </a:lnTo>
                  <a:lnTo>
                    <a:pt x="158" y="152"/>
                  </a:lnTo>
                  <a:lnTo>
                    <a:pt x="155" y="156"/>
                  </a:lnTo>
                  <a:lnTo>
                    <a:pt x="142" y="155"/>
                  </a:lnTo>
                  <a:lnTo>
                    <a:pt x="129" y="144"/>
                  </a:lnTo>
                  <a:lnTo>
                    <a:pt x="133" y="37"/>
                  </a:lnTo>
                  <a:lnTo>
                    <a:pt x="0" y="29"/>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58" name="Freeform 60"/>
            <p:cNvSpPr>
              <a:spLocks/>
            </p:cNvSpPr>
            <p:nvPr/>
          </p:nvSpPr>
          <p:spPr bwMode="auto">
            <a:xfrm>
              <a:off x="453738" y="2005152"/>
              <a:ext cx="1010260" cy="840765"/>
            </a:xfrm>
            <a:custGeom>
              <a:avLst/>
              <a:gdLst/>
              <a:ahLst/>
              <a:cxnLst>
                <a:cxn ang="0">
                  <a:pos x="0" y="223"/>
                </a:cxn>
                <a:cxn ang="0">
                  <a:pos x="6" y="169"/>
                </a:cxn>
                <a:cxn ang="0">
                  <a:pos x="33" y="125"/>
                </a:cxn>
                <a:cxn ang="0">
                  <a:pos x="76" y="0"/>
                </a:cxn>
                <a:cxn ang="0">
                  <a:pos x="99" y="7"/>
                </a:cxn>
                <a:cxn ang="0">
                  <a:pos x="100" y="13"/>
                </a:cxn>
                <a:cxn ang="0">
                  <a:pos x="105" y="13"/>
                </a:cxn>
                <a:cxn ang="0">
                  <a:pos x="117" y="35"/>
                </a:cxn>
                <a:cxn ang="0">
                  <a:pos x="114" y="42"/>
                </a:cxn>
                <a:cxn ang="0">
                  <a:pos x="132" y="56"/>
                </a:cxn>
                <a:cxn ang="0">
                  <a:pos x="162" y="56"/>
                </a:cxn>
                <a:cxn ang="0">
                  <a:pos x="184" y="65"/>
                </a:cxn>
                <a:cxn ang="0">
                  <a:pos x="195" y="63"/>
                </a:cxn>
                <a:cxn ang="0">
                  <a:pos x="263" y="65"/>
                </a:cxn>
                <a:cxn ang="0">
                  <a:pos x="339" y="84"/>
                </a:cxn>
                <a:cxn ang="0">
                  <a:pos x="343" y="93"/>
                </a:cxn>
                <a:cxn ang="0">
                  <a:pos x="352" y="107"/>
                </a:cxn>
                <a:cxn ang="0">
                  <a:pos x="341" y="125"/>
                </a:cxn>
                <a:cxn ang="0">
                  <a:pos x="327" y="147"/>
                </a:cxn>
                <a:cxn ang="0">
                  <a:pos x="310" y="162"/>
                </a:cxn>
                <a:cxn ang="0">
                  <a:pos x="308" y="173"/>
                </a:cxn>
                <a:cxn ang="0">
                  <a:pos x="317" y="185"/>
                </a:cxn>
                <a:cxn ang="0">
                  <a:pos x="306" y="208"/>
                </a:cxn>
                <a:cxn ang="0">
                  <a:pos x="285" y="300"/>
                </a:cxn>
                <a:cxn ang="0">
                  <a:pos x="166" y="270"/>
                </a:cxn>
                <a:cxn ang="0">
                  <a:pos x="0" y="223"/>
                </a:cxn>
              </a:cxnLst>
              <a:rect l="0" t="0" r="r" b="b"/>
              <a:pathLst>
                <a:path w="353" h="301">
                  <a:moveTo>
                    <a:pt x="0" y="223"/>
                  </a:moveTo>
                  <a:lnTo>
                    <a:pt x="6" y="169"/>
                  </a:lnTo>
                  <a:lnTo>
                    <a:pt x="33" y="125"/>
                  </a:lnTo>
                  <a:lnTo>
                    <a:pt x="76" y="0"/>
                  </a:lnTo>
                  <a:lnTo>
                    <a:pt x="99" y="7"/>
                  </a:lnTo>
                  <a:lnTo>
                    <a:pt x="100" y="13"/>
                  </a:lnTo>
                  <a:lnTo>
                    <a:pt x="105" y="13"/>
                  </a:lnTo>
                  <a:lnTo>
                    <a:pt x="117" y="35"/>
                  </a:lnTo>
                  <a:lnTo>
                    <a:pt x="114" y="42"/>
                  </a:lnTo>
                  <a:lnTo>
                    <a:pt x="132" y="56"/>
                  </a:lnTo>
                  <a:lnTo>
                    <a:pt x="162" y="56"/>
                  </a:lnTo>
                  <a:lnTo>
                    <a:pt x="184" y="65"/>
                  </a:lnTo>
                  <a:lnTo>
                    <a:pt x="195" y="63"/>
                  </a:lnTo>
                  <a:lnTo>
                    <a:pt x="263" y="65"/>
                  </a:lnTo>
                  <a:lnTo>
                    <a:pt x="339" y="84"/>
                  </a:lnTo>
                  <a:lnTo>
                    <a:pt x="343" y="93"/>
                  </a:lnTo>
                  <a:lnTo>
                    <a:pt x="352" y="107"/>
                  </a:lnTo>
                  <a:lnTo>
                    <a:pt x="341" y="125"/>
                  </a:lnTo>
                  <a:lnTo>
                    <a:pt x="327" y="147"/>
                  </a:lnTo>
                  <a:lnTo>
                    <a:pt x="310" y="162"/>
                  </a:lnTo>
                  <a:lnTo>
                    <a:pt x="308" y="173"/>
                  </a:lnTo>
                  <a:lnTo>
                    <a:pt x="317" y="185"/>
                  </a:lnTo>
                  <a:lnTo>
                    <a:pt x="306" y="208"/>
                  </a:lnTo>
                  <a:lnTo>
                    <a:pt x="285" y="300"/>
                  </a:lnTo>
                  <a:lnTo>
                    <a:pt x="166" y="270"/>
                  </a:lnTo>
                  <a:lnTo>
                    <a:pt x="0" y="223"/>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59" name="Freeform 61"/>
            <p:cNvSpPr>
              <a:spLocks/>
            </p:cNvSpPr>
            <p:nvPr/>
          </p:nvSpPr>
          <p:spPr bwMode="auto">
            <a:xfrm>
              <a:off x="5543639" y="2877802"/>
              <a:ext cx="738396" cy="464855"/>
            </a:xfrm>
            <a:custGeom>
              <a:avLst/>
              <a:gdLst/>
              <a:ahLst/>
              <a:cxnLst>
                <a:cxn ang="0">
                  <a:pos x="0" y="41"/>
                </a:cxn>
                <a:cxn ang="0">
                  <a:pos x="12" y="113"/>
                </a:cxn>
                <a:cxn ang="0">
                  <a:pos x="21" y="165"/>
                </a:cxn>
                <a:cxn ang="0">
                  <a:pos x="63" y="158"/>
                </a:cxn>
                <a:cxn ang="0">
                  <a:pos x="218" y="128"/>
                </a:cxn>
                <a:cxn ang="0">
                  <a:pos x="224" y="120"/>
                </a:cxn>
                <a:cxn ang="0">
                  <a:pos x="233" y="120"/>
                </a:cxn>
                <a:cxn ang="0">
                  <a:pos x="243" y="114"/>
                </a:cxn>
                <a:cxn ang="0">
                  <a:pos x="248" y="103"/>
                </a:cxn>
                <a:cxn ang="0">
                  <a:pos x="257" y="95"/>
                </a:cxn>
                <a:cxn ang="0">
                  <a:pos x="232" y="74"/>
                </a:cxn>
                <a:cxn ang="0">
                  <a:pos x="231" y="55"/>
                </a:cxn>
                <a:cxn ang="0">
                  <a:pos x="243" y="29"/>
                </a:cxn>
                <a:cxn ang="0">
                  <a:pos x="226" y="20"/>
                </a:cxn>
                <a:cxn ang="0">
                  <a:pos x="219" y="6"/>
                </a:cxn>
                <a:cxn ang="0">
                  <a:pos x="208" y="0"/>
                </a:cxn>
                <a:cxn ang="0">
                  <a:pos x="37" y="33"/>
                </a:cxn>
                <a:cxn ang="0">
                  <a:pos x="28" y="20"/>
                </a:cxn>
                <a:cxn ang="0">
                  <a:pos x="0" y="41"/>
                </a:cxn>
              </a:cxnLst>
              <a:rect l="0" t="0" r="r" b="b"/>
              <a:pathLst>
                <a:path w="258" h="166">
                  <a:moveTo>
                    <a:pt x="0" y="41"/>
                  </a:moveTo>
                  <a:lnTo>
                    <a:pt x="12" y="113"/>
                  </a:lnTo>
                  <a:lnTo>
                    <a:pt x="21" y="165"/>
                  </a:lnTo>
                  <a:lnTo>
                    <a:pt x="63" y="158"/>
                  </a:lnTo>
                  <a:lnTo>
                    <a:pt x="218" y="128"/>
                  </a:lnTo>
                  <a:lnTo>
                    <a:pt x="224" y="120"/>
                  </a:lnTo>
                  <a:lnTo>
                    <a:pt x="233" y="120"/>
                  </a:lnTo>
                  <a:lnTo>
                    <a:pt x="243" y="114"/>
                  </a:lnTo>
                  <a:lnTo>
                    <a:pt x="248" y="103"/>
                  </a:lnTo>
                  <a:lnTo>
                    <a:pt x="257" y="95"/>
                  </a:lnTo>
                  <a:lnTo>
                    <a:pt x="232" y="74"/>
                  </a:lnTo>
                  <a:lnTo>
                    <a:pt x="231" y="55"/>
                  </a:lnTo>
                  <a:lnTo>
                    <a:pt x="243" y="29"/>
                  </a:lnTo>
                  <a:lnTo>
                    <a:pt x="226" y="20"/>
                  </a:lnTo>
                  <a:lnTo>
                    <a:pt x="219" y="6"/>
                  </a:lnTo>
                  <a:lnTo>
                    <a:pt x="208" y="0"/>
                  </a:lnTo>
                  <a:lnTo>
                    <a:pt x="37" y="33"/>
                  </a:lnTo>
                  <a:lnTo>
                    <a:pt x="28" y="20"/>
                  </a:lnTo>
                  <a:lnTo>
                    <a:pt x="0" y="41"/>
                  </a:lnTo>
                </a:path>
              </a:pathLst>
            </a:custGeom>
            <a:solidFill>
              <a:srgbClr val="00B050"/>
            </a:solidFill>
            <a:ln w="12700" cap="rnd" cmpd="sng">
              <a:solidFill>
                <a:schemeClr val="bg1"/>
              </a:solidFill>
              <a:prstDash val="solid"/>
              <a:round/>
              <a:headEnd type="none" w="sm" len="sm"/>
              <a:tailEnd type="none" w="sm" len="sm"/>
            </a:ln>
            <a:effectLst/>
          </p:spPr>
          <p:txBody>
            <a:bodyPr/>
            <a:lstStyle/>
            <a:p>
              <a:endParaRPr lang="en-US"/>
            </a:p>
          </p:txBody>
        </p:sp>
        <p:sp>
          <p:nvSpPr>
            <p:cNvPr id="60" name="Freeform 62"/>
            <p:cNvSpPr>
              <a:spLocks/>
            </p:cNvSpPr>
            <p:nvPr/>
          </p:nvSpPr>
          <p:spPr bwMode="auto">
            <a:xfrm>
              <a:off x="6550543" y="2772078"/>
              <a:ext cx="99012" cy="122506"/>
            </a:xfrm>
            <a:custGeom>
              <a:avLst/>
              <a:gdLst/>
              <a:ahLst/>
              <a:cxnLst>
                <a:cxn ang="0">
                  <a:pos x="0" y="4"/>
                </a:cxn>
                <a:cxn ang="0">
                  <a:pos x="7" y="41"/>
                </a:cxn>
                <a:cxn ang="0">
                  <a:pos x="9" y="43"/>
                </a:cxn>
                <a:cxn ang="0">
                  <a:pos x="22" y="35"/>
                </a:cxn>
                <a:cxn ang="0">
                  <a:pos x="20" y="24"/>
                </a:cxn>
                <a:cxn ang="0">
                  <a:pos x="23" y="19"/>
                </a:cxn>
                <a:cxn ang="0">
                  <a:pos x="26" y="23"/>
                </a:cxn>
                <a:cxn ang="0">
                  <a:pos x="27" y="31"/>
                </a:cxn>
                <a:cxn ang="0">
                  <a:pos x="30" y="30"/>
                </a:cxn>
                <a:cxn ang="0">
                  <a:pos x="34" y="23"/>
                </a:cxn>
                <a:cxn ang="0">
                  <a:pos x="30" y="14"/>
                </a:cxn>
                <a:cxn ang="0">
                  <a:pos x="22" y="12"/>
                </a:cxn>
                <a:cxn ang="0">
                  <a:pos x="17" y="1"/>
                </a:cxn>
                <a:cxn ang="0">
                  <a:pos x="12" y="0"/>
                </a:cxn>
                <a:cxn ang="0">
                  <a:pos x="0" y="4"/>
                </a:cxn>
              </a:cxnLst>
              <a:rect l="0" t="0" r="r" b="b"/>
              <a:pathLst>
                <a:path w="35" h="44">
                  <a:moveTo>
                    <a:pt x="0" y="4"/>
                  </a:moveTo>
                  <a:lnTo>
                    <a:pt x="7" y="41"/>
                  </a:lnTo>
                  <a:lnTo>
                    <a:pt x="9" y="43"/>
                  </a:lnTo>
                  <a:lnTo>
                    <a:pt x="22" y="35"/>
                  </a:lnTo>
                  <a:lnTo>
                    <a:pt x="20" y="24"/>
                  </a:lnTo>
                  <a:lnTo>
                    <a:pt x="23" y="19"/>
                  </a:lnTo>
                  <a:lnTo>
                    <a:pt x="26" y="23"/>
                  </a:lnTo>
                  <a:lnTo>
                    <a:pt x="27" y="31"/>
                  </a:lnTo>
                  <a:lnTo>
                    <a:pt x="30" y="30"/>
                  </a:lnTo>
                  <a:lnTo>
                    <a:pt x="34" y="23"/>
                  </a:lnTo>
                  <a:lnTo>
                    <a:pt x="30" y="14"/>
                  </a:lnTo>
                  <a:lnTo>
                    <a:pt x="22" y="12"/>
                  </a:lnTo>
                  <a:lnTo>
                    <a:pt x="17" y="1"/>
                  </a:lnTo>
                  <a:lnTo>
                    <a:pt x="12" y="0"/>
                  </a:lnTo>
                  <a:lnTo>
                    <a:pt x="0" y="4"/>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61" name="Freeform 63"/>
            <p:cNvSpPr>
              <a:spLocks/>
            </p:cNvSpPr>
            <p:nvPr/>
          </p:nvSpPr>
          <p:spPr bwMode="auto">
            <a:xfrm>
              <a:off x="5362396" y="4052524"/>
              <a:ext cx="646096" cy="481636"/>
            </a:xfrm>
            <a:custGeom>
              <a:avLst/>
              <a:gdLst/>
              <a:ahLst/>
              <a:cxnLst>
                <a:cxn ang="0">
                  <a:pos x="0" y="41"/>
                </a:cxn>
                <a:cxn ang="0">
                  <a:pos x="9" y="23"/>
                </a:cxn>
                <a:cxn ang="0">
                  <a:pos x="41" y="7"/>
                </a:cxn>
                <a:cxn ang="0">
                  <a:pos x="102" y="0"/>
                </a:cxn>
                <a:cxn ang="0">
                  <a:pos x="127" y="16"/>
                </a:cxn>
                <a:cxn ang="0">
                  <a:pos x="166" y="10"/>
                </a:cxn>
                <a:cxn ang="0">
                  <a:pos x="225" y="53"/>
                </a:cxn>
                <a:cxn ang="0">
                  <a:pos x="207" y="73"/>
                </a:cxn>
                <a:cxn ang="0">
                  <a:pos x="198" y="86"/>
                </a:cxn>
                <a:cxn ang="0">
                  <a:pos x="200" y="99"/>
                </a:cxn>
                <a:cxn ang="0">
                  <a:pos x="184" y="112"/>
                </a:cxn>
                <a:cxn ang="0">
                  <a:pos x="172" y="131"/>
                </a:cxn>
                <a:cxn ang="0">
                  <a:pos x="155" y="141"/>
                </a:cxn>
                <a:cxn ang="0">
                  <a:pos x="147" y="143"/>
                </a:cxn>
                <a:cxn ang="0">
                  <a:pos x="144" y="155"/>
                </a:cxn>
                <a:cxn ang="0">
                  <a:pos x="134" y="148"/>
                </a:cxn>
                <a:cxn ang="0">
                  <a:pos x="143" y="160"/>
                </a:cxn>
                <a:cxn ang="0">
                  <a:pos x="135" y="171"/>
                </a:cxn>
                <a:cxn ang="0">
                  <a:pos x="127" y="170"/>
                </a:cxn>
                <a:cxn ang="0">
                  <a:pos x="121" y="163"/>
                </a:cxn>
                <a:cxn ang="0">
                  <a:pos x="112" y="146"/>
                </a:cxn>
                <a:cxn ang="0">
                  <a:pos x="106" y="144"/>
                </a:cxn>
                <a:cxn ang="0">
                  <a:pos x="95" y="121"/>
                </a:cxn>
                <a:cxn ang="0">
                  <a:pos x="80" y="111"/>
                </a:cxn>
                <a:cxn ang="0">
                  <a:pos x="69" y="96"/>
                </a:cxn>
                <a:cxn ang="0">
                  <a:pos x="42" y="76"/>
                </a:cxn>
                <a:cxn ang="0">
                  <a:pos x="29" y="59"/>
                </a:cxn>
                <a:cxn ang="0">
                  <a:pos x="0" y="41"/>
                </a:cxn>
              </a:cxnLst>
              <a:rect l="0" t="0" r="r" b="b"/>
              <a:pathLst>
                <a:path w="226" h="172">
                  <a:moveTo>
                    <a:pt x="0" y="41"/>
                  </a:moveTo>
                  <a:lnTo>
                    <a:pt x="9" y="23"/>
                  </a:lnTo>
                  <a:lnTo>
                    <a:pt x="41" y="7"/>
                  </a:lnTo>
                  <a:lnTo>
                    <a:pt x="102" y="0"/>
                  </a:lnTo>
                  <a:lnTo>
                    <a:pt x="127" y="16"/>
                  </a:lnTo>
                  <a:lnTo>
                    <a:pt x="166" y="10"/>
                  </a:lnTo>
                  <a:lnTo>
                    <a:pt x="225" y="53"/>
                  </a:lnTo>
                  <a:lnTo>
                    <a:pt x="207" y="73"/>
                  </a:lnTo>
                  <a:lnTo>
                    <a:pt x="198" y="86"/>
                  </a:lnTo>
                  <a:lnTo>
                    <a:pt x="200" y="99"/>
                  </a:lnTo>
                  <a:lnTo>
                    <a:pt x="184" y="112"/>
                  </a:lnTo>
                  <a:lnTo>
                    <a:pt x="172" y="131"/>
                  </a:lnTo>
                  <a:lnTo>
                    <a:pt x="155" y="141"/>
                  </a:lnTo>
                  <a:lnTo>
                    <a:pt x="147" y="143"/>
                  </a:lnTo>
                  <a:lnTo>
                    <a:pt x="144" y="155"/>
                  </a:lnTo>
                  <a:lnTo>
                    <a:pt x="134" y="148"/>
                  </a:lnTo>
                  <a:lnTo>
                    <a:pt x="143" y="160"/>
                  </a:lnTo>
                  <a:lnTo>
                    <a:pt x="135" y="171"/>
                  </a:lnTo>
                  <a:lnTo>
                    <a:pt x="127" y="170"/>
                  </a:lnTo>
                  <a:lnTo>
                    <a:pt x="121" y="163"/>
                  </a:lnTo>
                  <a:lnTo>
                    <a:pt x="112" y="146"/>
                  </a:lnTo>
                  <a:lnTo>
                    <a:pt x="106" y="144"/>
                  </a:lnTo>
                  <a:lnTo>
                    <a:pt x="95" y="121"/>
                  </a:lnTo>
                  <a:lnTo>
                    <a:pt x="80" y="111"/>
                  </a:lnTo>
                  <a:lnTo>
                    <a:pt x="69" y="96"/>
                  </a:lnTo>
                  <a:lnTo>
                    <a:pt x="42" y="76"/>
                  </a:lnTo>
                  <a:lnTo>
                    <a:pt x="29" y="59"/>
                  </a:lnTo>
                  <a:lnTo>
                    <a:pt x="0" y="41"/>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62" name="Freeform 64"/>
            <p:cNvSpPr>
              <a:spLocks/>
            </p:cNvSpPr>
            <p:nvPr/>
          </p:nvSpPr>
          <p:spPr bwMode="auto">
            <a:xfrm>
              <a:off x="2791434" y="2466650"/>
              <a:ext cx="892788" cy="585682"/>
            </a:xfrm>
            <a:custGeom>
              <a:avLst/>
              <a:gdLst/>
              <a:ahLst/>
              <a:cxnLst>
                <a:cxn ang="0">
                  <a:pos x="0" y="163"/>
                </a:cxn>
                <a:cxn ang="0">
                  <a:pos x="11" y="52"/>
                </a:cxn>
                <a:cxn ang="0">
                  <a:pos x="15" y="0"/>
                </a:cxn>
                <a:cxn ang="0">
                  <a:pos x="153" y="10"/>
                </a:cxn>
                <a:cxn ang="0">
                  <a:pos x="307" y="15"/>
                </a:cxn>
                <a:cxn ang="0">
                  <a:pos x="296" y="35"/>
                </a:cxn>
                <a:cxn ang="0">
                  <a:pos x="311" y="50"/>
                </a:cxn>
                <a:cxn ang="0">
                  <a:pos x="310" y="151"/>
                </a:cxn>
                <a:cxn ang="0">
                  <a:pos x="304" y="151"/>
                </a:cxn>
                <a:cxn ang="0">
                  <a:pos x="305" y="164"/>
                </a:cxn>
                <a:cxn ang="0">
                  <a:pos x="310" y="174"/>
                </a:cxn>
                <a:cxn ang="0">
                  <a:pos x="306" y="184"/>
                </a:cxn>
                <a:cxn ang="0">
                  <a:pos x="309" y="208"/>
                </a:cxn>
                <a:cxn ang="0">
                  <a:pos x="302" y="206"/>
                </a:cxn>
                <a:cxn ang="0">
                  <a:pos x="295" y="196"/>
                </a:cxn>
                <a:cxn ang="0">
                  <a:pos x="280" y="190"/>
                </a:cxn>
                <a:cxn ang="0">
                  <a:pos x="267" y="187"/>
                </a:cxn>
                <a:cxn ang="0">
                  <a:pos x="240" y="188"/>
                </a:cxn>
                <a:cxn ang="0">
                  <a:pos x="225" y="177"/>
                </a:cxn>
                <a:cxn ang="0">
                  <a:pos x="0" y="163"/>
                </a:cxn>
              </a:cxnLst>
              <a:rect l="0" t="0" r="r" b="b"/>
              <a:pathLst>
                <a:path w="312" h="209">
                  <a:moveTo>
                    <a:pt x="0" y="163"/>
                  </a:moveTo>
                  <a:lnTo>
                    <a:pt x="11" y="52"/>
                  </a:lnTo>
                  <a:lnTo>
                    <a:pt x="15" y="0"/>
                  </a:lnTo>
                  <a:lnTo>
                    <a:pt x="153" y="10"/>
                  </a:lnTo>
                  <a:lnTo>
                    <a:pt x="307" y="15"/>
                  </a:lnTo>
                  <a:lnTo>
                    <a:pt x="296" y="35"/>
                  </a:lnTo>
                  <a:lnTo>
                    <a:pt x="311" y="50"/>
                  </a:lnTo>
                  <a:lnTo>
                    <a:pt x="310" y="151"/>
                  </a:lnTo>
                  <a:lnTo>
                    <a:pt x="304" y="151"/>
                  </a:lnTo>
                  <a:lnTo>
                    <a:pt x="305" y="164"/>
                  </a:lnTo>
                  <a:lnTo>
                    <a:pt x="310" y="174"/>
                  </a:lnTo>
                  <a:lnTo>
                    <a:pt x="306" y="184"/>
                  </a:lnTo>
                  <a:lnTo>
                    <a:pt x="309" y="208"/>
                  </a:lnTo>
                  <a:lnTo>
                    <a:pt x="302" y="206"/>
                  </a:lnTo>
                  <a:lnTo>
                    <a:pt x="295" y="196"/>
                  </a:lnTo>
                  <a:lnTo>
                    <a:pt x="280" y="190"/>
                  </a:lnTo>
                  <a:lnTo>
                    <a:pt x="267" y="187"/>
                  </a:lnTo>
                  <a:lnTo>
                    <a:pt x="240" y="188"/>
                  </a:lnTo>
                  <a:lnTo>
                    <a:pt x="225" y="177"/>
                  </a:lnTo>
                  <a:lnTo>
                    <a:pt x="0" y="163"/>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63" name="Freeform 65"/>
            <p:cNvSpPr>
              <a:spLocks/>
            </p:cNvSpPr>
            <p:nvPr/>
          </p:nvSpPr>
          <p:spPr bwMode="auto">
            <a:xfrm>
              <a:off x="4464572" y="3844430"/>
              <a:ext cx="1075710" cy="360808"/>
            </a:xfrm>
            <a:custGeom>
              <a:avLst/>
              <a:gdLst/>
              <a:ahLst/>
              <a:cxnLst>
                <a:cxn ang="0">
                  <a:pos x="0" y="128"/>
                </a:cxn>
                <a:cxn ang="0">
                  <a:pos x="6" y="105"/>
                </a:cxn>
                <a:cxn ang="0">
                  <a:pos x="3" y="103"/>
                </a:cxn>
                <a:cxn ang="0">
                  <a:pos x="14" y="94"/>
                </a:cxn>
                <a:cxn ang="0">
                  <a:pos x="25" y="74"/>
                </a:cxn>
                <a:cxn ang="0">
                  <a:pos x="22" y="70"/>
                </a:cxn>
                <a:cxn ang="0">
                  <a:pos x="26" y="60"/>
                </a:cxn>
                <a:cxn ang="0">
                  <a:pos x="27" y="49"/>
                </a:cxn>
                <a:cxn ang="0">
                  <a:pos x="34" y="41"/>
                </a:cxn>
                <a:cxn ang="0">
                  <a:pos x="93" y="37"/>
                </a:cxn>
                <a:cxn ang="0">
                  <a:pos x="93" y="28"/>
                </a:cxn>
                <a:cxn ang="0">
                  <a:pos x="111" y="28"/>
                </a:cxn>
                <a:cxn ang="0">
                  <a:pos x="288" y="12"/>
                </a:cxn>
                <a:cxn ang="0">
                  <a:pos x="376" y="0"/>
                </a:cxn>
                <a:cxn ang="0">
                  <a:pos x="374" y="13"/>
                </a:cxn>
                <a:cxn ang="0">
                  <a:pos x="369" y="17"/>
                </a:cxn>
                <a:cxn ang="0">
                  <a:pos x="361" y="30"/>
                </a:cxn>
                <a:cxn ang="0">
                  <a:pos x="354" y="29"/>
                </a:cxn>
                <a:cxn ang="0">
                  <a:pos x="348" y="33"/>
                </a:cxn>
                <a:cxn ang="0">
                  <a:pos x="343" y="40"/>
                </a:cxn>
                <a:cxn ang="0">
                  <a:pos x="336" y="36"/>
                </a:cxn>
                <a:cxn ang="0">
                  <a:pos x="326" y="44"/>
                </a:cxn>
                <a:cxn ang="0">
                  <a:pos x="325" y="51"/>
                </a:cxn>
                <a:cxn ang="0">
                  <a:pos x="283" y="77"/>
                </a:cxn>
                <a:cxn ang="0">
                  <a:pos x="280" y="86"/>
                </a:cxn>
                <a:cxn ang="0">
                  <a:pos x="269" y="92"/>
                </a:cxn>
                <a:cxn ang="0">
                  <a:pos x="269" y="104"/>
                </a:cxn>
                <a:cxn ang="0">
                  <a:pos x="211" y="111"/>
                </a:cxn>
                <a:cxn ang="0">
                  <a:pos x="94" y="122"/>
                </a:cxn>
                <a:cxn ang="0">
                  <a:pos x="0" y="128"/>
                </a:cxn>
              </a:cxnLst>
              <a:rect l="0" t="0" r="r" b="b"/>
              <a:pathLst>
                <a:path w="377" h="129">
                  <a:moveTo>
                    <a:pt x="0" y="128"/>
                  </a:moveTo>
                  <a:lnTo>
                    <a:pt x="6" y="105"/>
                  </a:lnTo>
                  <a:lnTo>
                    <a:pt x="3" y="103"/>
                  </a:lnTo>
                  <a:lnTo>
                    <a:pt x="14" y="94"/>
                  </a:lnTo>
                  <a:lnTo>
                    <a:pt x="25" y="74"/>
                  </a:lnTo>
                  <a:lnTo>
                    <a:pt x="22" y="70"/>
                  </a:lnTo>
                  <a:lnTo>
                    <a:pt x="26" y="60"/>
                  </a:lnTo>
                  <a:lnTo>
                    <a:pt x="27" y="49"/>
                  </a:lnTo>
                  <a:lnTo>
                    <a:pt x="34" y="41"/>
                  </a:lnTo>
                  <a:lnTo>
                    <a:pt x="93" y="37"/>
                  </a:lnTo>
                  <a:lnTo>
                    <a:pt x="93" y="28"/>
                  </a:lnTo>
                  <a:lnTo>
                    <a:pt x="111" y="28"/>
                  </a:lnTo>
                  <a:lnTo>
                    <a:pt x="288" y="12"/>
                  </a:lnTo>
                  <a:lnTo>
                    <a:pt x="376" y="0"/>
                  </a:lnTo>
                  <a:lnTo>
                    <a:pt x="374" y="13"/>
                  </a:lnTo>
                  <a:lnTo>
                    <a:pt x="369" y="17"/>
                  </a:lnTo>
                  <a:lnTo>
                    <a:pt x="361" y="30"/>
                  </a:lnTo>
                  <a:lnTo>
                    <a:pt x="354" y="29"/>
                  </a:lnTo>
                  <a:lnTo>
                    <a:pt x="348" y="33"/>
                  </a:lnTo>
                  <a:lnTo>
                    <a:pt x="343" y="40"/>
                  </a:lnTo>
                  <a:lnTo>
                    <a:pt x="336" y="36"/>
                  </a:lnTo>
                  <a:lnTo>
                    <a:pt x="326" y="44"/>
                  </a:lnTo>
                  <a:lnTo>
                    <a:pt x="325" y="51"/>
                  </a:lnTo>
                  <a:lnTo>
                    <a:pt x="283" y="77"/>
                  </a:lnTo>
                  <a:lnTo>
                    <a:pt x="280" y="86"/>
                  </a:lnTo>
                  <a:lnTo>
                    <a:pt x="269" y="92"/>
                  </a:lnTo>
                  <a:lnTo>
                    <a:pt x="269" y="104"/>
                  </a:lnTo>
                  <a:lnTo>
                    <a:pt x="211" y="111"/>
                  </a:lnTo>
                  <a:lnTo>
                    <a:pt x="94" y="122"/>
                  </a:lnTo>
                  <a:lnTo>
                    <a:pt x="0" y="128"/>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64" name="Freeform 66"/>
            <p:cNvSpPr>
              <a:spLocks/>
            </p:cNvSpPr>
            <p:nvPr/>
          </p:nvSpPr>
          <p:spPr bwMode="auto">
            <a:xfrm>
              <a:off x="2286303" y="3948477"/>
              <a:ext cx="1770474" cy="1673140"/>
            </a:xfrm>
            <a:custGeom>
              <a:avLst/>
              <a:gdLst/>
              <a:ahLst/>
              <a:cxnLst>
                <a:cxn ang="0">
                  <a:pos x="12" y="234"/>
                </a:cxn>
                <a:cxn ang="0">
                  <a:pos x="324" y="8"/>
                </a:cxn>
                <a:cxn ang="0">
                  <a:pos x="346" y="127"/>
                </a:cxn>
                <a:cxn ang="0">
                  <a:pos x="355" y="136"/>
                </a:cxn>
                <a:cxn ang="0">
                  <a:pos x="382" y="140"/>
                </a:cxn>
                <a:cxn ang="0">
                  <a:pos x="405" y="141"/>
                </a:cxn>
                <a:cxn ang="0">
                  <a:pos x="424" y="151"/>
                </a:cxn>
                <a:cxn ang="0">
                  <a:pos x="449" y="167"/>
                </a:cxn>
                <a:cxn ang="0">
                  <a:pos x="462" y="160"/>
                </a:cxn>
                <a:cxn ang="0">
                  <a:pos x="508" y="159"/>
                </a:cxn>
                <a:cxn ang="0">
                  <a:pos x="559" y="166"/>
                </a:cxn>
                <a:cxn ang="0">
                  <a:pos x="592" y="175"/>
                </a:cxn>
                <a:cxn ang="0">
                  <a:pos x="602" y="271"/>
                </a:cxn>
                <a:cxn ang="0">
                  <a:pos x="617" y="324"/>
                </a:cxn>
                <a:cxn ang="0">
                  <a:pos x="612" y="360"/>
                </a:cxn>
                <a:cxn ang="0">
                  <a:pos x="601" y="383"/>
                </a:cxn>
                <a:cxn ang="0">
                  <a:pos x="560" y="407"/>
                </a:cxn>
                <a:cxn ang="0">
                  <a:pos x="563" y="382"/>
                </a:cxn>
                <a:cxn ang="0">
                  <a:pos x="548" y="398"/>
                </a:cxn>
                <a:cxn ang="0">
                  <a:pos x="546" y="417"/>
                </a:cxn>
                <a:cxn ang="0">
                  <a:pos x="482" y="462"/>
                </a:cxn>
                <a:cxn ang="0">
                  <a:pos x="489" y="452"/>
                </a:cxn>
                <a:cxn ang="0">
                  <a:pos x="479" y="444"/>
                </a:cxn>
                <a:cxn ang="0">
                  <a:pos x="468" y="451"/>
                </a:cxn>
                <a:cxn ang="0">
                  <a:pos x="461" y="456"/>
                </a:cxn>
                <a:cxn ang="0">
                  <a:pos x="440" y="474"/>
                </a:cxn>
                <a:cxn ang="0">
                  <a:pos x="423" y="491"/>
                </a:cxn>
                <a:cxn ang="0">
                  <a:pos x="435" y="501"/>
                </a:cxn>
                <a:cxn ang="0">
                  <a:pos x="425" y="515"/>
                </a:cxn>
                <a:cxn ang="0">
                  <a:pos x="412" y="523"/>
                </a:cxn>
                <a:cxn ang="0">
                  <a:pos x="426" y="570"/>
                </a:cxn>
                <a:cxn ang="0">
                  <a:pos x="405" y="589"/>
                </a:cxn>
                <a:cxn ang="0">
                  <a:pos x="344" y="568"/>
                </a:cxn>
                <a:cxn ang="0">
                  <a:pos x="327" y="534"/>
                </a:cxn>
                <a:cxn ang="0">
                  <a:pos x="324" y="503"/>
                </a:cxn>
                <a:cxn ang="0">
                  <a:pos x="266" y="408"/>
                </a:cxn>
                <a:cxn ang="0">
                  <a:pos x="222" y="377"/>
                </a:cxn>
                <a:cxn ang="0">
                  <a:pos x="191" y="375"/>
                </a:cxn>
                <a:cxn ang="0">
                  <a:pos x="152" y="416"/>
                </a:cxn>
                <a:cxn ang="0">
                  <a:pos x="111" y="395"/>
                </a:cxn>
                <a:cxn ang="0">
                  <a:pos x="82" y="341"/>
                </a:cxn>
                <a:cxn ang="0">
                  <a:pos x="27" y="270"/>
                </a:cxn>
                <a:cxn ang="0">
                  <a:pos x="4" y="245"/>
                </a:cxn>
              </a:cxnLst>
              <a:rect l="0" t="0" r="r" b="b"/>
              <a:pathLst>
                <a:path w="619" h="598">
                  <a:moveTo>
                    <a:pt x="4" y="245"/>
                  </a:moveTo>
                  <a:lnTo>
                    <a:pt x="0" y="234"/>
                  </a:lnTo>
                  <a:lnTo>
                    <a:pt x="12" y="234"/>
                  </a:lnTo>
                  <a:lnTo>
                    <a:pt x="168" y="249"/>
                  </a:lnTo>
                  <a:lnTo>
                    <a:pt x="191" y="0"/>
                  </a:lnTo>
                  <a:lnTo>
                    <a:pt x="324" y="8"/>
                  </a:lnTo>
                  <a:lnTo>
                    <a:pt x="320" y="115"/>
                  </a:lnTo>
                  <a:lnTo>
                    <a:pt x="333" y="126"/>
                  </a:lnTo>
                  <a:lnTo>
                    <a:pt x="346" y="127"/>
                  </a:lnTo>
                  <a:lnTo>
                    <a:pt x="349" y="123"/>
                  </a:lnTo>
                  <a:lnTo>
                    <a:pt x="356" y="129"/>
                  </a:lnTo>
                  <a:lnTo>
                    <a:pt x="355" y="136"/>
                  </a:lnTo>
                  <a:lnTo>
                    <a:pt x="367" y="138"/>
                  </a:lnTo>
                  <a:lnTo>
                    <a:pt x="376" y="142"/>
                  </a:lnTo>
                  <a:lnTo>
                    <a:pt x="382" y="140"/>
                  </a:lnTo>
                  <a:lnTo>
                    <a:pt x="390" y="144"/>
                  </a:lnTo>
                  <a:lnTo>
                    <a:pt x="392" y="140"/>
                  </a:lnTo>
                  <a:lnTo>
                    <a:pt x="405" y="141"/>
                  </a:lnTo>
                  <a:lnTo>
                    <a:pt x="411" y="155"/>
                  </a:lnTo>
                  <a:lnTo>
                    <a:pt x="416" y="159"/>
                  </a:lnTo>
                  <a:lnTo>
                    <a:pt x="424" y="151"/>
                  </a:lnTo>
                  <a:lnTo>
                    <a:pt x="438" y="162"/>
                  </a:lnTo>
                  <a:lnTo>
                    <a:pt x="446" y="157"/>
                  </a:lnTo>
                  <a:lnTo>
                    <a:pt x="449" y="167"/>
                  </a:lnTo>
                  <a:lnTo>
                    <a:pt x="450" y="159"/>
                  </a:lnTo>
                  <a:lnTo>
                    <a:pt x="460" y="153"/>
                  </a:lnTo>
                  <a:lnTo>
                    <a:pt x="462" y="160"/>
                  </a:lnTo>
                  <a:lnTo>
                    <a:pt x="474" y="158"/>
                  </a:lnTo>
                  <a:lnTo>
                    <a:pt x="484" y="167"/>
                  </a:lnTo>
                  <a:lnTo>
                    <a:pt x="508" y="159"/>
                  </a:lnTo>
                  <a:lnTo>
                    <a:pt x="533" y="157"/>
                  </a:lnTo>
                  <a:lnTo>
                    <a:pt x="540" y="153"/>
                  </a:lnTo>
                  <a:lnTo>
                    <a:pt x="559" y="166"/>
                  </a:lnTo>
                  <a:lnTo>
                    <a:pt x="571" y="170"/>
                  </a:lnTo>
                  <a:lnTo>
                    <a:pt x="576" y="175"/>
                  </a:lnTo>
                  <a:lnTo>
                    <a:pt x="592" y="175"/>
                  </a:lnTo>
                  <a:lnTo>
                    <a:pt x="592" y="205"/>
                  </a:lnTo>
                  <a:lnTo>
                    <a:pt x="595" y="263"/>
                  </a:lnTo>
                  <a:lnTo>
                    <a:pt x="602" y="271"/>
                  </a:lnTo>
                  <a:lnTo>
                    <a:pt x="604" y="286"/>
                  </a:lnTo>
                  <a:lnTo>
                    <a:pt x="618" y="306"/>
                  </a:lnTo>
                  <a:lnTo>
                    <a:pt x="617" y="324"/>
                  </a:lnTo>
                  <a:lnTo>
                    <a:pt x="609" y="341"/>
                  </a:lnTo>
                  <a:lnTo>
                    <a:pt x="610" y="350"/>
                  </a:lnTo>
                  <a:lnTo>
                    <a:pt x="612" y="360"/>
                  </a:lnTo>
                  <a:lnTo>
                    <a:pt x="611" y="369"/>
                  </a:lnTo>
                  <a:lnTo>
                    <a:pt x="607" y="375"/>
                  </a:lnTo>
                  <a:lnTo>
                    <a:pt x="601" y="383"/>
                  </a:lnTo>
                  <a:lnTo>
                    <a:pt x="605" y="388"/>
                  </a:lnTo>
                  <a:lnTo>
                    <a:pt x="580" y="396"/>
                  </a:lnTo>
                  <a:lnTo>
                    <a:pt x="560" y="407"/>
                  </a:lnTo>
                  <a:lnTo>
                    <a:pt x="572" y="397"/>
                  </a:lnTo>
                  <a:lnTo>
                    <a:pt x="559" y="397"/>
                  </a:lnTo>
                  <a:lnTo>
                    <a:pt x="563" y="382"/>
                  </a:lnTo>
                  <a:lnTo>
                    <a:pt x="552" y="391"/>
                  </a:lnTo>
                  <a:lnTo>
                    <a:pt x="547" y="388"/>
                  </a:lnTo>
                  <a:lnTo>
                    <a:pt x="548" y="398"/>
                  </a:lnTo>
                  <a:lnTo>
                    <a:pt x="552" y="400"/>
                  </a:lnTo>
                  <a:lnTo>
                    <a:pt x="553" y="410"/>
                  </a:lnTo>
                  <a:lnTo>
                    <a:pt x="546" y="417"/>
                  </a:lnTo>
                  <a:lnTo>
                    <a:pt x="540" y="416"/>
                  </a:lnTo>
                  <a:lnTo>
                    <a:pt x="539" y="427"/>
                  </a:lnTo>
                  <a:lnTo>
                    <a:pt x="482" y="462"/>
                  </a:lnTo>
                  <a:lnTo>
                    <a:pt x="483" y="458"/>
                  </a:lnTo>
                  <a:lnTo>
                    <a:pt x="509" y="441"/>
                  </a:lnTo>
                  <a:lnTo>
                    <a:pt x="489" y="452"/>
                  </a:lnTo>
                  <a:lnTo>
                    <a:pt x="490" y="442"/>
                  </a:lnTo>
                  <a:lnTo>
                    <a:pt x="485" y="447"/>
                  </a:lnTo>
                  <a:lnTo>
                    <a:pt x="479" y="444"/>
                  </a:lnTo>
                  <a:lnTo>
                    <a:pt x="476" y="452"/>
                  </a:lnTo>
                  <a:lnTo>
                    <a:pt x="467" y="444"/>
                  </a:lnTo>
                  <a:lnTo>
                    <a:pt x="468" y="451"/>
                  </a:lnTo>
                  <a:lnTo>
                    <a:pt x="479" y="459"/>
                  </a:lnTo>
                  <a:lnTo>
                    <a:pt x="466" y="465"/>
                  </a:lnTo>
                  <a:lnTo>
                    <a:pt x="461" y="456"/>
                  </a:lnTo>
                  <a:lnTo>
                    <a:pt x="457" y="479"/>
                  </a:lnTo>
                  <a:lnTo>
                    <a:pt x="451" y="470"/>
                  </a:lnTo>
                  <a:lnTo>
                    <a:pt x="440" y="474"/>
                  </a:lnTo>
                  <a:lnTo>
                    <a:pt x="438" y="480"/>
                  </a:lnTo>
                  <a:lnTo>
                    <a:pt x="443" y="490"/>
                  </a:lnTo>
                  <a:lnTo>
                    <a:pt x="423" y="491"/>
                  </a:lnTo>
                  <a:lnTo>
                    <a:pt x="430" y="493"/>
                  </a:lnTo>
                  <a:lnTo>
                    <a:pt x="431" y="503"/>
                  </a:lnTo>
                  <a:lnTo>
                    <a:pt x="435" y="501"/>
                  </a:lnTo>
                  <a:lnTo>
                    <a:pt x="433" y="508"/>
                  </a:lnTo>
                  <a:lnTo>
                    <a:pt x="424" y="523"/>
                  </a:lnTo>
                  <a:lnTo>
                    <a:pt x="425" y="515"/>
                  </a:lnTo>
                  <a:lnTo>
                    <a:pt x="418" y="522"/>
                  </a:lnTo>
                  <a:lnTo>
                    <a:pt x="410" y="513"/>
                  </a:lnTo>
                  <a:lnTo>
                    <a:pt x="412" y="523"/>
                  </a:lnTo>
                  <a:lnTo>
                    <a:pt x="427" y="525"/>
                  </a:lnTo>
                  <a:lnTo>
                    <a:pt x="421" y="540"/>
                  </a:lnTo>
                  <a:lnTo>
                    <a:pt x="426" y="570"/>
                  </a:lnTo>
                  <a:lnTo>
                    <a:pt x="440" y="596"/>
                  </a:lnTo>
                  <a:lnTo>
                    <a:pt x="422" y="597"/>
                  </a:lnTo>
                  <a:lnTo>
                    <a:pt x="405" y="589"/>
                  </a:lnTo>
                  <a:lnTo>
                    <a:pt x="390" y="590"/>
                  </a:lnTo>
                  <a:lnTo>
                    <a:pt x="369" y="577"/>
                  </a:lnTo>
                  <a:lnTo>
                    <a:pt x="344" y="568"/>
                  </a:lnTo>
                  <a:lnTo>
                    <a:pt x="341" y="559"/>
                  </a:lnTo>
                  <a:lnTo>
                    <a:pt x="335" y="544"/>
                  </a:lnTo>
                  <a:lnTo>
                    <a:pt x="327" y="534"/>
                  </a:lnTo>
                  <a:lnTo>
                    <a:pt x="328" y="523"/>
                  </a:lnTo>
                  <a:lnTo>
                    <a:pt x="323" y="518"/>
                  </a:lnTo>
                  <a:lnTo>
                    <a:pt x="324" y="503"/>
                  </a:lnTo>
                  <a:lnTo>
                    <a:pt x="309" y="491"/>
                  </a:lnTo>
                  <a:lnTo>
                    <a:pt x="293" y="468"/>
                  </a:lnTo>
                  <a:lnTo>
                    <a:pt x="266" y="408"/>
                  </a:lnTo>
                  <a:lnTo>
                    <a:pt x="246" y="393"/>
                  </a:lnTo>
                  <a:lnTo>
                    <a:pt x="240" y="379"/>
                  </a:lnTo>
                  <a:lnTo>
                    <a:pt x="222" y="377"/>
                  </a:lnTo>
                  <a:lnTo>
                    <a:pt x="208" y="375"/>
                  </a:lnTo>
                  <a:lnTo>
                    <a:pt x="195" y="369"/>
                  </a:lnTo>
                  <a:lnTo>
                    <a:pt x="191" y="375"/>
                  </a:lnTo>
                  <a:lnTo>
                    <a:pt x="177" y="375"/>
                  </a:lnTo>
                  <a:lnTo>
                    <a:pt x="165" y="404"/>
                  </a:lnTo>
                  <a:lnTo>
                    <a:pt x="152" y="416"/>
                  </a:lnTo>
                  <a:lnTo>
                    <a:pt x="144" y="415"/>
                  </a:lnTo>
                  <a:lnTo>
                    <a:pt x="121" y="397"/>
                  </a:lnTo>
                  <a:lnTo>
                    <a:pt x="111" y="395"/>
                  </a:lnTo>
                  <a:lnTo>
                    <a:pt x="88" y="374"/>
                  </a:lnTo>
                  <a:lnTo>
                    <a:pt x="82" y="358"/>
                  </a:lnTo>
                  <a:lnTo>
                    <a:pt x="82" y="341"/>
                  </a:lnTo>
                  <a:lnTo>
                    <a:pt x="71" y="318"/>
                  </a:lnTo>
                  <a:lnTo>
                    <a:pt x="52" y="302"/>
                  </a:lnTo>
                  <a:lnTo>
                    <a:pt x="27" y="270"/>
                  </a:lnTo>
                  <a:lnTo>
                    <a:pt x="17" y="265"/>
                  </a:lnTo>
                  <a:lnTo>
                    <a:pt x="11" y="248"/>
                  </a:lnTo>
                  <a:lnTo>
                    <a:pt x="4" y="245"/>
                  </a:lnTo>
                </a:path>
              </a:pathLst>
            </a:custGeom>
            <a:solidFill>
              <a:srgbClr val="00B050"/>
            </a:solidFill>
            <a:ln w="12700" cap="rnd" cmpd="sng">
              <a:solidFill>
                <a:schemeClr val="bg1"/>
              </a:solidFill>
              <a:prstDash val="solid"/>
              <a:round/>
              <a:headEnd type="none" w="sm" len="sm"/>
              <a:tailEnd type="none" w="sm" len="sm"/>
            </a:ln>
            <a:effectLst/>
          </p:spPr>
          <p:txBody>
            <a:bodyPr/>
            <a:lstStyle/>
            <a:p>
              <a:endParaRPr lang="en-US"/>
            </a:p>
          </p:txBody>
        </p:sp>
        <p:sp>
          <p:nvSpPr>
            <p:cNvPr id="65" name="Freeform 67"/>
            <p:cNvSpPr>
              <a:spLocks/>
            </p:cNvSpPr>
            <p:nvPr/>
          </p:nvSpPr>
          <p:spPr bwMode="auto">
            <a:xfrm>
              <a:off x="1457285" y="2918078"/>
              <a:ext cx="718258" cy="872650"/>
            </a:xfrm>
            <a:custGeom>
              <a:avLst/>
              <a:gdLst/>
              <a:ahLst/>
              <a:cxnLst>
                <a:cxn ang="0">
                  <a:pos x="0" y="274"/>
                </a:cxn>
                <a:cxn ang="0">
                  <a:pos x="54" y="0"/>
                </a:cxn>
                <a:cxn ang="0">
                  <a:pos x="176" y="21"/>
                </a:cxn>
                <a:cxn ang="0">
                  <a:pos x="167" y="77"/>
                </a:cxn>
                <a:cxn ang="0">
                  <a:pos x="250" y="89"/>
                </a:cxn>
                <a:cxn ang="0">
                  <a:pos x="218" y="311"/>
                </a:cxn>
                <a:cxn ang="0">
                  <a:pos x="0" y="274"/>
                </a:cxn>
              </a:cxnLst>
              <a:rect l="0" t="0" r="r" b="b"/>
              <a:pathLst>
                <a:path w="251" h="312">
                  <a:moveTo>
                    <a:pt x="0" y="274"/>
                  </a:moveTo>
                  <a:lnTo>
                    <a:pt x="54" y="0"/>
                  </a:lnTo>
                  <a:lnTo>
                    <a:pt x="176" y="21"/>
                  </a:lnTo>
                  <a:lnTo>
                    <a:pt x="167" y="77"/>
                  </a:lnTo>
                  <a:lnTo>
                    <a:pt x="250" y="89"/>
                  </a:lnTo>
                  <a:lnTo>
                    <a:pt x="218" y="311"/>
                  </a:lnTo>
                  <a:lnTo>
                    <a:pt x="0" y="274"/>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66" name="Freeform 68"/>
            <p:cNvSpPr>
              <a:spLocks/>
            </p:cNvSpPr>
            <p:nvPr/>
          </p:nvSpPr>
          <p:spPr bwMode="auto">
            <a:xfrm>
              <a:off x="6261897" y="2322327"/>
              <a:ext cx="204737" cy="394370"/>
            </a:xfrm>
            <a:custGeom>
              <a:avLst/>
              <a:gdLst/>
              <a:ahLst/>
              <a:cxnLst>
                <a:cxn ang="0">
                  <a:pos x="0" y="18"/>
                </a:cxn>
                <a:cxn ang="0">
                  <a:pos x="11" y="57"/>
                </a:cxn>
                <a:cxn ang="0">
                  <a:pos x="14" y="83"/>
                </a:cxn>
                <a:cxn ang="0">
                  <a:pos x="25" y="109"/>
                </a:cxn>
                <a:cxn ang="0">
                  <a:pos x="32" y="140"/>
                </a:cxn>
                <a:cxn ang="0">
                  <a:pos x="64" y="133"/>
                </a:cxn>
                <a:cxn ang="0">
                  <a:pos x="58" y="85"/>
                </a:cxn>
                <a:cxn ang="0">
                  <a:pos x="62" y="51"/>
                </a:cxn>
                <a:cxn ang="0">
                  <a:pos x="70" y="36"/>
                </a:cxn>
                <a:cxn ang="0">
                  <a:pos x="71" y="0"/>
                </a:cxn>
                <a:cxn ang="0">
                  <a:pos x="0" y="18"/>
                </a:cxn>
              </a:cxnLst>
              <a:rect l="0" t="0" r="r" b="b"/>
              <a:pathLst>
                <a:path w="72" h="141">
                  <a:moveTo>
                    <a:pt x="0" y="18"/>
                  </a:moveTo>
                  <a:lnTo>
                    <a:pt x="11" y="57"/>
                  </a:lnTo>
                  <a:lnTo>
                    <a:pt x="14" y="83"/>
                  </a:lnTo>
                  <a:lnTo>
                    <a:pt x="25" y="109"/>
                  </a:lnTo>
                  <a:lnTo>
                    <a:pt x="32" y="140"/>
                  </a:lnTo>
                  <a:lnTo>
                    <a:pt x="64" y="133"/>
                  </a:lnTo>
                  <a:lnTo>
                    <a:pt x="58" y="85"/>
                  </a:lnTo>
                  <a:lnTo>
                    <a:pt x="62" y="51"/>
                  </a:lnTo>
                  <a:lnTo>
                    <a:pt x="70" y="36"/>
                  </a:lnTo>
                  <a:lnTo>
                    <a:pt x="71" y="0"/>
                  </a:lnTo>
                  <a:lnTo>
                    <a:pt x="0" y="18"/>
                  </a:lnTo>
                </a:path>
              </a:pathLst>
            </a:custGeom>
            <a:solidFill>
              <a:schemeClr val="accent1">
                <a:lumMod val="40000"/>
                <a:lumOff val="60000"/>
              </a:schemeClr>
            </a:solidFill>
            <a:ln w="12700" cap="rnd" cmpd="sng">
              <a:solidFill>
                <a:schemeClr val="bg1"/>
              </a:solidFill>
              <a:prstDash val="solid"/>
              <a:round/>
              <a:headEnd type="none" w="sm" len="sm"/>
              <a:tailEnd type="none" w="sm" len="sm"/>
            </a:ln>
            <a:effectLst/>
          </p:spPr>
          <p:txBody>
            <a:bodyPr/>
            <a:lstStyle/>
            <a:p>
              <a:endParaRPr lang="en-US"/>
            </a:p>
          </p:txBody>
        </p:sp>
        <p:sp>
          <p:nvSpPr>
            <p:cNvPr id="67" name="Freeform 69"/>
            <p:cNvSpPr>
              <a:spLocks/>
            </p:cNvSpPr>
            <p:nvPr/>
          </p:nvSpPr>
          <p:spPr bwMode="auto">
            <a:xfrm>
              <a:off x="5288556" y="3337622"/>
              <a:ext cx="978375" cy="543728"/>
            </a:xfrm>
            <a:custGeom>
              <a:avLst/>
              <a:gdLst/>
              <a:ahLst/>
              <a:cxnLst>
                <a:cxn ang="0">
                  <a:pos x="32" y="172"/>
                </a:cxn>
                <a:cxn ang="0">
                  <a:pos x="44" y="153"/>
                </a:cxn>
                <a:cxn ang="0">
                  <a:pos x="66" y="131"/>
                </a:cxn>
                <a:cxn ang="0">
                  <a:pos x="95" y="138"/>
                </a:cxn>
                <a:cxn ang="0">
                  <a:pos x="111" y="138"/>
                </a:cxn>
                <a:cxn ang="0">
                  <a:pos x="134" y="127"/>
                </a:cxn>
                <a:cxn ang="0">
                  <a:pos x="138" y="112"/>
                </a:cxn>
                <a:cxn ang="0">
                  <a:pos x="158" y="57"/>
                </a:cxn>
                <a:cxn ang="0">
                  <a:pos x="181" y="43"/>
                </a:cxn>
                <a:cxn ang="0">
                  <a:pos x="201" y="22"/>
                </a:cxn>
                <a:cxn ang="0">
                  <a:pos x="228" y="13"/>
                </a:cxn>
                <a:cxn ang="0">
                  <a:pos x="244" y="5"/>
                </a:cxn>
                <a:cxn ang="0">
                  <a:pos x="261" y="19"/>
                </a:cxn>
                <a:cxn ang="0">
                  <a:pos x="265" y="32"/>
                </a:cxn>
                <a:cxn ang="0">
                  <a:pos x="261" y="52"/>
                </a:cxn>
                <a:cxn ang="0">
                  <a:pos x="273" y="55"/>
                </a:cxn>
                <a:cxn ang="0">
                  <a:pos x="291" y="59"/>
                </a:cxn>
                <a:cxn ang="0">
                  <a:pos x="310" y="68"/>
                </a:cxn>
                <a:cxn ang="0">
                  <a:pos x="308" y="80"/>
                </a:cxn>
                <a:cxn ang="0">
                  <a:pos x="303" y="83"/>
                </a:cxn>
                <a:cxn ang="0">
                  <a:pos x="279" y="67"/>
                </a:cxn>
                <a:cxn ang="0">
                  <a:pos x="311" y="87"/>
                </a:cxn>
                <a:cxn ang="0">
                  <a:pos x="316" y="96"/>
                </a:cxn>
                <a:cxn ang="0">
                  <a:pos x="311" y="97"/>
                </a:cxn>
                <a:cxn ang="0">
                  <a:pos x="308" y="101"/>
                </a:cxn>
                <a:cxn ang="0">
                  <a:pos x="307" y="106"/>
                </a:cxn>
                <a:cxn ang="0">
                  <a:pos x="291" y="93"/>
                </a:cxn>
                <a:cxn ang="0">
                  <a:pos x="305" y="108"/>
                </a:cxn>
                <a:cxn ang="0">
                  <a:pos x="315" y="110"/>
                </a:cxn>
                <a:cxn ang="0">
                  <a:pos x="318" y="113"/>
                </a:cxn>
                <a:cxn ang="0">
                  <a:pos x="314" y="119"/>
                </a:cxn>
                <a:cxn ang="0">
                  <a:pos x="302" y="111"/>
                </a:cxn>
                <a:cxn ang="0">
                  <a:pos x="289" y="106"/>
                </a:cxn>
                <a:cxn ang="0">
                  <a:pos x="300" y="115"/>
                </a:cxn>
                <a:cxn ang="0">
                  <a:pos x="314" y="125"/>
                </a:cxn>
                <a:cxn ang="0">
                  <a:pos x="319" y="120"/>
                </a:cxn>
                <a:cxn ang="0">
                  <a:pos x="332" y="121"/>
                </a:cxn>
                <a:cxn ang="0">
                  <a:pos x="336" y="135"/>
                </a:cxn>
                <a:cxn ang="0">
                  <a:pos x="199" y="166"/>
                </a:cxn>
                <a:cxn ang="0">
                  <a:pos x="0" y="193"/>
                </a:cxn>
              </a:cxnLst>
              <a:rect l="0" t="0" r="r" b="b"/>
              <a:pathLst>
                <a:path w="343" h="194">
                  <a:moveTo>
                    <a:pt x="0" y="193"/>
                  </a:moveTo>
                  <a:lnTo>
                    <a:pt x="32" y="172"/>
                  </a:lnTo>
                  <a:lnTo>
                    <a:pt x="33" y="167"/>
                  </a:lnTo>
                  <a:lnTo>
                    <a:pt x="44" y="153"/>
                  </a:lnTo>
                  <a:lnTo>
                    <a:pt x="55" y="146"/>
                  </a:lnTo>
                  <a:lnTo>
                    <a:pt x="66" y="131"/>
                  </a:lnTo>
                  <a:lnTo>
                    <a:pt x="79" y="146"/>
                  </a:lnTo>
                  <a:lnTo>
                    <a:pt x="95" y="138"/>
                  </a:lnTo>
                  <a:lnTo>
                    <a:pt x="101" y="143"/>
                  </a:lnTo>
                  <a:lnTo>
                    <a:pt x="111" y="138"/>
                  </a:lnTo>
                  <a:lnTo>
                    <a:pt x="117" y="130"/>
                  </a:lnTo>
                  <a:lnTo>
                    <a:pt x="134" y="127"/>
                  </a:lnTo>
                  <a:lnTo>
                    <a:pt x="143" y="115"/>
                  </a:lnTo>
                  <a:lnTo>
                    <a:pt x="138" y="112"/>
                  </a:lnTo>
                  <a:lnTo>
                    <a:pt x="154" y="76"/>
                  </a:lnTo>
                  <a:lnTo>
                    <a:pt x="158" y="57"/>
                  </a:lnTo>
                  <a:lnTo>
                    <a:pt x="173" y="65"/>
                  </a:lnTo>
                  <a:lnTo>
                    <a:pt x="181" y="43"/>
                  </a:lnTo>
                  <a:lnTo>
                    <a:pt x="189" y="42"/>
                  </a:lnTo>
                  <a:lnTo>
                    <a:pt x="201" y="22"/>
                  </a:lnTo>
                  <a:lnTo>
                    <a:pt x="204" y="0"/>
                  </a:lnTo>
                  <a:lnTo>
                    <a:pt x="228" y="13"/>
                  </a:lnTo>
                  <a:lnTo>
                    <a:pt x="232" y="2"/>
                  </a:lnTo>
                  <a:lnTo>
                    <a:pt x="244" y="5"/>
                  </a:lnTo>
                  <a:lnTo>
                    <a:pt x="250" y="14"/>
                  </a:lnTo>
                  <a:lnTo>
                    <a:pt x="261" y="19"/>
                  </a:lnTo>
                  <a:lnTo>
                    <a:pt x="266" y="26"/>
                  </a:lnTo>
                  <a:lnTo>
                    <a:pt x="265" y="32"/>
                  </a:lnTo>
                  <a:lnTo>
                    <a:pt x="258" y="44"/>
                  </a:lnTo>
                  <a:lnTo>
                    <a:pt x="261" y="52"/>
                  </a:lnTo>
                  <a:lnTo>
                    <a:pt x="269" y="49"/>
                  </a:lnTo>
                  <a:lnTo>
                    <a:pt x="273" y="55"/>
                  </a:lnTo>
                  <a:lnTo>
                    <a:pt x="276" y="58"/>
                  </a:lnTo>
                  <a:lnTo>
                    <a:pt x="291" y="59"/>
                  </a:lnTo>
                  <a:lnTo>
                    <a:pt x="296" y="64"/>
                  </a:lnTo>
                  <a:lnTo>
                    <a:pt x="310" y="68"/>
                  </a:lnTo>
                  <a:lnTo>
                    <a:pt x="306" y="72"/>
                  </a:lnTo>
                  <a:lnTo>
                    <a:pt x="308" y="80"/>
                  </a:lnTo>
                  <a:lnTo>
                    <a:pt x="308" y="84"/>
                  </a:lnTo>
                  <a:lnTo>
                    <a:pt x="303" y="83"/>
                  </a:lnTo>
                  <a:lnTo>
                    <a:pt x="294" y="78"/>
                  </a:lnTo>
                  <a:lnTo>
                    <a:pt x="279" y="67"/>
                  </a:lnTo>
                  <a:lnTo>
                    <a:pt x="300" y="87"/>
                  </a:lnTo>
                  <a:lnTo>
                    <a:pt x="311" y="87"/>
                  </a:lnTo>
                  <a:lnTo>
                    <a:pt x="305" y="91"/>
                  </a:lnTo>
                  <a:lnTo>
                    <a:pt x="316" y="96"/>
                  </a:lnTo>
                  <a:lnTo>
                    <a:pt x="315" y="100"/>
                  </a:lnTo>
                  <a:lnTo>
                    <a:pt x="311" y="97"/>
                  </a:lnTo>
                  <a:lnTo>
                    <a:pt x="307" y="97"/>
                  </a:lnTo>
                  <a:lnTo>
                    <a:pt x="308" y="101"/>
                  </a:lnTo>
                  <a:lnTo>
                    <a:pt x="311" y="104"/>
                  </a:lnTo>
                  <a:lnTo>
                    <a:pt x="307" y="106"/>
                  </a:lnTo>
                  <a:lnTo>
                    <a:pt x="295" y="97"/>
                  </a:lnTo>
                  <a:lnTo>
                    <a:pt x="291" y="93"/>
                  </a:lnTo>
                  <a:lnTo>
                    <a:pt x="293" y="99"/>
                  </a:lnTo>
                  <a:lnTo>
                    <a:pt x="305" y="108"/>
                  </a:lnTo>
                  <a:lnTo>
                    <a:pt x="310" y="108"/>
                  </a:lnTo>
                  <a:lnTo>
                    <a:pt x="315" y="110"/>
                  </a:lnTo>
                  <a:lnTo>
                    <a:pt x="315" y="113"/>
                  </a:lnTo>
                  <a:lnTo>
                    <a:pt x="318" y="113"/>
                  </a:lnTo>
                  <a:lnTo>
                    <a:pt x="318" y="116"/>
                  </a:lnTo>
                  <a:lnTo>
                    <a:pt x="314" y="119"/>
                  </a:lnTo>
                  <a:lnTo>
                    <a:pt x="305" y="116"/>
                  </a:lnTo>
                  <a:lnTo>
                    <a:pt x="302" y="111"/>
                  </a:lnTo>
                  <a:lnTo>
                    <a:pt x="291" y="110"/>
                  </a:lnTo>
                  <a:lnTo>
                    <a:pt x="289" y="106"/>
                  </a:lnTo>
                  <a:lnTo>
                    <a:pt x="285" y="111"/>
                  </a:lnTo>
                  <a:lnTo>
                    <a:pt x="300" y="115"/>
                  </a:lnTo>
                  <a:lnTo>
                    <a:pt x="301" y="119"/>
                  </a:lnTo>
                  <a:lnTo>
                    <a:pt x="314" y="125"/>
                  </a:lnTo>
                  <a:lnTo>
                    <a:pt x="318" y="125"/>
                  </a:lnTo>
                  <a:lnTo>
                    <a:pt x="319" y="120"/>
                  </a:lnTo>
                  <a:lnTo>
                    <a:pt x="324" y="121"/>
                  </a:lnTo>
                  <a:lnTo>
                    <a:pt x="332" y="121"/>
                  </a:lnTo>
                  <a:lnTo>
                    <a:pt x="342" y="138"/>
                  </a:lnTo>
                  <a:lnTo>
                    <a:pt x="336" y="135"/>
                  </a:lnTo>
                  <a:lnTo>
                    <a:pt x="334" y="141"/>
                  </a:lnTo>
                  <a:lnTo>
                    <a:pt x="199" y="166"/>
                  </a:lnTo>
                  <a:lnTo>
                    <a:pt x="88" y="181"/>
                  </a:lnTo>
                  <a:lnTo>
                    <a:pt x="0" y="193"/>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68" name="Freeform 70"/>
            <p:cNvSpPr>
              <a:spLocks/>
            </p:cNvSpPr>
            <p:nvPr/>
          </p:nvSpPr>
          <p:spPr bwMode="auto">
            <a:xfrm>
              <a:off x="6221621" y="3485301"/>
              <a:ext cx="57058" cy="156071"/>
            </a:xfrm>
            <a:custGeom>
              <a:avLst/>
              <a:gdLst/>
              <a:ahLst/>
              <a:cxnLst>
                <a:cxn ang="0">
                  <a:pos x="0" y="31"/>
                </a:cxn>
                <a:cxn ang="0">
                  <a:pos x="0" y="48"/>
                </a:cxn>
                <a:cxn ang="0">
                  <a:pos x="4" y="55"/>
                </a:cxn>
                <a:cxn ang="0">
                  <a:pos x="7" y="35"/>
                </a:cxn>
                <a:cxn ang="0">
                  <a:pos x="14" y="27"/>
                </a:cxn>
                <a:cxn ang="0">
                  <a:pos x="19" y="0"/>
                </a:cxn>
                <a:cxn ang="0">
                  <a:pos x="8" y="6"/>
                </a:cxn>
                <a:cxn ang="0">
                  <a:pos x="0" y="31"/>
                </a:cxn>
              </a:cxnLst>
              <a:rect l="0" t="0" r="r" b="b"/>
              <a:pathLst>
                <a:path w="20" h="56">
                  <a:moveTo>
                    <a:pt x="0" y="31"/>
                  </a:moveTo>
                  <a:lnTo>
                    <a:pt x="0" y="48"/>
                  </a:lnTo>
                  <a:lnTo>
                    <a:pt x="4" y="55"/>
                  </a:lnTo>
                  <a:lnTo>
                    <a:pt x="7" y="35"/>
                  </a:lnTo>
                  <a:lnTo>
                    <a:pt x="14" y="27"/>
                  </a:lnTo>
                  <a:lnTo>
                    <a:pt x="19" y="0"/>
                  </a:lnTo>
                  <a:lnTo>
                    <a:pt x="8" y="6"/>
                  </a:lnTo>
                  <a:lnTo>
                    <a:pt x="0" y="31"/>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69" name="Freeform 71"/>
            <p:cNvSpPr>
              <a:spLocks/>
            </p:cNvSpPr>
            <p:nvPr/>
          </p:nvSpPr>
          <p:spPr bwMode="auto">
            <a:xfrm>
              <a:off x="676935" y="1639310"/>
              <a:ext cx="845799" cy="604142"/>
            </a:xfrm>
            <a:custGeom>
              <a:avLst/>
              <a:gdLst/>
              <a:ahLst/>
              <a:cxnLst>
                <a:cxn ang="0">
                  <a:pos x="10" y="59"/>
                </a:cxn>
                <a:cxn ang="0">
                  <a:pos x="8" y="92"/>
                </a:cxn>
                <a:cxn ang="0">
                  <a:pos x="13" y="96"/>
                </a:cxn>
                <a:cxn ang="0">
                  <a:pos x="7" y="106"/>
                </a:cxn>
                <a:cxn ang="0">
                  <a:pos x="9" y="111"/>
                </a:cxn>
                <a:cxn ang="0">
                  <a:pos x="4" y="125"/>
                </a:cxn>
                <a:cxn ang="0">
                  <a:pos x="0" y="127"/>
                </a:cxn>
                <a:cxn ang="0">
                  <a:pos x="22" y="144"/>
                </a:cxn>
                <a:cxn ang="0">
                  <a:pos x="36" y="173"/>
                </a:cxn>
                <a:cxn ang="0">
                  <a:pos x="106" y="196"/>
                </a:cxn>
                <a:cxn ang="0">
                  <a:pos x="261" y="215"/>
                </a:cxn>
                <a:cxn ang="0">
                  <a:pos x="90" y="0"/>
                </a:cxn>
                <a:cxn ang="0">
                  <a:pos x="88" y="5"/>
                </a:cxn>
                <a:cxn ang="0">
                  <a:pos x="90" y="15"/>
                </a:cxn>
                <a:cxn ang="0">
                  <a:pos x="95" y="21"/>
                </a:cxn>
                <a:cxn ang="0">
                  <a:pos x="87" y="27"/>
                </a:cxn>
                <a:cxn ang="0">
                  <a:pos x="89" y="32"/>
                </a:cxn>
                <a:cxn ang="0">
                  <a:pos x="92" y="56"/>
                </a:cxn>
                <a:cxn ang="0">
                  <a:pos x="91" y="59"/>
                </a:cxn>
                <a:cxn ang="0">
                  <a:pos x="84" y="73"/>
                </a:cxn>
                <a:cxn ang="0">
                  <a:pos x="81" y="78"/>
                </a:cxn>
                <a:cxn ang="0">
                  <a:pos x="76" y="96"/>
                </a:cxn>
                <a:cxn ang="0">
                  <a:pos x="64" y="101"/>
                </a:cxn>
                <a:cxn ang="0">
                  <a:pos x="59" y="99"/>
                </a:cxn>
                <a:cxn ang="0">
                  <a:pos x="54" y="102"/>
                </a:cxn>
                <a:cxn ang="0">
                  <a:pos x="55" y="95"/>
                </a:cxn>
                <a:cxn ang="0">
                  <a:pos x="50" y="92"/>
                </a:cxn>
                <a:cxn ang="0">
                  <a:pos x="58" y="88"/>
                </a:cxn>
                <a:cxn ang="0">
                  <a:pos x="62" y="96"/>
                </a:cxn>
                <a:cxn ang="0">
                  <a:pos x="67" y="91"/>
                </a:cxn>
                <a:cxn ang="0">
                  <a:pos x="73" y="86"/>
                </a:cxn>
                <a:cxn ang="0">
                  <a:pos x="70" y="78"/>
                </a:cxn>
                <a:cxn ang="0">
                  <a:pos x="74" y="68"/>
                </a:cxn>
                <a:cxn ang="0">
                  <a:pos x="79" y="56"/>
                </a:cxn>
                <a:cxn ang="0">
                  <a:pos x="72" y="65"/>
                </a:cxn>
                <a:cxn ang="0">
                  <a:pos x="59" y="75"/>
                </a:cxn>
                <a:cxn ang="0">
                  <a:pos x="54" y="84"/>
                </a:cxn>
                <a:cxn ang="0">
                  <a:pos x="64" y="68"/>
                </a:cxn>
                <a:cxn ang="0">
                  <a:pos x="75" y="61"/>
                </a:cxn>
                <a:cxn ang="0">
                  <a:pos x="77" y="52"/>
                </a:cxn>
                <a:cxn ang="0">
                  <a:pos x="74" y="45"/>
                </a:cxn>
                <a:cxn ang="0">
                  <a:pos x="70" y="46"/>
                </a:cxn>
                <a:cxn ang="0">
                  <a:pos x="63" y="41"/>
                </a:cxn>
                <a:cxn ang="0">
                  <a:pos x="12" y="11"/>
                </a:cxn>
              </a:cxnLst>
              <a:rect l="0" t="0" r="r" b="b"/>
              <a:pathLst>
                <a:path w="296" h="216">
                  <a:moveTo>
                    <a:pt x="7" y="37"/>
                  </a:moveTo>
                  <a:lnTo>
                    <a:pt x="11" y="47"/>
                  </a:lnTo>
                  <a:lnTo>
                    <a:pt x="10" y="59"/>
                  </a:lnTo>
                  <a:lnTo>
                    <a:pt x="9" y="71"/>
                  </a:lnTo>
                  <a:lnTo>
                    <a:pt x="11" y="75"/>
                  </a:lnTo>
                  <a:lnTo>
                    <a:pt x="8" y="92"/>
                  </a:lnTo>
                  <a:lnTo>
                    <a:pt x="13" y="88"/>
                  </a:lnTo>
                  <a:lnTo>
                    <a:pt x="21" y="95"/>
                  </a:lnTo>
                  <a:lnTo>
                    <a:pt x="13" y="96"/>
                  </a:lnTo>
                  <a:lnTo>
                    <a:pt x="7" y="95"/>
                  </a:lnTo>
                  <a:lnTo>
                    <a:pt x="7" y="101"/>
                  </a:lnTo>
                  <a:lnTo>
                    <a:pt x="7" y="106"/>
                  </a:lnTo>
                  <a:lnTo>
                    <a:pt x="14" y="106"/>
                  </a:lnTo>
                  <a:lnTo>
                    <a:pt x="15" y="109"/>
                  </a:lnTo>
                  <a:lnTo>
                    <a:pt x="9" y="111"/>
                  </a:lnTo>
                  <a:lnTo>
                    <a:pt x="10" y="118"/>
                  </a:lnTo>
                  <a:lnTo>
                    <a:pt x="6" y="125"/>
                  </a:lnTo>
                  <a:lnTo>
                    <a:pt x="4" y="125"/>
                  </a:lnTo>
                  <a:lnTo>
                    <a:pt x="6" y="114"/>
                  </a:lnTo>
                  <a:lnTo>
                    <a:pt x="5" y="111"/>
                  </a:lnTo>
                  <a:lnTo>
                    <a:pt x="0" y="127"/>
                  </a:lnTo>
                  <a:lnTo>
                    <a:pt x="7" y="132"/>
                  </a:lnTo>
                  <a:lnTo>
                    <a:pt x="21" y="138"/>
                  </a:lnTo>
                  <a:lnTo>
                    <a:pt x="22" y="144"/>
                  </a:lnTo>
                  <a:lnTo>
                    <a:pt x="27" y="144"/>
                  </a:lnTo>
                  <a:lnTo>
                    <a:pt x="39" y="166"/>
                  </a:lnTo>
                  <a:lnTo>
                    <a:pt x="36" y="173"/>
                  </a:lnTo>
                  <a:lnTo>
                    <a:pt x="54" y="187"/>
                  </a:lnTo>
                  <a:lnTo>
                    <a:pt x="84" y="187"/>
                  </a:lnTo>
                  <a:lnTo>
                    <a:pt x="106" y="196"/>
                  </a:lnTo>
                  <a:lnTo>
                    <a:pt x="117" y="194"/>
                  </a:lnTo>
                  <a:lnTo>
                    <a:pt x="185" y="196"/>
                  </a:lnTo>
                  <a:lnTo>
                    <a:pt x="261" y="215"/>
                  </a:lnTo>
                  <a:lnTo>
                    <a:pt x="263" y="191"/>
                  </a:lnTo>
                  <a:lnTo>
                    <a:pt x="295" y="54"/>
                  </a:lnTo>
                  <a:lnTo>
                    <a:pt x="90" y="0"/>
                  </a:lnTo>
                  <a:lnTo>
                    <a:pt x="88" y="1"/>
                  </a:lnTo>
                  <a:lnTo>
                    <a:pt x="90" y="4"/>
                  </a:lnTo>
                  <a:lnTo>
                    <a:pt x="88" y="5"/>
                  </a:lnTo>
                  <a:lnTo>
                    <a:pt x="90" y="8"/>
                  </a:lnTo>
                  <a:lnTo>
                    <a:pt x="89" y="11"/>
                  </a:lnTo>
                  <a:lnTo>
                    <a:pt x="90" y="15"/>
                  </a:lnTo>
                  <a:lnTo>
                    <a:pt x="92" y="14"/>
                  </a:lnTo>
                  <a:lnTo>
                    <a:pt x="96" y="15"/>
                  </a:lnTo>
                  <a:lnTo>
                    <a:pt x="95" y="21"/>
                  </a:lnTo>
                  <a:lnTo>
                    <a:pt x="96" y="24"/>
                  </a:lnTo>
                  <a:lnTo>
                    <a:pt x="92" y="32"/>
                  </a:lnTo>
                  <a:lnTo>
                    <a:pt x="87" y="27"/>
                  </a:lnTo>
                  <a:lnTo>
                    <a:pt x="85" y="28"/>
                  </a:lnTo>
                  <a:lnTo>
                    <a:pt x="85" y="31"/>
                  </a:lnTo>
                  <a:lnTo>
                    <a:pt x="89" y="32"/>
                  </a:lnTo>
                  <a:lnTo>
                    <a:pt x="93" y="41"/>
                  </a:lnTo>
                  <a:lnTo>
                    <a:pt x="91" y="52"/>
                  </a:lnTo>
                  <a:lnTo>
                    <a:pt x="92" y="56"/>
                  </a:lnTo>
                  <a:lnTo>
                    <a:pt x="95" y="56"/>
                  </a:lnTo>
                  <a:lnTo>
                    <a:pt x="94" y="59"/>
                  </a:lnTo>
                  <a:lnTo>
                    <a:pt x="91" y="59"/>
                  </a:lnTo>
                  <a:lnTo>
                    <a:pt x="85" y="67"/>
                  </a:lnTo>
                  <a:lnTo>
                    <a:pt x="85" y="69"/>
                  </a:lnTo>
                  <a:lnTo>
                    <a:pt x="84" y="73"/>
                  </a:lnTo>
                  <a:lnTo>
                    <a:pt x="82" y="74"/>
                  </a:lnTo>
                  <a:lnTo>
                    <a:pt x="84" y="77"/>
                  </a:lnTo>
                  <a:lnTo>
                    <a:pt x="81" y="78"/>
                  </a:lnTo>
                  <a:lnTo>
                    <a:pt x="81" y="90"/>
                  </a:lnTo>
                  <a:lnTo>
                    <a:pt x="76" y="92"/>
                  </a:lnTo>
                  <a:lnTo>
                    <a:pt x="76" y="96"/>
                  </a:lnTo>
                  <a:lnTo>
                    <a:pt x="72" y="92"/>
                  </a:lnTo>
                  <a:lnTo>
                    <a:pt x="72" y="94"/>
                  </a:lnTo>
                  <a:lnTo>
                    <a:pt x="64" y="101"/>
                  </a:lnTo>
                  <a:lnTo>
                    <a:pt x="61" y="100"/>
                  </a:lnTo>
                  <a:lnTo>
                    <a:pt x="59" y="97"/>
                  </a:lnTo>
                  <a:lnTo>
                    <a:pt x="59" y="99"/>
                  </a:lnTo>
                  <a:lnTo>
                    <a:pt x="56" y="97"/>
                  </a:lnTo>
                  <a:lnTo>
                    <a:pt x="55" y="102"/>
                  </a:lnTo>
                  <a:lnTo>
                    <a:pt x="54" y="102"/>
                  </a:lnTo>
                  <a:lnTo>
                    <a:pt x="54" y="98"/>
                  </a:lnTo>
                  <a:lnTo>
                    <a:pt x="52" y="99"/>
                  </a:lnTo>
                  <a:lnTo>
                    <a:pt x="55" y="95"/>
                  </a:lnTo>
                  <a:lnTo>
                    <a:pt x="51" y="95"/>
                  </a:lnTo>
                  <a:lnTo>
                    <a:pt x="54" y="93"/>
                  </a:lnTo>
                  <a:lnTo>
                    <a:pt x="50" y="92"/>
                  </a:lnTo>
                  <a:lnTo>
                    <a:pt x="52" y="89"/>
                  </a:lnTo>
                  <a:lnTo>
                    <a:pt x="56" y="92"/>
                  </a:lnTo>
                  <a:lnTo>
                    <a:pt x="58" y="88"/>
                  </a:lnTo>
                  <a:lnTo>
                    <a:pt x="64" y="85"/>
                  </a:lnTo>
                  <a:lnTo>
                    <a:pt x="61" y="93"/>
                  </a:lnTo>
                  <a:lnTo>
                    <a:pt x="62" y="96"/>
                  </a:lnTo>
                  <a:lnTo>
                    <a:pt x="64" y="89"/>
                  </a:lnTo>
                  <a:lnTo>
                    <a:pt x="70" y="86"/>
                  </a:lnTo>
                  <a:lnTo>
                    <a:pt x="67" y="91"/>
                  </a:lnTo>
                  <a:lnTo>
                    <a:pt x="70" y="93"/>
                  </a:lnTo>
                  <a:lnTo>
                    <a:pt x="70" y="90"/>
                  </a:lnTo>
                  <a:lnTo>
                    <a:pt x="73" y="86"/>
                  </a:lnTo>
                  <a:lnTo>
                    <a:pt x="76" y="81"/>
                  </a:lnTo>
                  <a:lnTo>
                    <a:pt x="76" y="78"/>
                  </a:lnTo>
                  <a:lnTo>
                    <a:pt x="70" y="78"/>
                  </a:lnTo>
                  <a:lnTo>
                    <a:pt x="71" y="73"/>
                  </a:lnTo>
                  <a:lnTo>
                    <a:pt x="74" y="76"/>
                  </a:lnTo>
                  <a:lnTo>
                    <a:pt x="74" y="68"/>
                  </a:lnTo>
                  <a:lnTo>
                    <a:pt x="81" y="68"/>
                  </a:lnTo>
                  <a:lnTo>
                    <a:pt x="82" y="61"/>
                  </a:lnTo>
                  <a:lnTo>
                    <a:pt x="79" y="56"/>
                  </a:lnTo>
                  <a:lnTo>
                    <a:pt x="79" y="64"/>
                  </a:lnTo>
                  <a:lnTo>
                    <a:pt x="77" y="62"/>
                  </a:lnTo>
                  <a:lnTo>
                    <a:pt x="72" y="65"/>
                  </a:lnTo>
                  <a:lnTo>
                    <a:pt x="70" y="70"/>
                  </a:lnTo>
                  <a:lnTo>
                    <a:pt x="65" y="71"/>
                  </a:lnTo>
                  <a:lnTo>
                    <a:pt x="59" y="75"/>
                  </a:lnTo>
                  <a:lnTo>
                    <a:pt x="53" y="81"/>
                  </a:lnTo>
                  <a:lnTo>
                    <a:pt x="63" y="82"/>
                  </a:lnTo>
                  <a:lnTo>
                    <a:pt x="54" y="84"/>
                  </a:lnTo>
                  <a:lnTo>
                    <a:pt x="50" y="82"/>
                  </a:lnTo>
                  <a:lnTo>
                    <a:pt x="59" y="71"/>
                  </a:lnTo>
                  <a:lnTo>
                    <a:pt x="64" y="68"/>
                  </a:lnTo>
                  <a:lnTo>
                    <a:pt x="70" y="60"/>
                  </a:lnTo>
                  <a:lnTo>
                    <a:pt x="72" y="64"/>
                  </a:lnTo>
                  <a:lnTo>
                    <a:pt x="75" y="61"/>
                  </a:lnTo>
                  <a:lnTo>
                    <a:pt x="79" y="53"/>
                  </a:lnTo>
                  <a:lnTo>
                    <a:pt x="78" y="48"/>
                  </a:lnTo>
                  <a:lnTo>
                    <a:pt x="77" y="52"/>
                  </a:lnTo>
                  <a:lnTo>
                    <a:pt x="74" y="51"/>
                  </a:lnTo>
                  <a:lnTo>
                    <a:pt x="76" y="45"/>
                  </a:lnTo>
                  <a:lnTo>
                    <a:pt x="74" y="45"/>
                  </a:lnTo>
                  <a:lnTo>
                    <a:pt x="73" y="50"/>
                  </a:lnTo>
                  <a:lnTo>
                    <a:pt x="71" y="52"/>
                  </a:lnTo>
                  <a:lnTo>
                    <a:pt x="70" y="46"/>
                  </a:lnTo>
                  <a:lnTo>
                    <a:pt x="68" y="45"/>
                  </a:lnTo>
                  <a:lnTo>
                    <a:pt x="67" y="48"/>
                  </a:lnTo>
                  <a:lnTo>
                    <a:pt x="63" y="41"/>
                  </a:lnTo>
                  <a:lnTo>
                    <a:pt x="56" y="40"/>
                  </a:lnTo>
                  <a:lnTo>
                    <a:pt x="30" y="27"/>
                  </a:lnTo>
                  <a:lnTo>
                    <a:pt x="12" y="11"/>
                  </a:lnTo>
                  <a:lnTo>
                    <a:pt x="7" y="22"/>
                  </a:lnTo>
                  <a:lnTo>
                    <a:pt x="7" y="37"/>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70" name="Freeform 72"/>
            <p:cNvSpPr>
              <a:spLocks/>
            </p:cNvSpPr>
            <p:nvPr/>
          </p:nvSpPr>
          <p:spPr bwMode="auto">
            <a:xfrm>
              <a:off x="873281" y="1676230"/>
              <a:ext cx="50345" cy="46989"/>
            </a:xfrm>
            <a:custGeom>
              <a:avLst/>
              <a:gdLst/>
              <a:ahLst/>
              <a:cxnLst>
                <a:cxn ang="0">
                  <a:pos x="0" y="7"/>
                </a:cxn>
                <a:cxn ang="0">
                  <a:pos x="13" y="0"/>
                </a:cxn>
                <a:cxn ang="0">
                  <a:pos x="16" y="6"/>
                </a:cxn>
                <a:cxn ang="0">
                  <a:pos x="13" y="16"/>
                </a:cxn>
                <a:cxn ang="0">
                  <a:pos x="0" y="7"/>
                </a:cxn>
              </a:cxnLst>
              <a:rect l="0" t="0" r="r" b="b"/>
              <a:pathLst>
                <a:path w="17" h="17">
                  <a:moveTo>
                    <a:pt x="0" y="7"/>
                  </a:moveTo>
                  <a:lnTo>
                    <a:pt x="13" y="0"/>
                  </a:lnTo>
                  <a:lnTo>
                    <a:pt x="16" y="6"/>
                  </a:lnTo>
                  <a:lnTo>
                    <a:pt x="13" y="16"/>
                  </a:lnTo>
                  <a:lnTo>
                    <a:pt x="0" y="7"/>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71" name="Freeform 73"/>
            <p:cNvSpPr>
              <a:spLocks/>
            </p:cNvSpPr>
            <p:nvPr/>
          </p:nvSpPr>
          <p:spPr bwMode="auto">
            <a:xfrm>
              <a:off x="903488" y="1731610"/>
              <a:ext cx="46989" cy="65448"/>
            </a:xfrm>
            <a:custGeom>
              <a:avLst/>
              <a:gdLst/>
              <a:ahLst/>
              <a:cxnLst>
                <a:cxn ang="0">
                  <a:pos x="0" y="7"/>
                </a:cxn>
                <a:cxn ang="0">
                  <a:pos x="8" y="0"/>
                </a:cxn>
                <a:cxn ang="0">
                  <a:pos x="16" y="4"/>
                </a:cxn>
                <a:cxn ang="0">
                  <a:pos x="12" y="23"/>
                </a:cxn>
                <a:cxn ang="0">
                  <a:pos x="0" y="7"/>
                </a:cxn>
              </a:cxnLst>
              <a:rect l="0" t="0" r="r" b="b"/>
              <a:pathLst>
                <a:path w="17" h="24">
                  <a:moveTo>
                    <a:pt x="0" y="7"/>
                  </a:moveTo>
                  <a:lnTo>
                    <a:pt x="8" y="0"/>
                  </a:lnTo>
                  <a:lnTo>
                    <a:pt x="16" y="4"/>
                  </a:lnTo>
                  <a:lnTo>
                    <a:pt x="12" y="23"/>
                  </a:lnTo>
                  <a:lnTo>
                    <a:pt x="0" y="7"/>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72" name="Freeform 74"/>
            <p:cNvSpPr>
              <a:spLocks/>
            </p:cNvSpPr>
            <p:nvPr/>
          </p:nvSpPr>
          <p:spPr bwMode="auto">
            <a:xfrm>
              <a:off x="5384212" y="3194977"/>
              <a:ext cx="568901" cy="553797"/>
            </a:xfrm>
            <a:custGeom>
              <a:avLst/>
              <a:gdLst/>
              <a:ahLst/>
              <a:cxnLst>
                <a:cxn ang="0">
                  <a:pos x="0" y="136"/>
                </a:cxn>
                <a:cxn ang="0">
                  <a:pos x="8" y="163"/>
                </a:cxn>
                <a:cxn ang="0">
                  <a:pos x="16" y="173"/>
                </a:cxn>
                <a:cxn ang="0">
                  <a:pos x="32" y="182"/>
                </a:cxn>
                <a:cxn ang="0">
                  <a:pos x="45" y="197"/>
                </a:cxn>
                <a:cxn ang="0">
                  <a:pos x="61" y="189"/>
                </a:cxn>
                <a:cxn ang="0">
                  <a:pos x="67" y="194"/>
                </a:cxn>
                <a:cxn ang="0">
                  <a:pos x="77" y="189"/>
                </a:cxn>
                <a:cxn ang="0">
                  <a:pos x="83" y="181"/>
                </a:cxn>
                <a:cxn ang="0">
                  <a:pos x="100" y="178"/>
                </a:cxn>
                <a:cxn ang="0">
                  <a:pos x="109" y="166"/>
                </a:cxn>
                <a:cxn ang="0">
                  <a:pos x="104" y="163"/>
                </a:cxn>
                <a:cxn ang="0">
                  <a:pos x="120" y="127"/>
                </a:cxn>
                <a:cxn ang="0">
                  <a:pos x="124" y="108"/>
                </a:cxn>
                <a:cxn ang="0">
                  <a:pos x="139" y="116"/>
                </a:cxn>
                <a:cxn ang="0">
                  <a:pos x="147" y="94"/>
                </a:cxn>
                <a:cxn ang="0">
                  <a:pos x="155" y="93"/>
                </a:cxn>
                <a:cxn ang="0">
                  <a:pos x="167" y="73"/>
                </a:cxn>
                <a:cxn ang="0">
                  <a:pos x="170" y="51"/>
                </a:cxn>
                <a:cxn ang="0">
                  <a:pos x="194" y="64"/>
                </a:cxn>
                <a:cxn ang="0">
                  <a:pos x="198" y="53"/>
                </a:cxn>
                <a:cxn ang="0">
                  <a:pos x="192" y="45"/>
                </a:cxn>
                <a:cxn ang="0">
                  <a:pos x="181" y="40"/>
                </a:cxn>
                <a:cxn ang="0">
                  <a:pos x="168" y="41"/>
                </a:cxn>
                <a:cxn ang="0">
                  <a:pos x="163" y="49"/>
                </a:cxn>
                <a:cxn ang="0">
                  <a:pos x="139" y="55"/>
                </a:cxn>
                <a:cxn ang="0">
                  <a:pos x="124" y="73"/>
                </a:cxn>
                <a:cxn ang="0">
                  <a:pos x="119" y="45"/>
                </a:cxn>
                <a:cxn ang="0">
                  <a:pos x="77" y="52"/>
                </a:cxn>
                <a:cxn ang="0">
                  <a:pos x="68" y="0"/>
                </a:cxn>
                <a:cxn ang="0">
                  <a:pos x="62" y="5"/>
                </a:cxn>
                <a:cxn ang="0">
                  <a:pos x="66" y="15"/>
                </a:cxn>
                <a:cxn ang="0">
                  <a:pos x="60" y="60"/>
                </a:cxn>
                <a:cxn ang="0">
                  <a:pos x="52" y="70"/>
                </a:cxn>
                <a:cxn ang="0">
                  <a:pos x="29" y="87"/>
                </a:cxn>
                <a:cxn ang="0">
                  <a:pos x="25" y="107"/>
                </a:cxn>
                <a:cxn ang="0">
                  <a:pos x="16" y="101"/>
                </a:cxn>
                <a:cxn ang="0">
                  <a:pos x="13" y="124"/>
                </a:cxn>
                <a:cxn ang="0">
                  <a:pos x="0" y="136"/>
                </a:cxn>
              </a:cxnLst>
              <a:rect l="0" t="0" r="r" b="b"/>
              <a:pathLst>
                <a:path w="199" h="198">
                  <a:moveTo>
                    <a:pt x="0" y="136"/>
                  </a:moveTo>
                  <a:lnTo>
                    <a:pt x="8" y="163"/>
                  </a:lnTo>
                  <a:lnTo>
                    <a:pt x="16" y="173"/>
                  </a:lnTo>
                  <a:lnTo>
                    <a:pt x="32" y="182"/>
                  </a:lnTo>
                  <a:lnTo>
                    <a:pt x="45" y="197"/>
                  </a:lnTo>
                  <a:lnTo>
                    <a:pt x="61" y="189"/>
                  </a:lnTo>
                  <a:lnTo>
                    <a:pt x="67" y="194"/>
                  </a:lnTo>
                  <a:lnTo>
                    <a:pt x="77" y="189"/>
                  </a:lnTo>
                  <a:lnTo>
                    <a:pt x="83" y="181"/>
                  </a:lnTo>
                  <a:lnTo>
                    <a:pt x="100" y="178"/>
                  </a:lnTo>
                  <a:lnTo>
                    <a:pt x="109" y="166"/>
                  </a:lnTo>
                  <a:lnTo>
                    <a:pt x="104" y="163"/>
                  </a:lnTo>
                  <a:lnTo>
                    <a:pt x="120" y="127"/>
                  </a:lnTo>
                  <a:lnTo>
                    <a:pt x="124" y="108"/>
                  </a:lnTo>
                  <a:lnTo>
                    <a:pt x="139" y="116"/>
                  </a:lnTo>
                  <a:lnTo>
                    <a:pt x="147" y="94"/>
                  </a:lnTo>
                  <a:lnTo>
                    <a:pt x="155" y="93"/>
                  </a:lnTo>
                  <a:lnTo>
                    <a:pt x="167" y="73"/>
                  </a:lnTo>
                  <a:lnTo>
                    <a:pt x="170" y="51"/>
                  </a:lnTo>
                  <a:lnTo>
                    <a:pt x="194" y="64"/>
                  </a:lnTo>
                  <a:lnTo>
                    <a:pt x="198" y="53"/>
                  </a:lnTo>
                  <a:lnTo>
                    <a:pt x="192" y="45"/>
                  </a:lnTo>
                  <a:lnTo>
                    <a:pt x="181" y="40"/>
                  </a:lnTo>
                  <a:lnTo>
                    <a:pt x="168" y="41"/>
                  </a:lnTo>
                  <a:lnTo>
                    <a:pt x="163" y="49"/>
                  </a:lnTo>
                  <a:lnTo>
                    <a:pt x="139" y="55"/>
                  </a:lnTo>
                  <a:lnTo>
                    <a:pt x="124" y="73"/>
                  </a:lnTo>
                  <a:lnTo>
                    <a:pt x="119" y="45"/>
                  </a:lnTo>
                  <a:lnTo>
                    <a:pt x="77" y="52"/>
                  </a:lnTo>
                  <a:lnTo>
                    <a:pt x="68" y="0"/>
                  </a:lnTo>
                  <a:lnTo>
                    <a:pt x="62" y="5"/>
                  </a:lnTo>
                  <a:lnTo>
                    <a:pt x="66" y="15"/>
                  </a:lnTo>
                  <a:lnTo>
                    <a:pt x="60" y="60"/>
                  </a:lnTo>
                  <a:lnTo>
                    <a:pt x="52" y="70"/>
                  </a:lnTo>
                  <a:lnTo>
                    <a:pt x="29" y="87"/>
                  </a:lnTo>
                  <a:lnTo>
                    <a:pt x="25" y="107"/>
                  </a:lnTo>
                  <a:lnTo>
                    <a:pt x="16" y="101"/>
                  </a:lnTo>
                  <a:lnTo>
                    <a:pt x="13" y="124"/>
                  </a:lnTo>
                  <a:lnTo>
                    <a:pt x="0" y="136"/>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73" name="Freeform 75"/>
            <p:cNvSpPr>
              <a:spLocks/>
            </p:cNvSpPr>
            <p:nvPr/>
          </p:nvSpPr>
          <p:spPr bwMode="auto">
            <a:xfrm>
              <a:off x="4076915" y="2344143"/>
              <a:ext cx="669591" cy="688051"/>
            </a:xfrm>
            <a:custGeom>
              <a:avLst/>
              <a:gdLst/>
              <a:ahLst/>
              <a:cxnLst>
                <a:cxn ang="0">
                  <a:pos x="0" y="74"/>
                </a:cxn>
                <a:cxn ang="0">
                  <a:pos x="6" y="94"/>
                </a:cxn>
                <a:cxn ang="0">
                  <a:pos x="6" y="123"/>
                </a:cxn>
                <a:cxn ang="0">
                  <a:pos x="34" y="141"/>
                </a:cxn>
                <a:cxn ang="0">
                  <a:pos x="45" y="154"/>
                </a:cxn>
                <a:cxn ang="0">
                  <a:pos x="62" y="164"/>
                </a:cxn>
                <a:cxn ang="0">
                  <a:pos x="68" y="171"/>
                </a:cxn>
                <a:cxn ang="0">
                  <a:pos x="72" y="191"/>
                </a:cxn>
                <a:cxn ang="0">
                  <a:pos x="76" y="219"/>
                </a:cxn>
                <a:cxn ang="0">
                  <a:pos x="98" y="245"/>
                </a:cxn>
                <a:cxn ang="0">
                  <a:pos x="214" y="238"/>
                </a:cxn>
                <a:cxn ang="0">
                  <a:pos x="207" y="199"/>
                </a:cxn>
                <a:cxn ang="0">
                  <a:pos x="211" y="160"/>
                </a:cxn>
                <a:cxn ang="0">
                  <a:pos x="218" y="143"/>
                </a:cxn>
                <a:cxn ang="0">
                  <a:pos x="217" y="127"/>
                </a:cxn>
                <a:cxn ang="0">
                  <a:pos x="232" y="92"/>
                </a:cxn>
                <a:cxn ang="0">
                  <a:pos x="234" y="83"/>
                </a:cxn>
                <a:cxn ang="0">
                  <a:pos x="230" y="81"/>
                </a:cxn>
                <a:cxn ang="0">
                  <a:pos x="224" y="88"/>
                </a:cxn>
                <a:cxn ang="0">
                  <a:pos x="219" y="106"/>
                </a:cxn>
                <a:cxn ang="0">
                  <a:pos x="210" y="108"/>
                </a:cxn>
                <a:cxn ang="0">
                  <a:pos x="206" y="119"/>
                </a:cxn>
                <a:cxn ang="0">
                  <a:pos x="196" y="126"/>
                </a:cxn>
                <a:cxn ang="0">
                  <a:pos x="197" y="114"/>
                </a:cxn>
                <a:cxn ang="0">
                  <a:pos x="203" y="102"/>
                </a:cxn>
                <a:cxn ang="0">
                  <a:pos x="209" y="98"/>
                </a:cxn>
                <a:cxn ang="0">
                  <a:pos x="210" y="94"/>
                </a:cxn>
                <a:cxn ang="0">
                  <a:pos x="198" y="59"/>
                </a:cxn>
                <a:cxn ang="0">
                  <a:pos x="189" y="57"/>
                </a:cxn>
                <a:cxn ang="0">
                  <a:pos x="185" y="49"/>
                </a:cxn>
                <a:cxn ang="0">
                  <a:pos x="163" y="46"/>
                </a:cxn>
                <a:cxn ang="0">
                  <a:pos x="114" y="34"/>
                </a:cxn>
                <a:cxn ang="0">
                  <a:pos x="95" y="20"/>
                </a:cxn>
                <a:cxn ang="0">
                  <a:pos x="84" y="15"/>
                </a:cxn>
                <a:cxn ang="0">
                  <a:pos x="77" y="20"/>
                </a:cxn>
                <a:cxn ang="0">
                  <a:pos x="75" y="18"/>
                </a:cxn>
                <a:cxn ang="0">
                  <a:pos x="79" y="15"/>
                </a:cxn>
                <a:cxn ang="0">
                  <a:pos x="79" y="8"/>
                </a:cxn>
                <a:cxn ang="0">
                  <a:pos x="81" y="6"/>
                </a:cxn>
                <a:cxn ang="0">
                  <a:pos x="81" y="2"/>
                </a:cxn>
                <a:cxn ang="0">
                  <a:pos x="78" y="0"/>
                </a:cxn>
                <a:cxn ang="0">
                  <a:pos x="50" y="12"/>
                </a:cxn>
                <a:cxn ang="0">
                  <a:pos x="40" y="16"/>
                </a:cxn>
                <a:cxn ang="0">
                  <a:pos x="36" y="17"/>
                </a:cxn>
                <a:cxn ang="0">
                  <a:pos x="29" y="13"/>
                </a:cxn>
                <a:cxn ang="0">
                  <a:pos x="28" y="16"/>
                </a:cxn>
                <a:cxn ang="0">
                  <a:pos x="27" y="12"/>
                </a:cxn>
                <a:cxn ang="0">
                  <a:pos x="22" y="17"/>
                </a:cxn>
                <a:cxn ang="0">
                  <a:pos x="23" y="46"/>
                </a:cxn>
                <a:cxn ang="0">
                  <a:pos x="0" y="74"/>
                </a:cxn>
              </a:cxnLst>
              <a:rect l="0" t="0" r="r" b="b"/>
              <a:pathLst>
                <a:path w="235" h="246">
                  <a:moveTo>
                    <a:pt x="0" y="74"/>
                  </a:moveTo>
                  <a:lnTo>
                    <a:pt x="6" y="94"/>
                  </a:lnTo>
                  <a:lnTo>
                    <a:pt x="6" y="123"/>
                  </a:lnTo>
                  <a:lnTo>
                    <a:pt x="34" y="141"/>
                  </a:lnTo>
                  <a:lnTo>
                    <a:pt x="45" y="154"/>
                  </a:lnTo>
                  <a:lnTo>
                    <a:pt x="62" y="164"/>
                  </a:lnTo>
                  <a:lnTo>
                    <a:pt x="68" y="171"/>
                  </a:lnTo>
                  <a:lnTo>
                    <a:pt x="72" y="191"/>
                  </a:lnTo>
                  <a:lnTo>
                    <a:pt x="76" y="219"/>
                  </a:lnTo>
                  <a:lnTo>
                    <a:pt x="98" y="245"/>
                  </a:lnTo>
                  <a:lnTo>
                    <a:pt x="214" y="238"/>
                  </a:lnTo>
                  <a:lnTo>
                    <a:pt x="207" y="199"/>
                  </a:lnTo>
                  <a:lnTo>
                    <a:pt x="211" y="160"/>
                  </a:lnTo>
                  <a:lnTo>
                    <a:pt x="218" y="143"/>
                  </a:lnTo>
                  <a:lnTo>
                    <a:pt x="217" y="127"/>
                  </a:lnTo>
                  <a:lnTo>
                    <a:pt x="232" y="92"/>
                  </a:lnTo>
                  <a:lnTo>
                    <a:pt x="234" y="83"/>
                  </a:lnTo>
                  <a:lnTo>
                    <a:pt x="230" y="81"/>
                  </a:lnTo>
                  <a:lnTo>
                    <a:pt x="224" y="88"/>
                  </a:lnTo>
                  <a:lnTo>
                    <a:pt x="219" y="106"/>
                  </a:lnTo>
                  <a:lnTo>
                    <a:pt x="210" y="108"/>
                  </a:lnTo>
                  <a:lnTo>
                    <a:pt x="206" y="119"/>
                  </a:lnTo>
                  <a:lnTo>
                    <a:pt x="196" y="126"/>
                  </a:lnTo>
                  <a:lnTo>
                    <a:pt x="197" y="114"/>
                  </a:lnTo>
                  <a:lnTo>
                    <a:pt x="203" y="102"/>
                  </a:lnTo>
                  <a:lnTo>
                    <a:pt x="209" y="98"/>
                  </a:lnTo>
                  <a:lnTo>
                    <a:pt x="210" y="94"/>
                  </a:lnTo>
                  <a:lnTo>
                    <a:pt x="198" y="59"/>
                  </a:lnTo>
                  <a:lnTo>
                    <a:pt x="189" y="57"/>
                  </a:lnTo>
                  <a:lnTo>
                    <a:pt x="185" y="49"/>
                  </a:lnTo>
                  <a:lnTo>
                    <a:pt x="163" y="46"/>
                  </a:lnTo>
                  <a:lnTo>
                    <a:pt x="114" y="34"/>
                  </a:lnTo>
                  <a:lnTo>
                    <a:pt x="95" y="20"/>
                  </a:lnTo>
                  <a:lnTo>
                    <a:pt x="84" y="15"/>
                  </a:lnTo>
                  <a:lnTo>
                    <a:pt x="77" y="20"/>
                  </a:lnTo>
                  <a:lnTo>
                    <a:pt x="75" y="18"/>
                  </a:lnTo>
                  <a:lnTo>
                    <a:pt x="79" y="15"/>
                  </a:lnTo>
                  <a:lnTo>
                    <a:pt x="79" y="8"/>
                  </a:lnTo>
                  <a:lnTo>
                    <a:pt x="81" y="6"/>
                  </a:lnTo>
                  <a:lnTo>
                    <a:pt x="81" y="2"/>
                  </a:lnTo>
                  <a:lnTo>
                    <a:pt x="78" y="0"/>
                  </a:lnTo>
                  <a:lnTo>
                    <a:pt x="50" y="12"/>
                  </a:lnTo>
                  <a:lnTo>
                    <a:pt x="40" y="16"/>
                  </a:lnTo>
                  <a:lnTo>
                    <a:pt x="36" y="17"/>
                  </a:lnTo>
                  <a:lnTo>
                    <a:pt x="29" y="13"/>
                  </a:lnTo>
                  <a:lnTo>
                    <a:pt x="28" y="16"/>
                  </a:lnTo>
                  <a:lnTo>
                    <a:pt x="27" y="12"/>
                  </a:lnTo>
                  <a:lnTo>
                    <a:pt x="22" y="17"/>
                  </a:lnTo>
                  <a:lnTo>
                    <a:pt x="23" y="46"/>
                  </a:lnTo>
                  <a:lnTo>
                    <a:pt x="0" y="74"/>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74" name="Freeform 76"/>
            <p:cNvSpPr>
              <a:spLocks/>
            </p:cNvSpPr>
            <p:nvPr/>
          </p:nvSpPr>
          <p:spPr bwMode="auto">
            <a:xfrm>
              <a:off x="1933887" y="2516995"/>
              <a:ext cx="892788" cy="719936"/>
            </a:xfrm>
            <a:custGeom>
              <a:avLst/>
              <a:gdLst/>
              <a:ahLst/>
              <a:cxnLst>
                <a:cxn ang="0">
                  <a:pos x="0" y="220"/>
                </a:cxn>
                <a:cxn ang="0">
                  <a:pos x="9" y="164"/>
                </a:cxn>
                <a:cxn ang="0">
                  <a:pos x="32" y="27"/>
                </a:cxn>
                <a:cxn ang="0">
                  <a:pos x="37" y="0"/>
                </a:cxn>
                <a:cxn ang="0">
                  <a:pos x="159" y="18"/>
                </a:cxn>
                <a:cxn ang="0">
                  <a:pos x="311" y="34"/>
                </a:cxn>
                <a:cxn ang="0">
                  <a:pos x="300" y="145"/>
                </a:cxn>
                <a:cxn ang="0">
                  <a:pos x="290" y="256"/>
                </a:cxn>
                <a:cxn ang="0">
                  <a:pos x="83" y="232"/>
                </a:cxn>
                <a:cxn ang="0">
                  <a:pos x="0" y="220"/>
                </a:cxn>
              </a:cxnLst>
              <a:rect l="0" t="0" r="r" b="b"/>
              <a:pathLst>
                <a:path w="312" h="257">
                  <a:moveTo>
                    <a:pt x="0" y="220"/>
                  </a:moveTo>
                  <a:lnTo>
                    <a:pt x="9" y="164"/>
                  </a:lnTo>
                  <a:lnTo>
                    <a:pt x="32" y="27"/>
                  </a:lnTo>
                  <a:lnTo>
                    <a:pt x="37" y="0"/>
                  </a:lnTo>
                  <a:lnTo>
                    <a:pt x="159" y="18"/>
                  </a:lnTo>
                  <a:lnTo>
                    <a:pt x="311" y="34"/>
                  </a:lnTo>
                  <a:lnTo>
                    <a:pt x="300" y="145"/>
                  </a:lnTo>
                  <a:lnTo>
                    <a:pt x="290" y="256"/>
                  </a:lnTo>
                  <a:lnTo>
                    <a:pt x="83" y="232"/>
                  </a:lnTo>
                  <a:lnTo>
                    <a:pt x="0" y="220"/>
                  </a:lnTo>
                </a:path>
              </a:pathLst>
            </a:custGeom>
            <a:solidFill>
              <a:srgbClr val="00B050"/>
            </a:solidFill>
            <a:ln w="12700" cap="rnd" cmpd="sng">
              <a:solidFill>
                <a:schemeClr val="bg1"/>
              </a:solidFill>
              <a:prstDash val="solid"/>
              <a:round/>
              <a:headEnd type="none" w="sm" len="sm"/>
              <a:tailEnd type="none" w="sm" len="sm"/>
            </a:ln>
            <a:effectLst/>
          </p:spPr>
          <p:txBody>
            <a:bodyPr/>
            <a:lstStyle/>
            <a:p>
              <a:endParaRPr lang="en-US"/>
            </a:p>
          </p:txBody>
        </p:sp>
        <p:sp>
          <p:nvSpPr>
            <p:cNvPr id="75" name="Freeform 77"/>
            <p:cNvSpPr>
              <a:spLocks/>
            </p:cNvSpPr>
            <p:nvPr/>
          </p:nvSpPr>
          <p:spPr bwMode="auto">
            <a:xfrm>
              <a:off x="5709777" y="3236931"/>
              <a:ext cx="578970" cy="281933"/>
            </a:xfrm>
            <a:custGeom>
              <a:avLst/>
              <a:gdLst/>
              <a:ahLst/>
              <a:cxnLst>
                <a:cxn ang="0">
                  <a:pos x="5" y="58"/>
                </a:cxn>
                <a:cxn ang="0">
                  <a:pos x="44" y="34"/>
                </a:cxn>
                <a:cxn ang="0">
                  <a:pos x="62" y="25"/>
                </a:cxn>
                <a:cxn ang="0">
                  <a:pos x="79" y="38"/>
                </a:cxn>
                <a:cxn ang="0">
                  <a:pos x="97" y="50"/>
                </a:cxn>
                <a:cxn ang="0">
                  <a:pos x="112" y="52"/>
                </a:cxn>
                <a:cxn ang="0">
                  <a:pos x="113" y="62"/>
                </a:cxn>
                <a:cxn ang="0">
                  <a:pos x="105" y="80"/>
                </a:cxn>
                <a:cxn ang="0">
                  <a:pos x="116" y="85"/>
                </a:cxn>
                <a:cxn ang="0">
                  <a:pos x="124" y="89"/>
                </a:cxn>
                <a:cxn ang="0">
                  <a:pos x="130" y="91"/>
                </a:cxn>
                <a:cxn ang="0">
                  <a:pos x="140" y="92"/>
                </a:cxn>
                <a:cxn ang="0">
                  <a:pos x="151" y="97"/>
                </a:cxn>
                <a:cxn ang="0">
                  <a:pos x="132" y="76"/>
                </a:cxn>
                <a:cxn ang="0">
                  <a:pos x="137" y="72"/>
                </a:cxn>
                <a:cxn ang="0">
                  <a:pos x="136" y="40"/>
                </a:cxn>
                <a:cxn ang="0">
                  <a:pos x="144" y="21"/>
                </a:cxn>
                <a:cxn ang="0">
                  <a:pos x="154" y="13"/>
                </a:cxn>
                <a:cxn ang="0">
                  <a:pos x="146" y="24"/>
                </a:cxn>
                <a:cxn ang="0">
                  <a:pos x="144" y="40"/>
                </a:cxn>
                <a:cxn ang="0">
                  <a:pos x="146" y="46"/>
                </a:cxn>
                <a:cxn ang="0">
                  <a:pos x="149" y="55"/>
                </a:cxn>
                <a:cxn ang="0">
                  <a:pos x="143" y="59"/>
                </a:cxn>
                <a:cxn ang="0">
                  <a:pos x="152" y="62"/>
                </a:cxn>
                <a:cxn ang="0">
                  <a:pos x="148" y="65"/>
                </a:cxn>
                <a:cxn ang="0">
                  <a:pos x="161" y="84"/>
                </a:cxn>
                <a:cxn ang="0">
                  <a:pos x="167" y="89"/>
                </a:cxn>
                <a:cxn ang="0">
                  <a:pos x="171" y="92"/>
                </a:cxn>
                <a:cxn ang="0">
                  <a:pos x="171" y="97"/>
                </a:cxn>
                <a:cxn ang="0">
                  <a:pos x="182" y="95"/>
                </a:cxn>
                <a:cxn ang="0">
                  <a:pos x="197" y="76"/>
                </a:cxn>
                <a:cxn ang="0">
                  <a:pos x="197" y="88"/>
                </a:cxn>
                <a:cxn ang="0">
                  <a:pos x="195" y="99"/>
                </a:cxn>
                <a:cxn ang="0">
                  <a:pos x="201" y="63"/>
                </a:cxn>
                <a:cxn ang="0">
                  <a:pos x="173" y="69"/>
                </a:cxn>
                <a:cxn ang="0">
                  <a:pos x="155" y="0"/>
                </a:cxn>
              </a:cxnLst>
              <a:rect l="0" t="0" r="r" b="b"/>
              <a:pathLst>
                <a:path w="202" h="101">
                  <a:moveTo>
                    <a:pt x="0" y="30"/>
                  </a:moveTo>
                  <a:lnTo>
                    <a:pt x="5" y="58"/>
                  </a:lnTo>
                  <a:lnTo>
                    <a:pt x="20" y="40"/>
                  </a:lnTo>
                  <a:lnTo>
                    <a:pt x="44" y="34"/>
                  </a:lnTo>
                  <a:lnTo>
                    <a:pt x="49" y="26"/>
                  </a:lnTo>
                  <a:lnTo>
                    <a:pt x="62" y="25"/>
                  </a:lnTo>
                  <a:lnTo>
                    <a:pt x="73" y="30"/>
                  </a:lnTo>
                  <a:lnTo>
                    <a:pt x="79" y="38"/>
                  </a:lnTo>
                  <a:lnTo>
                    <a:pt x="91" y="41"/>
                  </a:lnTo>
                  <a:lnTo>
                    <a:pt x="97" y="50"/>
                  </a:lnTo>
                  <a:lnTo>
                    <a:pt x="108" y="55"/>
                  </a:lnTo>
                  <a:lnTo>
                    <a:pt x="112" y="52"/>
                  </a:lnTo>
                  <a:lnTo>
                    <a:pt x="115" y="57"/>
                  </a:lnTo>
                  <a:lnTo>
                    <a:pt x="113" y="62"/>
                  </a:lnTo>
                  <a:lnTo>
                    <a:pt x="112" y="68"/>
                  </a:lnTo>
                  <a:lnTo>
                    <a:pt x="105" y="80"/>
                  </a:lnTo>
                  <a:lnTo>
                    <a:pt x="108" y="88"/>
                  </a:lnTo>
                  <a:lnTo>
                    <a:pt x="116" y="85"/>
                  </a:lnTo>
                  <a:lnTo>
                    <a:pt x="117" y="81"/>
                  </a:lnTo>
                  <a:lnTo>
                    <a:pt x="124" y="89"/>
                  </a:lnTo>
                  <a:lnTo>
                    <a:pt x="125" y="85"/>
                  </a:lnTo>
                  <a:lnTo>
                    <a:pt x="130" y="91"/>
                  </a:lnTo>
                  <a:lnTo>
                    <a:pt x="132" y="88"/>
                  </a:lnTo>
                  <a:lnTo>
                    <a:pt x="140" y="92"/>
                  </a:lnTo>
                  <a:lnTo>
                    <a:pt x="144" y="90"/>
                  </a:lnTo>
                  <a:lnTo>
                    <a:pt x="151" y="97"/>
                  </a:lnTo>
                  <a:lnTo>
                    <a:pt x="146" y="86"/>
                  </a:lnTo>
                  <a:lnTo>
                    <a:pt x="132" y="76"/>
                  </a:lnTo>
                  <a:lnTo>
                    <a:pt x="145" y="82"/>
                  </a:lnTo>
                  <a:lnTo>
                    <a:pt x="137" y="72"/>
                  </a:lnTo>
                  <a:lnTo>
                    <a:pt x="135" y="62"/>
                  </a:lnTo>
                  <a:lnTo>
                    <a:pt x="136" y="40"/>
                  </a:lnTo>
                  <a:lnTo>
                    <a:pt x="128" y="35"/>
                  </a:lnTo>
                  <a:lnTo>
                    <a:pt x="144" y="21"/>
                  </a:lnTo>
                  <a:lnTo>
                    <a:pt x="145" y="12"/>
                  </a:lnTo>
                  <a:lnTo>
                    <a:pt x="154" y="13"/>
                  </a:lnTo>
                  <a:lnTo>
                    <a:pt x="152" y="21"/>
                  </a:lnTo>
                  <a:lnTo>
                    <a:pt x="146" y="24"/>
                  </a:lnTo>
                  <a:lnTo>
                    <a:pt x="142" y="32"/>
                  </a:lnTo>
                  <a:lnTo>
                    <a:pt x="144" y="40"/>
                  </a:lnTo>
                  <a:lnTo>
                    <a:pt x="149" y="37"/>
                  </a:lnTo>
                  <a:lnTo>
                    <a:pt x="146" y="46"/>
                  </a:lnTo>
                  <a:lnTo>
                    <a:pt x="148" y="50"/>
                  </a:lnTo>
                  <a:lnTo>
                    <a:pt x="149" y="55"/>
                  </a:lnTo>
                  <a:lnTo>
                    <a:pt x="145" y="53"/>
                  </a:lnTo>
                  <a:lnTo>
                    <a:pt x="143" y="59"/>
                  </a:lnTo>
                  <a:lnTo>
                    <a:pt x="153" y="58"/>
                  </a:lnTo>
                  <a:lnTo>
                    <a:pt x="152" y="62"/>
                  </a:lnTo>
                  <a:lnTo>
                    <a:pt x="157" y="66"/>
                  </a:lnTo>
                  <a:lnTo>
                    <a:pt x="148" y="65"/>
                  </a:lnTo>
                  <a:lnTo>
                    <a:pt x="151" y="79"/>
                  </a:lnTo>
                  <a:lnTo>
                    <a:pt x="161" y="84"/>
                  </a:lnTo>
                  <a:lnTo>
                    <a:pt x="166" y="77"/>
                  </a:lnTo>
                  <a:lnTo>
                    <a:pt x="167" y="89"/>
                  </a:lnTo>
                  <a:lnTo>
                    <a:pt x="174" y="86"/>
                  </a:lnTo>
                  <a:lnTo>
                    <a:pt x="171" y="92"/>
                  </a:lnTo>
                  <a:lnTo>
                    <a:pt x="175" y="92"/>
                  </a:lnTo>
                  <a:lnTo>
                    <a:pt x="171" y="97"/>
                  </a:lnTo>
                  <a:lnTo>
                    <a:pt x="173" y="100"/>
                  </a:lnTo>
                  <a:lnTo>
                    <a:pt x="182" y="95"/>
                  </a:lnTo>
                  <a:lnTo>
                    <a:pt x="193" y="89"/>
                  </a:lnTo>
                  <a:lnTo>
                    <a:pt x="197" y="76"/>
                  </a:lnTo>
                  <a:lnTo>
                    <a:pt x="198" y="84"/>
                  </a:lnTo>
                  <a:lnTo>
                    <a:pt x="197" y="88"/>
                  </a:lnTo>
                  <a:lnTo>
                    <a:pt x="194" y="94"/>
                  </a:lnTo>
                  <a:lnTo>
                    <a:pt x="195" y="99"/>
                  </a:lnTo>
                  <a:lnTo>
                    <a:pt x="199" y="88"/>
                  </a:lnTo>
                  <a:lnTo>
                    <a:pt x="201" y="63"/>
                  </a:lnTo>
                  <a:lnTo>
                    <a:pt x="189" y="66"/>
                  </a:lnTo>
                  <a:lnTo>
                    <a:pt x="173" y="69"/>
                  </a:lnTo>
                  <a:lnTo>
                    <a:pt x="172" y="64"/>
                  </a:lnTo>
                  <a:lnTo>
                    <a:pt x="155" y="0"/>
                  </a:lnTo>
                  <a:lnTo>
                    <a:pt x="0" y="30"/>
                  </a:lnTo>
                </a:path>
              </a:pathLst>
            </a:custGeom>
            <a:solidFill>
              <a:srgbClr val="0070C0"/>
            </a:solidFill>
            <a:ln w="12700" cap="rnd" cmpd="sng">
              <a:solidFill>
                <a:schemeClr val="bg1"/>
              </a:solidFill>
              <a:prstDash val="solid"/>
              <a:round/>
              <a:headEnd type="none" w="sm" len="sm"/>
              <a:tailEnd type="none" w="sm" len="sm"/>
            </a:ln>
            <a:effectLst/>
          </p:spPr>
          <p:txBody>
            <a:bodyPr/>
            <a:lstStyle/>
            <a:p>
              <a:endParaRPr lang="en-US"/>
            </a:p>
          </p:txBody>
        </p:sp>
        <p:sp>
          <p:nvSpPr>
            <p:cNvPr id="76" name="Rectangle 75"/>
            <p:cNvSpPr/>
            <p:nvPr/>
          </p:nvSpPr>
          <p:spPr>
            <a:xfrm>
              <a:off x="6131098" y="4620932"/>
              <a:ext cx="1641302" cy="213719"/>
            </a:xfrm>
            <a:prstGeom prst="rect">
              <a:avLst/>
            </a:prstGeom>
            <a:solidFill>
              <a:srgbClr val="00B050"/>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bg1"/>
                  </a:solidFill>
                </a:rPr>
                <a:t>Puerto Rico</a:t>
              </a:r>
            </a:p>
          </p:txBody>
        </p:sp>
        <p:sp>
          <p:nvSpPr>
            <p:cNvPr id="77" name="Rectangle 76"/>
            <p:cNvSpPr/>
            <p:nvPr/>
          </p:nvSpPr>
          <p:spPr>
            <a:xfrm>
              <a:off x="6131098" y="4898818"/>
              <a:ext cx="1641302" cy="213719"/>
            </a:xfrm>
            <a:prstGeom prst="rect">
              <a:avLst/>
            </a:prstGeom>
            <a:solidFill>
              <a:srgbClr val="00B050"/>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bg1"/>
                  </a:solidFill>
                </a:rPr>
                <a:t>Bureau of Indian Education</a:t>
              </a:r>
            </a:p>
          </p:txBody>
        </p:sp>
        <p:sp>
          <p:nvSpPr>
            <p:cNvPr id="83" name="Rectangle 82"/>
            <p:cNvSpPr/>
            <p:nvPr/>
          </p:nvSpPr>
          <p:spPr>
            <a:xfrm>
              <a:off x="6131098" y="4348674"/>
              <a:ext cx="1641302" cy="213719"/>
            </a:xfrm>
            <a:prstGeom prst="rect">
              <a:avLst/>
            </a:prstGeom>
            <a:solidFill>
              <a:srgbClr val="0070C0"/>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bg1"/>
                  </a:solidFill>
                </a:rPr>
                <a:t>District of Columbia</a:t>
              </a:r>
            </a:p>
          </p:txBody>
        </p:sp>
      </p:grpSp>
      <p:sp>
        <p:nvSpPr>
          <p:cNvPr id="87" name="TextBox 86"/>
          <p:cNvSpPr txBox="1"/>
          <p:nvPr/>
        </p:nvSpPr>
        <p:spPr>
          <a:xfrm>
            <a:off x="0" y="6657945"/>
            <a:ext cx="9144000" cy="200055"/>
          </a:xfrm>
          <a:prstGeom prst="rect">
            <a:avLst/>
          </a:prstGeom>
          <a:noFill/>
        </p:spPr>
        <p:txBody>
          <a:bodyPr wrap="square" rtlCol="0">
            <a:spAutoFit/>
          </a:bodyPr>
          <a:lstStyle/>
          <a:p>
            <a:pPr marL="0" indent="0">
              <a:spcBef>
                <a:spcPts val="600"/>
              </a:spcBef>
              <a:buFont typeface="Arial" pitchFamily="34" charset="0"/>
              <a:buNone/>
            </a:pPr>
            <a:r>
              <a:rPr lang="en-US" sz="700" dirty="0" smtClean="0"/>
              <a:t>Source: USED</a:t>
            </a:r>
          </a:p>
        </p:txBody>
      </p:sp>
    </p:spTree>
    <p:extLst>
      <p:ext uri="{BB962C8B-B14F-4D97-AF65-F5344CB8AC3E}">
        <p14:creationId xmlns:p14="http://schemas.microsoft.com/office/powerpoint/2010/main" val="1963862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lstStyle/>
          <a:p>
            <a:r>
              <a:rPr lang="en-US" dirty="0" smtClean="0"/>
              <a:t>CORE’s Waiver Goal</a:t>
            </a:r>
            <a:endParaRPr lang="en-US" dirty="0"/>
          </a:p>
        </p:txBody>
      </p:sp>
      <p:sp>
        <p:nvSpPr>
          <p:cNvPr id="3" name="Content Placeholder 2"/>
          <p:cNvSpPr>
            <a:spLocks noGrp="1"/>
          </p:cNvSpPr>
          <p:nvPr>
            <p:ph idx="1"/>
          </p:nvPr>
        </p:nvSpPr>
        <p:spPr>
          <a:xfrm>
            <a:off x="457200" y="1524000"/>
            <a:ext cx="8229600" cy="4525963"/>
          </a:xfrm>
        </p:spPr>
        <p:txBody>
          <a:bodyPr>
            <a:normAutofit/>
          </a:bodyPr>
          <a:lstStyle/>
          <a:p>
            <a:pPr marL="0" indent="0">
              <a:buNone/>
            </a:pPr>
            <a:r>
              <a:rPr lang="en-US" sz="2800" dirty="0" smtClean="0">
                <a:solidFill>
                  <a:schemeClr val="tx1"/>
                </a:solidFill>
                <a:latin typeface="Garamond" pitchFamily="18" charset="0"/>
              </a:rPr>
              <a:t>With this waiver, CORE does not seek to escape FROM accountability.  Instead, CORE is asking for a waiver INTO a new system with a higher level of shared responsibility and accountability but propelled by the right drivers to achieve the system’s ultimate purpose:  </a:t>
            </a:r>
          </a:p>
          <a:p>
            <a:pPr marL="457200" indent="-457200">
              <a:buFont typeface="+mj-lt"/>
              <a:buAutoNum type="arabicPeriod"/>
            </a:pPr>
            <a:r>
              <a:rPr lang="en-US" sz="2800" dirty="0" smtClean="0">
                <a:solidFill>
                  <a:schemeClr val="tx1"/>
                </a:solidFill>
                <a:latin typeface="Garamond" pitchFamily="18" charset="0"/>
              </a:rPr>
              <a:t>All students prepared for college and careers</a:t>
            </a:r>
          </a:p>
          <a:p>
            <a:pPr marL="457200" indent="-457200">
              <a:buFont typeface="+mj-lt"/>
              <a:buAutoNum type="arabicPeriod"/>
            </a:pPr>
            <a:r>
              <a:rPr lang="en-US" sz="2800" dirty="0" smtClean="0">
                <a:solidFill>
                  <a:schemeClr val="tx1"/>
                </a:solidFill>
                <a:latin typeface="Garamond" pitchFamily="18" charset="0"/>
              </a:rPr>
              <a:t>Elimination of disparity and disproportionality on multiple measure of student engagement and success.</a:t>
            </a:r>
            <a:endParaRPr lang="en-US" sz="2800" dirty="0">
              <a:solidFill>
                <a:schemeClr val="tx1"/>
              </a:solidFill>
              <a:latin typeface="Garamond" pitchFamily="18" charset="0"/>
            </a:endParaRPr>
          </a:p>
        </p:txBody>
      </p:sp>
    </p:spTree>
    <p:extLst>
      <p:ext uri="{BB962C8B-B14F-4D97-AF65-F5344CB8AC3E}">
        <p14:creationId xmlns:p14="http://schemas.microsoft.com/office/powerpoint/2010/main" val="722012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57200"/>
            <a:ext cx="8001001" cy="1600200"/>
          </a:xfrm>
        </p:spPr>
        <p:txBody>
          <a:bodyPr/>
          <a:lstStyle/>
          <a:p>
            <a:pPr>
              <a:lnSpc>
                <a:spcPct val="100000"/>
              </a:lnSpc>
            </a:pPr>
            <a:r>
              <a:rPr lang="en-US" sz="2000" dirty="0" smtClean="0"/>
              <a:t>The large </a:t>
            </a:r>
            <a:r>
              <a:rPr lang="en-US" sz="2000" dirty="0"/>
              <a:t>achievement gaps in CA’s student subgroups are a call to action: Change is needed to address this disproportionality, as the status quo is not working</a:t>
            </a:r>
          </a:p>
        </p:txBody>
      </p:sp>
      <p:sp>
        <p:nvSpPr>
          <p:cNvPr id="87" name="TextBox 86"/>
          <p:cNvSpPr txBox="1"/>
          <p:nvPr/>
        </p:nvSpPr>
        <p:spPr>
          <a:xfrm>
            <a:off x="0" y="6657945"/>
            <a:ext cx="9144000" cy="200055"/>
          </a:xfrm>
          <a:prstGeom prst="rect">
            <a:avLst/>
          </a:prstGeom>
          <a:noFill/>
        </p:spPr>
        <p:txBody>
          <a:bodyPr wrap="square" rtlCol="0">
            <a:spAutoFit/>
          </a:bodyPr>
          <a:lstStyle/>
          <a:p>
            <a:pPr>
              <a:spcBef>
                <a:spcPts val="600"/>
              </a:spcBef>
            </a:pPr>
            <a:r>
              <a:rPr lang="en-US" sz="700" dirty="0"/>
              <a:t>Source: </a:t>
            </a:r>
            <a:r>
              <a:rPr lang="en-US" sz="700" dirty="0" err="1"/>
              <a:t>EdSource</a:t>
            </a:r>
            <a:r>
              <a:rPr lang="en-US" sz="700" dirty="0"/>
              <a:t> </a:t>
            </a:r>
            <a:r>
              <a:rPr lang="en-US" sz="700" dirty="0" smtClean="0"/>
              <a:t>website</a:t>
            </a:r>
            <a:endParaRPr lang="en-US" sz="700" dirty="0"/>
          </a:p>
        </p:txBody>
      </p:sp>
      <p:sp>
        <p:nvSpPr>
          <p:cNvPr id="8" name="Text Placeholder 1"/>
          <p:cNvSpPr txBox="1">
            <a:spLocks/>
          </p:cNvSpPr>
          <p:nvPr/>
        </p:nvSpPr>
        <p:spPr>
          <a:xfrm>
            <a:off x="2209800" y="1213104"/>
            <a:ext cx="6751320" cy="1758696"/>
          </a:xfrm>
          <a:prstGeom prst="rect">
            <a:avLst/>
          </a:prstGeom>
        </p:spPr>
        <p:txBody>
          <a:bodyPr vert="horz" lIns="91440" tIns="45720" rIns="45720" bIns="45720" rtlCol="0" anchor="t"/>
          <a:lstStyle>
            <a:defPPr>
              <a:defRPr lang="en-US"/>
            </a:defPPr>
            <a:lvl1pPr marL="0" algn="r" defTabSz="914400" rtl="0" eaLnBrk="1" latinLnBrk="0" hangingPunct="1">
              <a:defRPr sz="1200" kern="1200">
                <a:solidFill>
                  <a:schemeClr val="tx1">
                    <a:lumMod val="65000"/>
                    <a:lumOff val="35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lgn="l">
              <a:spcAft>
                <a:spcPts val="600"/>
              </a:spcAft>
              <a:buFont typeface="Arial" pitchFamily="34" charset="0"/>
              <a:buChar char="•"/>
            </a:pPr>
            <a:r>
              <a:rPr lang="en-US" sz="1050" dirty="0" smtClean="0">
                <a:solidFill>
                  <a:schemeClr val="tx1"/>
                </a:solidFill>
                <a:latin typeface="+mn-lt"/>
              </a:rPr>
              <a:t>“At more than 6 million students, California’s public school population is enormous. It is also enormously diverse.  In its schools, </a:t>
            </a:r>
            <a:r>
              <a:rPr lang="en-US" sz="1050" b="1" dirty="0" smtClean="0">
                <a:solidFill>
                  <a:schemeClr val="tx1"/>
                </a:solidFill>
                <a:latin typeface="+mn-lt"/>
              </a:rPr>
              <a:t>the state has a majority of minorities, with Hispanics/Latinos making up the largest student group</a:t>
            </a:r>
            <a:r>
              <a:rPr lang="en-US" sz="1050" dirty="0" smtClean="0">
                <a:solidFill>
                  <a:schemeClr val="tx1"/>
                </a:solidFill>
                <a:latin typeface="+mn-lt"/>
              </a:rPr>
              <a:t>”</a:t>
            </a:r>
          </a:p>
          <a:p>
            <a:pPr marL="171450" indent="-171450" algn="l">
              <a:spcAft>
                <a:spcPts val="600"/>
              </a:spcAft>
              <a:buFont typeface="Arial" pitchFamily="34" charset="0"/>
              <a:buChar char="•"/>
            </a:pPr>
            <a:r>
              <a:rPr lang="en-US" sz="1050" dirty="0" smtClean="0">
                <a:solidFill>
                  <a:schemeClr val="tx1"/>
                </a:solidFill>
                <a:latin typeface="+mn-lt"/>
              </a:rPr>
              <a:t>“More than </a:t>
            </a:r>
            <a:r>
              <a:rPr lang="en-US" sz="1050" b="1" dirty="0" smtClean="0">
                <a:solidFill>
                  <a:schemeClr val="tx1"/>
                </a:solidFill>
                <a:latin typeface="+mn-lt"/>
              </a:rPr>
              <a:t>one in five children in California live in poverty, and nearly half of all K–12 students participate in the federal free and reduced-price meal programs </a:t>
            </a:r>
            <a:r>
              <a:rPr lang="en-US" sz="1050" dirty="0" smtClean="0">
                <a:solidFill>
                  <a:schemeClr val="tx1"/>
                </a:solidFill>
                <a:latin typeface="+mn-lt"/>
              </a:rPr>
              <a:t>offered in schools to students from low-income families”</a:t>
            </a:r>
          </a:p>
          <a:p>
            <a:pPr marL="171450" indent="-171450" algn="l">
              <a:spcAft>
                <a:spcPts val="600"/>
              </a:spcAft>
              <a:buFont typeface="Arial" pitchFamily="34" charset="0"/>
              <a:buChar char="•"/>
            </a:pPr>
            <a:r>
              <a:rPr lang="en-US" sz="1050" dirty="0" smtClean="0">
                <a:solidFill>
                  <a:schemeClr val="tx1"/>
                </a:solidFill>
                <a:latin typeface="+mn-lt"/>
              </a:rPr>
              <a:t>“In addition, </a:t>
            </a:r>
            <a:r>
              <a:rPr lang="en-US" sz="1050" b="1" dirty="0" smtClean="0">
                <a:solidFill>
                  <a:schemeClr val="tx1"/>
                </a:solidFill>
                <a:latin typeface="+mn-lt"/>
              </a:rPr>
              <a:t>one quarter of California’s K–12 students are English learners</a:t>
            </a:r>
            <a:r>
              <a:rPr lang="en-US" sz="1050" dirty="0" smtClean="0">
                <a:solidFill>
                  <a:schemeClr val="tx1"/>
                </a:solidFill>
                <a:latin typeface="+mn-lt"/>
              </a:rPr>
              <a:t>”</a:t>
            </a:r>
          </a:p>
          <a:p>
            <a:pPr>
              <a:spcAft>
                <a:spcPts val="600"/>
              </a:spcAft>
            </a:pPr>
            <a:r>
              <a:rPr lang="en-US" sz="1050" i="1" dirty="0" smtClean="0">
                <a:solidFill>
                  <a:schemeClr val="tx1"/>
                </a:solidFill>
                <a:latin typeface="+mn-lt"/>
              </a:rPr>
              <a:t>—</a:t>
            </a:r>
            <a:r>
              <a:rPr lang="en-US" sz="1050" i="1" dirty="0" err="1" smtClean="0">
                <a:solidFill>
                  <a:schemeClr val="tx1"/>
                </a:solidFill>
                <a:latin typeface="+mn-lt"/>
              </a:rPr>
              <a:t>EdSource</a:t>
            </a:r>
            <a:r>
              <a:rPr lang="en-US" sz="1050" i="1" dirty="0" smtClean="0">
                <a:solidFill>
                  <a:schemeClr val="tx1"/>
                </a:solidFill>
                <a:latin typeface="+mn-lt"/>
              </a:rPr>
              <a:t>, “The Achievement Gap in California”</a:t>
            </a:r>
          </a:p>
        </p:txBody>
      </p:sp>
      <p:sp>
        <p:nvSpPr>
          <p:cNvPr id="9" name="Text Placeholder 1"/>
          <p:cNvSpPr txBox="1">
            <a:spLocks/>
          </p:cNvSpPr>
          <p:nvPr/>
        </p:nvSpPr>
        <p:spPr>
          <a:xfrm>
            <a:off x="2209800" y="2841172"/>
            <a:ext cx="6751320" cy="2340428"/>
          </a:xfrm>
          <a:prstGeom prst="rect">
            <a:avLst/>
          </a:prstGeom>
        </p:spPr>
        <p:txBody>
          <a:bodyPr vert="horz" lIns="91440" tIns="45720" rIns="91440" bIns="45720" rtlCol="0">
            <a:noAutofit/>
          </a:bodyPr>
          <a:lstStyle>
            <a:lvl1pPr marL="230188" indent="-230188" algn="l" rtl="0" eaLnBrk="1" latinLnBrk="0" hangingPunct="1">
              <a:spcBef>
                <a:spcPts val="600"/>
              </a:spcBef>
              <a:buClrTx/>
              <a:buSzPct val="100000"/>
              <a:buFont typeface="Arial" pitchFamily="34" charset="0"/>
              <a:buChar char="•"/>
              <a:defRPr sz="1100" kern="1200">
                <a:solidFill>
                  <a:schemeClr val="bg2"/>
                </a:solidFill>
                <a:effectLst/>
                <a:latin typeface="+mn-lt"/>
                <a:ea typeface="+mn-ea"/>
                <a:cs typeface="+mn-cs"/>
              </a:defRPr>
            </a:lvl1pPr>
            <a:lvl2pPr marL="548640" indent="-201168" algn="l" rtl="0" eaLnBrk="1" latinLnBrk="0" hangingPunct="1">
              <a:spcBef>
                <a:spcPts val="600"/>
              </a:spcBef>
              <a:buClrTx/>
              <a:buSzPct val="100000"/>
              <a:buFont typeface="Arial" pitchFamily="34" charset="0"/>
              <a:buChar char="−"/>
              <a:defRPr sz="1100" kern="1200">
                <a:solidFill>
                  <a:schemeClr val="bg2"/>
                </a:solidFill>
                <a:latin typeface="+mn-lt"/>
                <a:ea typeface="+mn-ea"/>
                <a:cs typeface="+mn-cs"/>
              </a:defRPr>
            </a:lvl2pPr>
            <a:lvl3pPr marL="786384" indent="-182880" algn="l" rtl="0" eaLnBrk="1" latinLnBrk="0" hangingPunct="1">
              <a:spcBef>
                <a:spcPts val="300"/>
              </a:spcBef>
              <a:buClrTx/>
              <a:buSzPct val="100000"/>
              <a:buFont typeface="Arial" pitchFamily="34" charset="0"/>
              <a:buChar char="•"/>
              <a:defRPr sz="1100" kern="1200">
                <a:solidFill>
                  <a:schemeClr val="bg2"/>
                </a:solidFill>
                <a:latin typeface="+mn-lt"/>
                <a:ea typeface="+mn-ea"/>
                <a:cs typeface="+mn-cs"/>
              </a:defRPr>
            </a:lvl3pPr>
            <a:lvl4pPr marL="1024128" indent="-182880" algn="l" rtl="0" eaLnBrk="1" latinLnBrk="0" hangingPunct="1">
              <a:spcBef>
                <a:spcPts val="300"/>
              </a:spcBef>
              <a:buClrTx/>
              <a:buSzPct val="100000"/>
              <a:buFont typeface="Arial" pitchFamily="34" charset="0"/>
              <a:buChar char="−"/>
              <a:defRPr sz="1100" kern="1200">
                <a:solidFill>
                  <a:schemeClr val="bg2"/>
                </a:solidFill>
                <a:latin typeface="+mn-lt"/>
                <a:ea typeface="+mn-ea"/>
                <a:cs typeface="+mn-cs"/>
              </a:defRPr>
            </a:lvl4pPr>
            <a:lvl5pPr marL="1280160" indent="-182880" algn="l" rtl="0" eaLnBrk="1" latinLnBrk="0" hangingPunct="1">
              <a:spcBef>
                <a:spcPts val="300"/>
              </a:spcBef>
              <a:buClrTx/>
              <a:buSzPct val="100000"/>
              <a:buFont typeface="Arial" pitchFamily="34" charset="0"/>
              <a:buChar char="•"/>
              <a:defRPr sz="1100" kern="1200">
                <a:solidFill>
                  <a:schemeClr val="bg2"/>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sz="1700" kern="1200" baseline="0">
                <a:solidFill>
                  <a:srgbClr val="FFFFFF"/>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sz="1500" kern="1200">
                <a:solidFill>
                  <a:srgbClr val="FFFFFF"/>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sz="1500" kern="1200" baseline="0">
                <a:solidFill>
                  <a:srgbClr val="FFFFFF"/>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sz="1500" kern="1200">
                <a:solidFill>
                  <a:srgbClr val="FFFFFF"/>
                </a:solidFill>
                <a:latin typeface="+mn-lt"/>
                <a:ea typeface="+mn-ea"/>
                <a:cs typeface="+mn-cs"/>
              </a:defRPr>
            </a:lvl9pPr>
          </a:lstStyle>
          <a:p>
            <a:r>
              <a:rPr lang="en-US" sz="1050" dirty="0" smtClean="0">
                <a:solidFill>
                  <a:schemeClr val="tx1"/>
                </a:solidFill>
              </a:rPr>
              <a:t>“</a:t>
            </a:r>
            <a:r>
              <a:rPr lang="en-US" sz="1050" dirty="0">
                <a:solidFill>
                  <a:schemeClr val="tx1"/>
                </a:solidFill>
              </a:rPr>
              <a:t>On the National Assessment of Education Progress (NAEP) and California’s own standards-based tests (CSTs), poor students, </a:t>
            </a:r>
            <a:r>
              <a:rPr lang="en-US" sz="1050" b="1" dirty="0">
                <a:solidFill>
                  <a:schemeClr val="tx1"/>
                </a:solidFill>
              </a:rPr>
              <a:t>African Americans and Latinos, and English learners are over-represented among students scoring at the lowest levels and under-represented among the highest scoring</a:t>
            </a:r>
            <a:r>
              <a:rPr lang="en-US" sz="1050" dirty="0">
                <a:solidFill>
                  <a:schemeClr val="tx1"/>
                </a:solidFill>
              </a:rPr>
              <a:t>”</a:t>
            </a:r>
          </a:p>
          <a:p>
            <a:r>
              <a:rPr lang="en-US" sz="1050" dirty="0">
                <a:solidFill>
                  <a:schemeClr val="tx1"/>
                </a:solidFill>
              </a:rPr>
              <a:t>“Other measures of student achievement—including dropout and graduation rates, completion of the </a:t>
            </a:r>
            <a:r>
              <a:rPr lang="en-US" sz="1050" dirty="0" smtClean="0">
                <a:solidFill>
                  <a:schemeClr val="tx1"/>
                </a:solidFill>
              </a:rPr>
              <a:t>A-G </a:t>
            </a:r>
            <a:r>
              <a:rPr lang="en-US" sz="1050" dirty="0">
                <a:solidFill>
                  <a:schemeClr val="tx1"/>
                </a:solidFill>
              </a:rPr>
              <a:t>courses required for eligibility to the state’s four-year universities, and college admissions—reveal similar achievement patterns between these groups of students and their peers. </a:t>
            </a:r>
            <a:r>
              <a:rPr lang="en-US" sz="1050" b="1" dirty="0">
                <a:solidFill>
                  <a:schemeClr val="tx1"/>
                </a:solidFill>
              </a:rPr>
              <a:t>These results are important because they predict later success, including students’ ability as adults to secure jobs that pay a living wage</a:t>
            </a:r>
            <a:r>
              <a:rPr lang="en-US" sz="1050" dirty="0">
                <a:solidFill>
                  <a:schemeClr val="tx1"/>
                </a:solidFill>
              </a:rPr>
              <a:t>”</a:t>
            </a:r>
          </a:p>
          <a:p>
            <a:r>
              <a:rPr lang="en-US" sz="1050" dirty="0">
                <a:solidFill>
                  <a:schemeClr val="tx1"/>
                </a:solidFill>
              </a:rPr>
              <a:t>“</a:t>
            </a:r>
            <a:r>
              <a:rPr lang="en-US" sz="1050" b="1" dirty="0">
                <a:solidFill>
                  <a:schemeClr val="tx1"/>
                </a:solidFill>
              </a:rPr>
              <a:t>Because African Americans and Latinos in California represent disproportionate numbers of children living in poverty</a:t>
            </a:r>
            <a:r>
              <a:rPr lang="en-US" sz="1050" dirty="0">
                <a:solidFill>
                  <a:schemeClr val="tx1"/>
                </a:solidFill>
              </a:rPr>
              <a:t>, they are also more likely to begin school at a disadvantage</a:t>
            </a:r>
            <a:r>
              <a:rPr lang="en-US" sz="1050" dirty="0" smtClean="0">
                <a:solidFill>
                  <a:schemeClr val="tx1"/>
                </a:solidFill>
              </a:rPr>
              <a:t>”</a:t>
            </a:r>
          </a:p>
          <a:p>
            <a:pPr marL="0" indent="0" algn="r">
              <a:buNone/>
            </a:pPr>
            <a:r>
              <a:rPr lang="en-US" sz="1050" i="1" dirty="0">
                <a:solidFill>
                  <a:schemeClr val="tx1"/>
                </a:solidFill>
              </a:rPr>
              <a:t>—</a:t>
            </a:r>
            <a:r>
              <a:rPr lang="en-US" sz="1050" i="1" dirty="0" err="1">
                <a:solidFill>
                  <a:schemeClr val="tx1"/>
                </a:solidFill>
              </a:rPr>
              <a:t>EdSource</a:t>
            </a:r>
            <a:r>
              <a:rPr lang="en-US" sz="1050" i="1" dirty="0">
                <a:solidFill>
                  <a:schemeClr val="tx1"/>
                </a:solidFill>
              </a:rPr>
              <a:t>, “The Achievement Gap in California”</a:t>
            </a:r>
          </a:p>
        </p:txBody>
      </p:sp>
      <p:sp>
        <p:nvSpPr>
          <p:cNvPr id="10" name="Rectangle 9"/>
          <p:cNvSpPr/>
          <p:nvPr/>
        </p:nvSpPr>
        <p:spPr>
          <a:xfrm>
            <a:off x="152400" y="1247775"/>
            <a:ext cx="2057400" cy="10668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California’s population of historically underperforming subgroups is large</a:t>
            </a:r>
          </a:p>
        </p:txBody>
      </p:sp>
      <p:sp>
        <p:nvSpPr>
          <p:cNvPr id="11" name="Rectangle 10"/>
          <p:cNvSpPr/>
          <p:nvPr/>
        </p:nvSpPr>
        <p:spPr>
          <a:xfrm>
            <a:off x="152400" y="2847975"/>
            <a:ext cx="2057400" cy="10668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California’s subgroups underperform from starting KG to entering college</a:t>
            </a:r>
          </a:p>
        </p:txBody>
      </p:sp>
      <p:sp>
        <p:nvSpPr>
          <p:cNvPr id="12" name="Isosceles Triangle 11"/>
          <p:cNvSpPr/>
          <p:nvPr/>
        </p:nvSpPr>
        <p:spPr>
          <a:xfrm rot="10800000">
            <a:off x="3543302" y="4800600"/>
            <a:ext cx="2057398" cy="285750"/>
          </a:xfrm>
          <a:prstGeom prst="triangle">
            <a:avLst/>
          </a:prstGeom>
          <a:solidFill>
            <a:schemeClr val="tx2"/>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err="1" smtClean="0">
              <a:solidFill>
                <a:schemeClr val="bg1"/>
              </a:solidFill>
            </a:endParaRPr>
          </a:p>
        </p:txBody>
      </p:sp>
      <p:sp>
        <p:nvSpPr>
          <p:cNvPr id="13" name="Rectangle 12"/>
          <p:cNvSpPr/>
          <p:nvPr/>
        </p:nvSpPr>
        <p:spPr>
          <a:xfrm>
            <a:off x="167640" y="5195248"/>
            <a:ext cx="8808720" cy="533399"/>
          </a:xfrm>
          <a:prstGeom prst="rect">
            <a:avLst/>
          </a:prstGeom>
          <a:solidFill>
            <a:schemeClr val="accent3">
              <a:lumMod val="60000"/>
              <a:lumOff val="4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rPr>
              <a:t>An ESEA waiver can help Participating LEAs address the problem of disproportionality among California’s student population by highlighting schools with large achievement gaps and providing targeted interventions</a:t>
            </a:r>
          </a:p>
        </p:txBody>
      </p:sp>
    </p:spTree>
    <p:extLst>
      <p:ext uri="{BB962C8B-B14F-4D97-AF65-F5344CB8AC3E}">
        <p14:creationId xmlns:p14="http://schemas.microsoft.com/office/powerpoint/2010/main" val="2718960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248" y="-457200"/>
            <a:ext cx="8610600" cy="1600200"/>
          </a:xfrm>
        </p:spPr>
        <p:txBody>
          <a:bodyPr/>
          <a:lstStyle/>
          <a:p>
            <a:pPr>
              <a:lnSpc>
                <a:spcPct val="100000"/>
              </a:lnSpc>
            </a:pPr>
            <a:r>
              <a:rPr lang="en-US" sz="2000" dirty="0" smtClean="0"/>
              <a:t>CORE Waiver LEAs have agreed to lower subgroup N-size to 20, increasing accountability for a significant number of additional students</a:t>
            </a:r>
            <a:endParaRPr lang="en-US" sz="2000" dirty="0"/>
          </a:p>
        </p:txBody>
      </p:sp>
      <p:sp>
        <p:nvSpPr>
          <p:cNvPr id="7" name="TextBox 6"/>
          <p:cNvSpPr txBox="1"/>
          <p:nvPr/>
        </p:nvSpPr>
        <p:spPr>
          <a:xfrm>
            <a:off x="457200" y="1524000"/>
            <a:ext cx="4495800" cy="646331"/>
          </a:xfrm>
          <a:prstGeom prst="rect">
            <a:avLst/>
          </a:prstGeom>
          <a:noFill/>
        </p:spPr>
        <p:txBody>
          <a:bodyPr wrap="square" rtlCol="0">
            <a:spAutoFit/>
          </a:bodyPr>
          <a:lstStyle/>
          <a:p>
            <a:pPr marL="0" indent="0" algn="ctr">
              <a:spcBef>
                <a:spcPts val="600"/>
              </a:spcBef>
              <a:buFont typeface="Arial" pitchFamily="34" charset="0"/>
              <a:buNone/>
            </a:pPr>
            <a:r>
              <a:rPr lang="en-US" sz="1200" b="1" dirty="0" smtClean="0"/>
              <a:t>Additional Students Counted Under N≥20 Recommendation, California (all districts)</a:t>
            </a:r>
            <a:br>
              <a:rPr lang="en-US" sz="1200" b="1" dirty="0" smtClean="0"/>
            </a:br>
            <a:r>
              <a:rPr lang="en-US" sz="1200" i="1" dirty="0" smtClean="0"/>
              <a:t>Based on 2005-2006 student figures</a:t>
            </a:r>
          </a:p>
        </p:txBody>
      </p:sp>
      <p:graphicFrame>
        <p:nvGraphicFramePr>
          <p:cNvPr id="9" name="Table 8"/>
          <p:cNvGraphicFramePr>
            <a:graphicFrameLocks noGrp="1"/>
          </p:cNvGraphicFramePr>
          <p:nvPr>
            <p:extLst>
              <p:ext uri="{D42A27DB-BD31-4B8C-83A1-F6EECF244321}">
                <p14:modId xmlns:p14="http://schemas.microsoft.com/office/powerpoint/2010/main" val="3603383341"/>
              </p:ext>
            </p:extLst>
          </p:nvPr>
        </p:nvGraphicFramePr>
        <p:xfrm>
          <a:off x="5486400" y="1938478"/>
          <a:ext cx="3505200" cy="3576558"/>
        </p:xfrm>
        <a:graphic>
          <a:graphicData uri="http://schemas.openxmlformats.org/drawingml/2006/table">
            <a:tbl>
              <a:tblPr/>
              <a:tblGrid>
                <a:gridCol w="1397370"/>
                <a:gridCol w="1053915"/>
                <a:gridCol w="1053915"/>
              </a:tblGrid>
              <a:tr h="521468">
                <a:tc>
                  <a:txBody>
                    <a:bodyPr/>
                    <a:lstStyle/>
                    <a:p>
                      <a:pPr algn="ctr" fontAlgn="ctr"/>
                      <a:r>
                        <a:rPr lang="en-US" sz="1100" b="1" i="0" u="none" strike="noStrike" dirty="0">
                          <a:solidFill>
                            <a:srgbClr val="FFFFFF"/>
                          </a:solidFill>
                          <a:effectLst/>
                          <a:latin typeface="Arial"/>
                        </a:rPr>
                        <a:t>State</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100" b="1" i="0" u="none" strike="noStrike" dirty="0">
                          <a:solidFill>
                            <a:srgbClr val="FFFFFF"/>
                          </a:solidFill>
                          <a:effectLst/>
                          <a:latin typeface="Arial"/>
                        </a:rPr>
                        <a:t>Original N-Size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100" b="1" i="0" u="none" strike="noStrike">
                          <a:solidFill>
                            <a:srgbClr val="FFFFFF"/>
                          </a:solidFill>
                          <a:effectLst/>
                          <a:latin typeface="Arial"/>
                        </a:rPr>
                        <a:t>New N-Size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215787">
                <a:tc>
                  <a:txBody>
                    <a:bodyPr/>
                    <a:lstStyle/>
                    <a:p>
                      <a:pPr algn="l" fontAlgn="b"/>
                      <a:r>
                        <a:rPr lang="en-US" sz="1100" b="0" i="0" u="none" strike="noStrike">
                          <a:solidFill>
                            <a:srgbClr val="000000"/>
                          </a:solidFill>
                          <a:effectLst/>
                          <a:latin typeface="Arial"/>
                        </a:rPr>
                        <a:t>Arkansas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100" b="0" i="0" u="none" strike="noStrike" dirty="0">
                          <a:solidFill>
                            <a:srgbClr val="000000"/>
                          </a:solidFill>
                          <a:effectLst/>
                          <a:latin typeface="Arial"/>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Arial"/>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787">
                <a:tc>
                  <a:txBody>
                    <a:bodyPr/>
                    <a:lstStyle/>
                    <a:p>
                      <a:pPr algn="l" fontAlgn="b"/>
                      <a:r>
                        <a:rPr lang="en-US" sz="1100" b="0" i="0" u="none" strike="noStrike">
                          <a:solidFill>
                            <a:srgbClr val="000000"/>
                          </a:solidFill>
                          <a:effectLst/>
                          <a:latin typeface="Arial"/>
                        </a:rPr>
                        <a:t>Connecticut</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100" b="0" i="0" u="none" strike="noStrike" dirty="0">
                          <a:solidFill>
                            <a:srgbClr val="000000"/>
                          </a:solidFill>
                          <a:effectLst/>
                          <a:latin typeface="Arial"/>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Arial"/>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787">
                <a:tc>
                  <a:txBody>
                    <a:bodyPr/>
                    <a:lstStyle/>
                    <a:p>
                      <a:pPr algn="l" fontAlgn="b"/>
                      <a:r>
                        <a:rPr lang="en-US" sz="1100" b="0" i="0" u="none" strike="noStrike">
                          <a:solidFill>
                            <a:srgbClr val="000000"/>
                          </a:solidFill>
                          <a:effectLst/>
                          <a:latin typeface="Arial"/>
                        </a:rPr>
                        <a:t>Delaware</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100" b="0" i="0" u="none" strike="noStrike" dirty="0">
                          <a:solidFill>
                            <a:srgbClr val="000000"/>
                          </a:solidFill>
                          <a:effectLst/>
                          <a:latin typeface="Arial"/>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Arial"/>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787">
                <a:tc>
                  <a:txBody>
                    <a:bodyPr/>
                    <a:lstStyle/>
                    <a:p>
                      <a:pPr algn="l" fontAlgn="b"/>
                      <a:r>
                        <a:rPr lang="en-US" sz="1100" b="0" i="0" u="none" strike="noStrike">
                          <a:solidFill>
                            <a:srgbClr val="000000"/>
                          </a:solidFill>
                          <a:effectLst/>
                          <a:latin typeface="Arial"/>
                        </a:rPr>
                        <a:t>Idaho</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100" b="0" i="0" u="none" strike="noStrike">
                          <a:solidFill>
                            <a:srgbClr val="000000"/>
                          </a:solidFill>
                          <a:effectLst/>
                          <a:latin typeface="Arial"/>
                        </a:rPr>
                        <a:t>34</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Arial"/>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787">
                <a:tc>
                  <a:txBody>
                    <a:bodyPr/>
                    <a:lstStyle/>
                    <a:p>
                      <a:pPr algn="l" fontAlgn="b"/>
                      <a:r>
                        <a:rPr lang="en-US" sz="1100" b="0" i="0" u="none" strike="noStrike">
                          <a:solidFill>
                            <a:srgbClr val="000000"/>
                          </a:solidFill>
                          <a:effectLst/>
                          <a:latin typeface="Arial"/>
                        </a:rPr>
                        <a:t>Mississippi</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100" b="0" i="0" u="none" strike="noStrike">
                          <a:solidFill>
                            <a:srgbClr val="000000"/>
                          </a:solidFill>
                          <a:effectLst/>
                          <a:latin typeface="Arial"/>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Arial"/>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787">
                <a:tc>
                  <a:txBody>
                    <a:bodyPr/>
                    <a:lstStyle/>
                    <a:p>
                      <a:pPr algn="l" fontAlgn="b"/>
                      <a:r>
                        <a:rPr lang="en-US" sz="1100" b="0" i="0" u="none" strike="noStrike">
                          <a:solidFill>
                            <a:srgbClr val="000000"/>
                          </a:solidFill>
                          <a:effectLst/>
                          <a:latin typeface="Arial"/>
                        </a:rPr>
                        <a:t>Nevada</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100" b="0" i="0" u="none" strike="noStrike" dirty="0">
                          <a:solidFill>
                            <a:srgbClr val="000000"/>
                          </a:solidFill>
                          <a:effectLst/>
                          <a:latin typeface="Arial"/>
                        </a:rPr>
                        <a:t>25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Arial"/>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787">
                <a:tc>
                  <a:txBody>
                    <a:bodyPr/>
                    <a:lstStyle/>
                    <a:p>
                      <a:pPr algn="l" fontAlgn="b"/>
                      <a:r>
                        <a:rPr lang="en-US" sz="1100" b="0" i="0" u="none" strike="noStrike">
                          <a:solidFill>
                            <a:srgbClr val="000000"/>
                          </a:solidFill>
                          <a:effectLst/>
                          <a:latin typeface="Arial"/>
                        </a:rPr>
                        <a:t>North Carolina</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100" b="0" i="0" u="none" strike="noStrike">
                          <a:solidFill>
                            <a:srgbClr val="000000"/>
                          </a:solidFill>
                          <a:effectLst/>
                          <a:latin typeface="Arial"/>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Arial"/>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787">
                <a:tc>
                  <a:txBody>
                    <a:bodyPr/>
                    <a:lstStyle/>
                    <a:p>
                      <a:pPr algn="l" fontAlgn="b"/>
                      <a:r>
                        <a:rPr lang="en-US" sz="1100" b="0" i="0" u="none" strike="noStrike">
                          <a:solidFill>
                            <a:srgbClr val="000000"/>
                          </a:solidFill>
                          <a:effectLst/>
                          <a:latin typeface="Arial"/>
                        </a:rPr>
                        <a:t>Rhode Island</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100" b="0" i="0" u="none" strike="noStrike" dirty="0">
                          <a:solidFill>
                            <a:srgbClr val="000000"/>
                          </a:solidFill>
                          <a:effectLst/>
                          <a:latin typeface="Arial"/>
                        </a:rPr>
                        <a:t>45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Arial"/>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787">
                <a:tc>
                  <a:txBody>
                    <a:bodyPr/>
                    <a:lstStyle/>
                    <a:p>
                      <a:pPr algn="l" fontAlgn="b"/>
                      <a:r>
                        <a:rPr lang="en-US" sz="1100" b="0" i="0" u="none" strike="noStrike">
                          <a:solidFill>
                            <a:srgbClr val="000000"/>
                          </a:solidFill>
                          <a:effectLst/>
                          <a:latin typeface="Arial"/>
                        </a:rPr>
                        <a:t>South Carolina</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100" b="0" i="0" u="none" strike="noStrike">
                          <a:solidFill>
                            <a:srgbClr val="000000"/>
                          </a:solidFill>
                          <a:effectLst/>
                          <a:latin typeface="Arial"/>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Arial"/>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144">
                <a:tc>
                  <a:txBody>
                    <a:bodyPr/>
                    <a:lstStyle/>
                    <a:p>
                      <a:pPr algn="l" fontAlgn="b"/>
                      <a:r>
                        <a:rPr lang="en-US" sz="1100" b="0" i="0" u="none" strike="noStrike">
                          <a:solidFill>
                            <a:srgbClr val="000000"/>
                          </a:solidFill>
                          <a:effectLst/>
                          <a:latin typeface="Arial"/>
                        </a:rPr>
                        <a:t>South Dakota</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100" b="0" i="0" u="none" strike="noStrike">
                          <a:solidFill>
                            <a:srgbClr val="000000"/>
                          </a:solidFill>
                          <a:effectLst/>
                          <a:latin typeface="Arial"/>
                        </a:rPr>
                        <a:t>25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Arial"/>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502">
                <a:tc>
                  <a:txBody>
                    <a:bodyPr/>
                    <a:lstStyle/>
                    <a:p>
                      <a:pPr algn="l" fontAlgn="b"/>
                      <a:r>
                        <a:rPr lang="en-US" sz="1100" b="0" i="0" u="none" strike="noStrike">
                          <a:solidFill>
                            <a:srgbClr val="000000"/>
                          </a:solidFill>
                          <a:effectLst/>
                          <a:latin typeface="Arial"/>
                        </a:rPr>
                        <a:t>Virginia</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100" b="0" i="0" u="none" strike="noStrike">
                          <a:solidFill>
                            <a:srgbClr val="000000"/>
                          </a:solidFill>
                          <a:effectLst/>
                          <a:latin typeface="Arial"/>
                        </a:rPr>
                        <a:t>50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Arial"/>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787">
                <a:tc>
                  <a:txBody>
                    <a:bodyPr/>
                    <a:lstStyle/>
                    <a:p>
                      <a:pPr algn="l" fontAlgn="b"/>
                      <a:r>
                        <a:rPr lang="en-US" sz="1100" b="0" i="0" u="none" strike="noStrike">
                          <a:solidFill>
                            <a:srgbClr val="000000"/>
                          </a:solidFill>
                          <a:effectLst/>
                          <a:latin typeface="Arial"/>
                        </a:rPr>
                        <a:t>Washington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100" b="0" i="0" u="none" strike="noStrike">
                          <a:solidFill>
                            <a:srgbClr val="000000"/>
                          </a:solidFill>
                          <a:effectLst/>
                          <a:latin typeface="Arial"/>
                        </a:rPr>
                        <a:t>30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Arial"/>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787">
                <a:tc>
                  <a:txBody>
                    <a:bodyPr/>
                    <a:lstStyle/>
                    <a:p>
                      <a:pPr algn="l" fontAlgn="b"/>
                      <a:r>
                        <a:rPr lang="en-US" sz="1100" b="0" i="0" u="none" strike="noStrike" dirty="0">
                          <a:solidFill>
                            <a:srgbClr val="000000"/>
                          </a:solidFill>
                          <a:effectLst/>
                          <a:latin typeface="Arial"/>
                        </a:rPr>
                        <a:t>Wisconsin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100" b="0" i="0" u="none" strike="noStrike">
                          <a:solidFill>
                            <a:srgbClr val="000000"/>
                          </a:solidFill>
                          <a:effectLst/>
                          <a:latin typeface="Arial"/>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Arial"/>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787">
                <a:tc>
                  <a:txBody>
                    <a:bodyPr/>
                    <a:lstStyle/>
                    <a:p>
                      <a:pPr algn="l" fontAlgn="b"/>
                      <a:r>
                        <a:rPr lang="en-US" sz="1100" b="1" i="1" u="none" strike="noStrike" dirty="0" smtClean="0">
                          <a:solidFill>
                            <a:srgbClr val="000000"/>
                          </a:solidFill>
                          <a:effectLst/>
                          <a:latin typeface="Arial"/>
                        </a:rPr>
                        <a:t>CORE Waiver LEAs</a:t>
                      </a:r>
                      <a:endParaRPr lang="en-US" sz="1100" b="1" i="1"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US" sz="1100" b="1" i="1" u="none" strike="noStrike" dirty="0" smtClean="0">
                          <a:solidFill>
                            <a:srgbClr val="000000"/>
                          </a:solidFill>
                          <a:effectLst/>
                          <a:latin typeface="Arial"/>
                        </a:rPr>
                        <a:t>100</a:t>
                      </a:r>
                      <a:endParaRPr lang="en-US" sz="1100" b="1" i="1"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1" u="none" strike="noStrike" dirty="0" smtClean="0">
                          <a:solidFill>
                            <a:srgbClr val="000000"/>
                          </a:solidFill>
                          <a:effectLst/>
                          <a:latin typeface="Arial"/>
                        </a:rPr>
                        <a:t>20</a:t>
                      </a:r>
                      <a:endParaRPr lang="en-US" sz="1100" b="1" i="1"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0" name="TextBox 9"/>
          <p:cNvSpPr txBox="1"/>
          <p:nvPr/>
        </p:nvSpPr>
        <p:spPr>
          <a:xfrm>
            <a:off x="5514975" y="1600200"/>
            <a:ext cx="3448050" cy="276999"/>
          </a:xfrm>
          <a:prstGeom prst="rect">
            <a:avLst/>
          </a:prstGeom>
          <a:noFill/>
        </p:spPr>
        <p:txBody>
          <a:bodyPr wrap="square" rtlCol="0">
            <a:spAutoFit/>
          </a:bodyPr>
          <a:lstStyle/>
          <a:p>
            <a:pPr marL="0" indent="0" algn="ctr">
              <a:spcBef>
                <a:spcPts val="600"/>
              </a:spcBef>
              <a:buFont typeface="Arial" pitchFamily="34" charset="0"/>
              <a:buNone/>
            </a:pPr>
            <a:r>
              <a:rPr lang="en-US" sz="1200" b="1" dirty="0" smtClean="0"/>
              <a:t>State ESEA Waivers With Lowered N-Sizes</a:t>
            </a:r>
            <a:endParaRPr lang="en-US" sz="900" b="1" dirty="0" smtClean="0"/>
          </a:p>
        </p:txBody>
      </p:sp>
      <p:sp>
        <p:nvSpPr>
          <p:cNvPr id="12" name="TextBox 11"/>
          <p:cNvSpPr txBox="1"/>
          <p:nvPr/>
        </p:nvSpPr>
        <p:spPr>
          <a:xfrm>
            <a:off x="685800" y="6657945"/>
            <a:ext cx="8200858" cy="200055"/>
          </a:xfrm>
          <a:prstGeom prst="rect">
            <a:avLst/>
          </a:prstGeom>
          <a:noFill/>
        </p:spPr>
        <p:txBody>
          <a:bodyPr wrap="square" rtlCol="0">
            <a:spAutoFit/>
          </a:bodyPr>
          <a:lstStyle/>
          <a:p>
            <a:pPr marL="0" indent="0">
              <a:spcBef>
                <a:spcPts val="600"/>
              </a:spcBef>
              <a:buFont typeface="Arial" pitchFamily="34" charset="0"/>
              <a:buNone/>
            </a:pPr>
            <a:r>
              <a:rPr lang="en-US" sz="700" dirty="0" smtClean="0"/>
              <a:t>Source: The Aspen Institute, “The commission’s Recommendations in Practice: What the New N-Size Policy Would Mean in California”; US DOE website</a:t>
            </a:r>
          </a:p>
        </p:txBody>
      </p:sp>
      <p:graphicFrame>
        <p:nvGraphicFramePr>
          <p:cNvPr id="4" name="Table 3"/>
          <p:cNvGraphicFramePr>
            <a:graphicFrameLocks noGrp="1"/>
          </p:cNvGraphicFramePr>
          <p:nvPr>
            <p:extLst>
              <p:ext uri="{D42A27DB-BD31-4B8C-83A1-F6EECF244321}">
                <p14:modId xmlns:p14="http://schemas.microsoft.com/office/powerpoint/2010/main" val="1357229953"/>
              </p:ext>
            </p:extLst>
          </p:nvPr>
        </p:nvGraphicFramePr>
        <p:xfrm>
          <a:off x="76202" y="2209800"/>
          <a:ext cx="5257802" cy="2705100"/>
        </p:xfrm>
        <a:graphic>
          <a:graphicData uri="http://schemas.openxmlformats.org/drawingml/2006/table">
            <a:tbl>
              <a:tblPr/>
              <a:tblGrid>
                <a:gridCol w="1142998"/>
                <a:gridCol w="1181100"/>
                <a:gridCol w="1181100"/>
                <a:gridCol w="876302"/>
                <a:gridCol w="876302"/>
              </a:tblGrid>
              <a:tr h="771525">
                <a:tc>
                  <a:txBody>
                    <a:bodyPr/>
                    <a:lstStyle/>
                    <a:p>
                      <a:pPr algn="ctr" fontAlgn="ctr"/>
                      <a:r>
                        <a:rPr lang="en-US" sz="1100" b="1" i="0" u="none" strike="noStrike" dirty="0">
                          <a:solidFill>
                            <a:srgbClr val="FFFFFF"/>
                          </a:solidFill>
                          <a:effectLst/>
                          <a:latin typeface="Arial"/>
                        </a:rPr>
                        <a:t>Subgroup</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100" b="1" i="0" u="none" strike="noStrike" dirty="0">
                          <a:solidFill>
                            <a:srgbClr val="FFFFFF"/>
                          </a:solidFill>
                          <a:effectLst/>
                          <a:latin typeface="Arial"/>
                        </a:rPr>
                        <a:t>Students Counted Under Current </a:t>
                      </a:r>
                      <a:r>
                        <a:rPr lang="en-US" sz="1100" b="1" i="0" u="none" strike="noStrike" dirty="0" smtClean="0">
                          <a:solidFill>
                            <a:srgbClr val="FFFFFF"/>
                          </a:solidFill>
                          <a:effectLst/>
                          <a:latin typeface="Arial"/>
                        </a:rPr>
                        <a:t>N-Size (N≥100 or 15% of students)</a:t>
                      </a:r>
                      <a:endParaRPr lang="en-US" sz="1100" b="1" i="0" u="none" strike="noStrike" dirty="0">
                        <a:solidFill>
                          <a:srgbClr val="FFFFFF"/>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100" b="1" i="0" u="none" strike="noStrike" dirty="0">
                          <a:solidFill>
                            <a:srgbClr val="FFFFFF"/>
                          </a:solidFill>
                          <a:effectLst/>
                          <a:latin typeface="Arial"/>
                        </a:rPr>
                        <a:t>Students Counted Under Recommended </a:t>
                      </a:r>
                      <a:r>
                        <a:rPr lang="en-US" sz="1100" b="1" i="0" u="none" strike="noStrike" dirty="0" smtClean="0">
                          <a:solidFill>
                            <a:srgbClr val="FFFFFF"/>
                          </a:solidFill>
                          <a:effectLst/>
                          <a:latin typeface="Arial"/>
                        </a:rPr>
                        <a:t>N-Size (</a:t>
                      </a:r>
                      <a:r>
                        <a:rPr lang="en-US" sz="1100" b="1" i="0" u="none" strike="noStrike" dirty="0" smtClean="0">
                          <a:solidFill>
                            <a:srgbClr val="FFFFFF"/>
                          </a:solidFill>
                          <a:effectLst/>
                          <a:latin typeface="+mn-lt"/>
                        </a:rPr>
                        <a:t>N≥20)</a:t>
                      </a:r>
                      <a:endParaRPr lang="en-US" sz="1100" b="1" i="0" u="none" strike="noStrike" dirty="0">
                        <a:solidFill>
                          <a:srgbClr val="FFFFFF"/>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100" b="1" i="0" u="none" strike="noStrike" dirty="0">
                          <a:solidFill>
                            <a:srgbClr val="FFFFFF"/>
                          </a:solidFill>
                          <a:effectLst/>
                          <a:latin typeface="Arial"/>
                        </a:rPr>
                        <a:t>Additional Students Counted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100" b="1" i="0" u="none" strike="noStrike">
                          <a:solidFill>
                            <a:srgbClr val="FFFFFF"/>
                          </a:solidFill>
                          <a:effectLst/>
                          <a:latin typeface="Arial"/>
                        </a:rPr>
                        <a:t>% Increase in Students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219075">
                <a:tc>
                  <a:txBody>
                    <a:bodyPr/>
                    <a:lstStyle/>
                    <a:p>
                      <a:pPr algn="r" fontAlgn="b"/>
                      <a:r>
                        <a:rPr lang="en-US" sz="1100" b="0" i="0" u="none" strike="noStrike" dirty="0">
                          <a:solidFill>
                            <a:srgbClr val="000000"/>
                          </a:solidFill>
                          <a:effectLst/>
                          <a:latin typeface="Arial"/>
                        </a:rPr>
                        <a:t>SWDs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0" i="0" u="none" strike="noStrike" dirty="0" smtClean="0">
                          <a:solidFill>
                            <a:srgbClr val="000000"/>
                          </a:solidFill>
                          <a:effectLst/>
                          <a:latin typeface="Arial"/>
                        </a:rPr>
                        <a:t>117k</a:t>
                      </a:r>
                      <a:endParaRPr lang="en-US" sz="11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Arial"/>
                        </a:rPr>
                        <a:t>155k</a:t>
                      </a:r>
                      <a:endParaRPr lang="en-US" sz="11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Arial"/>
                        </a:rPr>
                        <a:t>38k</a:t>
                      </a:r>
                      <a:endParaRPr lang="en-US" sz="11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Arial"/>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975">
                <a:tc>
                  <a:txBody>
                    <a:bodyPr/>
                    <a:lstStyle/>
                    <a:p>
                      <a:pPr algn="r" fontAlgn="b"/>
                      <a:r>
                        <a:rPr lang="en-US" sz="1100" b="0" i="0" u="none" strike="noStrike" dirty="0">
                          <a:solidFill>
                            <a:srgbClr val="000000"/>
                          </a:solidFill>
                          <a:effectLst/>
                          <a:latin typeface="Arial"/>
                        </a:rPr>
                        <a:t>SED</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0" i="0" u="none" strike="noStrike" dirty="0" smtClean="0">
                          <a:solidFill>
                            <a:srgbClr val="000000"/>
                          </a:solidFill>
                          <a:effectLst/>
                          <a:latin typeface="Arial"/>
                        </a:rPr>
                        <a:t>2,037k</a:t>
                      </a:r>
                      <a:endParaRPr lang="en-US" sz="11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Arial"/>
                        </a:rPr>
                        <a:t>2,095k</a:t>
                      </a:r>
                      <a:endParaRPr lang="en-US" sz="11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Arial"/>
                        </a:rPr>
                        <a:t>58k</a:t>
                      </a:r>
                      <a:endParaRPr lang="en-US" sz="11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Arial"/>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975">
                <a:tc>
                  <a:txBody>
                    <a:bodyPr/>
                    <a:lstStyle/>
                    <a:p>
                      <a:pPr algn="r" fontAlgn="b"/>
                      <a:r>
                        <a:rPr lang="en-US" sz="1100" b="0" i="0" u="none" strike="noStrike" dirty="0">
                          <a:solidFill>
                            <a:srgbClr val="000000"/>
                          </a:solidFill>
                          <a:effectLst/>
                          <a:latin typeface="Arial"/>
                        </a:rPr>
                        <a:t>ELLs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0" i="0" u="none" strike="noStrike" dirty="0" smtClean="0">
                          <a:solidFill>
                            <a:srgbClr val="000000"/>
                          </a:solidFill>
                          <a:effectLst/>
                          <a:latin typeface="Arial"/>
                        </a:rPr>
                        <a:t>1,117k</a:t>
                      </a:r>
                      <a:endParaRPr lang="en-US" sz="11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Arial"/>
                        </a:rPr>
                        <a:t>1,270k</a:t>
                      </a:r>
                      <a:endParaRPr lang="en-US" sz="11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Arial"/>
                        </a:rPr>
                        <a:t>153k</a:t>
                      </a:r>
                      <a:endParaRPr lang="en-US" sz="11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Arial"/>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975">
                <a:tc>
                  <a:txBody>
                    <a:bodyPr/>
                    <a:lstStyle/>
                    <a:p>
                      <a:pPr algn="r" fontAlgn="b"/>
                      <a:r>
                        <a:rPr lang="en-US" sz="1100" b="0" i="0" u="none" strike="noStrike" dirty="0" smtClean="0">
                          <a:solidFill>
                            <a:srgbClr val="000000"/>
                          </a:solidFill>
                          <a:effectLst/>
                          <a:latin typeface="Arial"/>
                        </a:rPr>
                        <a:t>African American</a:t>
                      </a:r>
                      <a:endParaRPr lang="en-US" sz="11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0" i="0" u="none" strike="noStrike" dirty="0" smtClean="0">
                          <a:solidFill>
                            <a:srgbClr val="000000"/>
                          </a:solidFill>
                          <a:effectLst/>
                          <a:latin typeface="Arial"/>
                        </a:rPr>
                        <a:t>179k</a:t>
                      </a:r>
                      <a:endParaRPr lang="en-US" sz="11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Arial"/>
                        </a:rPr>
                        <a:t>274k</a:t>
                      </a:r>
                      <a:endParaRPr lang="en-US" sz="11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Arial"/>
                        </a:rPr>
                        <a:t>96k</a:t>
                      </a:r>
                      <a:endParaRPr lang="en-US" sz="11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Arial"/>
                        </a:rPr>
                        <a:t>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975">
                <a:tc>
                  <a:txBody>
                    <a:bodyPr/>
                    <a:lstStyle/>
                    <a:p>
                      <a:pPr algn="r" fontAlgn="b"/>
                      <a:r>
                        <a:rPr lang="en-US" sz="1100" b="0" i="0" u="none" strike="noStrike" dirty="0">
                          <a:solidFill>
                            <a:srgbClr val="000000"/>
                          </a:solidFill>
                          <a:effectLst/>
                          <a:latin typeface="Arial"/>
                        </a:rPr>
                        <a:t>Asian</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0" i="0" u="none" strike="noStrike" dirty="0" smtClean="0">
                          <a:solidFill>
                            <a:srgbClr val="000000"/>
                          </a:solidFill>
                          <a:effectLst/>
                          <a:latin typeface="Arial"/>
                        </a:rPr>
                        <a:t>209k</a:t>
                      </a:r>
                      <a:endParaRPr lang="en-US" sz="11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Arial"/>
                        </a:rPr>
                        <a:t>292k</a:t>
                      </a:r>
                      <a:endParaRPr lang="en-US" sz="11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Arial"/>
                        </a:rPr>
                        <a:t>83k</a:t>
                      </a:r>
                      <a:endParaRPr lang="en-US" sz="11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Arial"/>
                        </a:rPr>
                        <a:t>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975">
                <a:tc>
                  <a:txBody>
                    <a:bodyPr/>
                    <a:lstStyle/>
                    <a:p>
                      <a:pPr algn="r" fontAlgn="b"/>
                      <a:r>
                        <a:rPr lang="en-US" sz="1100" b="0" i="0" u="none" strike="noStrike" dirty="0">
                          <a:solidFill>
                            <a:srgbClr val="000000"/>
                          </a:solidFill>
                          <a:effectLst/>
                          <a:latin typeface="Arial"/>
                        </a:rPr>
                        <a:t>Filipino</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0" i="0" u="none" strike="noStrike" dirty="0" smtClean="0">
                          <a:solidFill>
                            <a:srgbClr val="000000"/>
                          </a:solidFill>
                          <a:effectLst/>
                          <a:latin typeface="Arial"/>
                        </a:rPr>
                        <a:t>27k</a:t>
                      </a:r>
                      <a:endParaRPr lang="en-US" sz="11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Arial"/>
                        </a:rPr>
                        <a:t>71k</a:t>
                      </a:r>
                      <a:endParaRPr lang="en-US" sz="11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Arial"/>
                        </a:rPr>
                        <a:t>44k</a:t>
                      </a:r>
                      <a:endParaRPr lang="en-US" sz="11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Arial"/>
                        </a:rPr>
                        <a:t>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975">
                <a:tc>
                  <a:txBody>
                    <a:bodyPr/>
                    <a:lstStyle/>
                    <a:p>
                      <a:pPr algn="r" fontAlgn="b"/>
                      <a:r>
                        <a:rPr lang="en-US" sz="1100" b="0" i="0" u="none" strike="noStrike" dirty="0">
                          <a:solidFill>
                            <a:srgbClr val="000000"/>
                          </a:solidFill>
                          <a:effectLst/>
                          <a:latin typeface="Arial"/>
                        </a:rPr>
                        <a:t>Hispanic</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0" i="0" u="none" strike="noStrike" dirty="0" smtClean="0">
                          <a:solidFill>
                            <a:srgbClr val="000000"/>
                          </a:solidFill>
                          <a:effectLst/>
                          <a:latin typeface="Arial"/>
                        </a:rPr>
                        <a:t>1,818k</a:t>
                      </a:r>
                      <a:endParaRPr lang="en-US" sz="11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Arial"/>
                        </a:rPr>
                        <a:t>1,881k</a:t>
                      </a:r>
                      <a:endParaRPr lang="en-US" sz="11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Arial"/>
                        </a:rPr>
                        <a:t>63k</a:t>
                      </a:r>
                      <a:endParaRPr lang="en-US" sz="11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Arial"/>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975">
                <a:tc>
                  <a:txBody>
                    <a:bodyPr/>
                    <a:lstStyle/>
                    <a:p>
                      <a:pPr algn="r" fontAlgn="b"/>
                      <a:r>
                        <a:rPr lang="en-US" sz="1100" b="0" i="0" u="none" strike="noStrike" dirty="0">
                          <a:solidFill>
                            <a:srgbClr val="000000"/>
                          </a:solidFill>
                          <a:effectLst/>
                          <a:latin typeface="Arial"/>
                        </a:rPr>
                        <a:t>Native American</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0" i="0" u="none" strike="noStrike" dirty="0" smtClean="0">
                          <a:solidFill>
                            <a:srgbClr val="000000"/>
                          </a:solidFill>
                          <a:effectLst/>
                          <a:latin typeface="Arial"/>
                        </a:rPr>
                        <a:t>1.6k</a:t>
                      </a:r>
                      <a:endParaRPr lang="en-US" sz="11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Arial"/>
                        </a:rPr>
                        <a:t>7.9k</a:t>
                      </a:r>
                      <a:endParaRPr lang="en-US" sz="11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Arial"/>
                        </a:rPr>
                        <a:t>6.2k</a:t>
                      </a:r>
                      <a:endParaRPr lang="en-US" sz="11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Arial"/>
                        </a:rPr>
                        <a:t>392%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975">
                <a:tc>
                  <a:txBody>
                    <a:bodyPr/>
                    <a:lstStyle/>
                    <a:p>
                      <a:pPr algn="r" fontAlgn="b"/>
                      <a:r>
                        <a:rPr lang="en-US" sz="1100" b="0" i="0" u="none" strike="noStrike" dirty="0">
                          <a:solidFill>
                            <a:srgbClr val="000000"/>
                          </a:solidFill>
                          <a:effectLst/>
                          <a:latin typeface="Arial"/>
                        </a:rPr>
                        <a:t>Pacific Islander</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0" i="0" u="none" strike="noStrike" dirty="0" smtClean="0">
                          <a:solidFill>
                            <a:srgbClr val="000000"/>
                          </a:solidFill>
                          <a:effectLst/>
                          <a:latin typeface="Arial"/>
                        </a:rPr>
                        <a:t>0.2k</a:t>
                      </a:r>
                      <a:endParaRPr lang="en-US" sz="11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Arial"/>
                        </a:rPr>
                        <a:t>4.4k</a:t>
                      </a:r>
                      <a:endParaRPr lang="en-US" sz="11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Arial"/>
                        </a:rPr>
                        <a:t>4.2k</a:t>
                      </a:r>
                      <a:endParaRPr lang="en-US" sz="11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Arial"/>
                        </a:rPr>
                        <a:t>2187%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r" fontAlgn="b"/>
                      <a:r>
                        <a:rPr lang="en-US" sz="1100" b="0" i="0" u="none" strike="noStrike" dirty="0">
                          <a:solidFill>
                            <a:srgbClr val="000000"/>
                          </a:solidFill>
                          <a:effectLst/>
                          <a:latin typeface="Arial"/>
                        </a:rPr>
                        <a:t>White</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ctr" fontAlgn="b"/>
                      <a:r>
                        <a:rPr lang="en-US" sz="1100" b="0" i="0" u="none" strike="noStrike" dirty="0" smtClean="0">
                          <a:solidFill>
                            <a:srgbClr val="000000"/>
                          </a:solidFill>
                          <a:effectLst/>
                          <a:latin typeface="Arial"/>
                        </a:rPr>
                        <a:t>1,073k</a:t>
                      </a:r>
                      <a:endParaRPr lang="en-US" sz="11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Arial"/>
                        </a:rPr>
                        <a:t>1,151k</a:t>
                      </a:r>
                      <a:endParaRPr lang="en-US" sz="11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Arial"/>
                        </a:rPr>
                        <a:t>79k</a:t>
                      </a:r>
                      <a:endParaRPr lang="en-US" sz="11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Arial"/>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84830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pPr>
              <a:lnSpc>
                <a:spcPct val="100000"/>
              </a:lnSpc>
            </a:pPr>
            <a:r>
              <a:rPr lang="en-US" sz="2000" dirty="0"/>
              <a:t>There are four key commitments of the CORE waiver</a:t>
            </a:r>
          </a:p>
        </p:txBody>
      </p:sp>
      <p:sp>
        <p:nvSpPr>
          <p:cNvPr id="87" name="TextBox 86"/>
          <p:cNvSpPr txBox="1"/>
          <p:nvPr/>
        </p:nvSpPr>
        <p:spPr>
          <a:xfrm>
            <a:off x="0" y="6657945"/>
            <a:ext cx="9144000" cy="200055"/>
          </a:xfrm>
          <a:prstGeom prst="rect">
            <a:avLst/>
          </a:prstGeom>
          <a:noFill/>
        </p:spPr>
        <p:txBody>
          <a:bodyPr wrap="square" rtlCol="0">
            <a:spAutoFit/>
          </a:bodyPr>
          <a:lstStyle/>
          <a:p>
            <a:pPr>
              <a:spcBef>
                <a:spcPts val="600"/>
              </a:spcBef>
            </a:pPr>
            <a:r>
              <a:rPr lang="en-US" sz="700" dirty="0"/>
              <a:t>Source: </a:t>
            </a:r>
            <a:r>
              <a:rPr lang="en-US" sz="700" dirty="0" err="1"/>
              <a:t>EdSource</a:t>
            </a:r>
            <a:r>
              <a:rPr lang="en-US" sz="700" dirty="0"/>
              <a:t> Website</a:t>
            </a:r>
          </a:p>
        </p:txBody>
      </p:sp>
      <p:sp>
        <p:nvSpPr>
          <p:cNvPr id="8" name="Text Placeholder 3"/>
          <p:cNvSpPr txBox="1">
            <a:spLocks/>
          </p:cNvSpPr>
          <p:nvPr/>
        </p:nvSpPr>
        <p:spPr>
          <a:xfrm>
            <a:off x="457200" y="1754791"/>
            <a:ext cx="2667000" cy="759808"/>
          </a:xfrm>
          <a:prstGeom prst="rect">
            <a:avLst/>
          </a:prstGeom>
          <a:solidFill>
            <a:schemeClr val="accent1">
              <a:lumMod val="40000"/>
              <a:lumOff val="60000"/>
            </a:schemeClr>
          </a:solid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30188" indent="-230188" algn="l" rtl="0" eaLnBrk="1" latinLnBrk="0" hangingPunct="1">
              <a:spcBef>
                <a:spcPts val="600"/>
              </a:spcBef>
              <a:buClrTx/>
              <a:buSzPct val="100000"/>
              <a:buFont typeface="Arial" pitchFamily="34" charset="0"/>
              <a:buChar char="•"/>
              <a:defRPr sz="1100" kern="1200">
                <a:solidFill>
                  <a:schemeClr val="lt1"/>
                </a:solidFill>
                <a:effectLst/>
                <a:latin typeface="+mn-lt"/>
                <a:ea typeface="+mn-ea"/>
                <a:cs typeface="+mn-cs"/>
              </a:defRPr>
            </a:lvl1pPr>
            <a:lvl2pPr marL="548640" indent="-201168" algn="l" rtl="0" eaLnBrk="1" latinLnBrk="0" hangingPunct="1">
              <a:spcBef>
                <a:spcPts val="600"/>
              </a:spcBef>
              <a:buClrTx/>
              <a:buSzPct val="100000"/>
              <a:buFont typeface="Arial" pitchFamily="34" charset="0"/>
              <a:buChar char="−"/>
              <a:defRPr sz="1100" kern="1200">
                <a:solidFill>
                  <a:schemeClr val="lt1"/>
                </a:solidFill>
                <a:latin typeface="+mn-lt"/>
                <a:ea typeface="+mn-ea"/>
                <a:cs typeface="+mn-cs"/>
              </a:defRPr>
            </a:lvl2pPr>
            <a:lvl3pPr marL="786384" indent="-182880" algn="l" rtl="0" eaLnBrk="1" latinLnBrk="0" hangingPunct="1">
              <a:spcBef>
                <a:spcPts val="300"/>
              </a:spcBef>
              <a:buClrTx/>
              <a:buSzPct val="100000"/>
              <a:buFont typeface="Arial" pitchFamily="34" charset="0"/>
              <a:buChar char="•"/>
              <a:defRPr sz="1100" kern="1200">
                <a:solidFill>
                  <a:schemeClr val="lt1"/>
                </a:solidFill>
                <a:latin typeface="+mn-lt"/>
                <a:ea typeface="+mn-ea"/>
                <a:cs typeface="+mn-cs"/>
              </a:defRPr>
            </a:lvl3pPr>
            <a:lvl4pPr marL="1024128" indent="-182880" algn="l" rtl="0" eaLnBrk="1" latinLnBrk="0" hangingPunct="1">
              <a:spcBef>
                <a:spcPts val="300"/>
              </a:spcBef>
              <a:buClrTx/>
              <a:buSzPct val="100000"/>
              <a:buFont typeface="Arial" pitchFamily="34" charset="0"/>
              <a:buChar char="−"/>
              <a:defRPr sz="1100" kern="1200">
                <a:solidFill>
                  <a:schemeClr val="lt1"/>
                </a:solidFill>
                <a:latin typeface="+mn-lt"/>
                <a:ea typeface="+mn-ea"/>
                <a:cs typeface="+mn-cs"/>
              </a:defRPr>
            </a:lvl4pPr>
            <a:lvl5pPr marL="1280160" indent="-182880" algn="l" rtl="0" eaLnBrk="1" latinLnBrk="0" hangingPunct="1">
              <a:spcBef>
                <a:spcPts val="300"/>
              </a:spcBef>
              <a:buClrTx/>
              <a:buSzPct val="100000"/>
              <a:buFont typeface="Arial" pitchFamily="34" charset="0"/>
              <a:buChar char="•"/>
              <a:defRPr sz="1100" kern="1200">
                <a:solidFill>
                  <a:schemeClr val="lt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sz="1700" kern="1200" baseline="0">
                <a:solidFill>
                  <a:schemeClr val="lt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sz="1500" kern="1200">
                <a:solidFill>
                  <a:schemeClr val="lt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sz="1500" kern="1200" baseline="0">
                <a:solidFill>
                  <a:schemeClr val="lt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sz="1500" kern="1200">
                <a:solidFill>
                  <a:schemeClr val="lt1"/>
                </a:solidFill>
                <a:latin typeface="+mn-lt"/>
                <a:ea typeface="+mn-ea"/>
                <a:cs typeface="+mn-cs"/>
              </a:defRPr>
            </a:lvl9pPr>
          </a:lstStyle>
          <a:p>
            <a:pPr marL="0" indent="0" algn="ctr" fontAlgn="auto">
              <a:spcAft>
                <a:spcPts val="0"/>
              </a:spcAft>
              <a:buFont typeface="Arial" pitchFamily="34" charset="0"/>
              <a:buNone/>
            </a:pPr>
            <a:r>
              <a:rPr lang="en-US" sz="1200" b="1" dirty="0" smtClean="0">
                <a:solidFill>
                  <a:schemeClr val="tx1"/>
                </a:solidFill>
              </a:rPr>
              <a:t>College and Career Ready Standards</a:t>
            </a:r>
            <a:endParaRPr lang="en-US" sz="1200" b="1" i="1" dirty="0" smtClean="0">
              <a:solidFill>
                <a:schemeClr val="tx1"/>
              </a:solidFill>
            </a:endParaRPr>
          </a:p>
        </p:txBody>
      </p:sp>
      <p:sp>
        <p:nvSpPr>
          <p:cNvPr id="9" name="Text Placeholder 3"/>
          <p:cNvSpPr txBox="1">
            <a:spLocks/>
          </p:cNvSpPr>
          <p:nvPr/>
        </p:nvSpPr>
        <p:spPr>
          <a:xfrm>
            <a:off x="457200" y="2724292"/>
            <a:ext cx="2667000" cy="759808"/>
          </a:xfrm>
          <a:prstGeom prst="rect">
            <a:avLst/>
          </a:prstGeom>
          <a:solidFill>
            <a:schemeClr val="accent1">
              <a:lumMod val="40000"/>
              <a:lumOff val="60000"/>
            </a:schemeClr>
          </a:solid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30188" indent="-230188" algn="l" rtl="0" eaLnBrk="1" latinLnBrk="0" hangingPunct="1">
              <a:spcBef>
                <a:spcPts val="600"/>
              </a:spcBef>
              <a:buClrTx/>
              <a:buSzPct val="100000"/>
              <a:buFont typeface="Arial" pitchFamily="34" charset="0"/>
              <a:buChar char="•"/>
              <a:defRPr sz="1100" kern="1200">
                <a:solidFill>
                  <a:schemeClr val="lt1"/>
                </a:solidFill>
                <a:effectLst/>
                <a:latin typeface="+mn-lt"/>
                <a:ea typeface="+mn-ea"/>
                <a:cs typeface="+mn-cs"/>
              </a:defRPr>
            </a:lvl1pPr>
            <a:lvl2pPr marL="548640" indent="-201168" algn="l" rtl="0" eaLnBrk="1" latinLnBrk="0" hangingPunct="1">
              <a:spcBef>
                <a:spcPts val="600"/>
              </a:spcBef>
              <a:buClrTx/>
              <a:buSzPct val="100000"/>
              <a:buFont typeface="Arial" pitchFamily="34" charset="0"/>
              <a:buChar char="−"/>
              <a:defRPr sz="1100" kern="1200">
                <a:solidFill>
                  <a:schemeClr val="lt1"/>
                </a:solidFill>
                <a:latin typeface="+mn-lt"/>
                <a:ea typeface="+mn-ea"/>
                <a:cs typeface="+mn-cs"/>
              </a:defRPr>
            </a:lvl2pPr>
            <a:lvl3pPr marL="786384" indent="-182880" algn="l" rtl="0" eaLnBrk="1" latinLnBrk="0" hangingPunct="1">
              <a:spcBef>
                <a:spcPts val="300"/>
              </a:spcBef>
              <a:buClrTx/>
              <a:buSzPct val="100000"/>
              <a:buFont typeface="Arial" pitchFamily="34" charset="0"/>
              <a:buChar char="•"/>
              <a:defRPr sz="1100" kern="1200">
                <a:solidFill>
                  <a:schemeClr val="lt1"/>
                </a:solidFill>
                <a:latin typeface="+mn-lt"/>
                <a:ea typeface="+mn-ea"/>
                <a:cs typeface="+mn-cs"/>
              </a:defRPr>
            </a:lvl3pPr>
            <a:lvl4pPr marL="1024128" indent="-182880" algn="l" rtl="0" eaLnBrk="1" latinLnBrk="0" hangingPunct="1">
              <a:spcBef>
                <a:spcPts val="300"/>
              </a:spcBef>
              <a:buClrTx/>
              <a:buSzPct val="100000"/>
              <a:buFont typeface="Arial" pitchFamily="34" charset="0"/>
              <a:buChar char="−"/>
              <a:defRPr sz="1100" kern="1200">
                <a:solidFill>
                  <a:schemeClr val="lt1"/>
                </a:solidFill>
                <a:latin typeface="+mn-lt"/>
                <a:ea typeface="+mn-ea"/>
                <a:cs typeface="+mn-cs"/>
              </a:defRPr>
            </a:lvl4pPr>
            <a:lvl5pPr marL="1280160" indent="-182880" algn="l" rtl="0" eaLnBrk="1" latinLnBrk="0" hangingPunct="1">
              <a:spcBef>
                <a:spcPts val="300"/>
              </a:spcBef>
              <a:buClrTx/>
              <a:buSzPct val="100000"/>
              <a:buFont typeface="Arial" pitchFamily="34" charset="0"/>
              <a:buChar char="•"/>
              <a:defRPr sz="1100" kern="1200">
                <a:solidFill>
                  <a:schemeClr val="lt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sz="1700" kern="1200" baseline="0">
                <a:solidFill>
                  <a:schemeClr val="lt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sz="1500" kern="1200">
                <a:solidFill>
                  <a:schemeClr val="lt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sz="1500" kern="1200" baseline="0">
                <a:solidFill>
                  <a:schemeClr val="lt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sz="1500" kern="1200">
                <a:solidFill>
                  <a:schemeClr val="lt1"/>
                </a:solidFill>
                <a:latin typeface="+mn-lt"/>
                <a:ea typeface="+mn-ea"/>
                <a:cs typeface="+mn-cs"/>
              </a:defRPr>
            </a:lvl9pPr>
          </a:lstStyle>
          <a:p>
            <a:pPr marL="0" indent="0" algn="ctr" fontAlgn="auto">
              <a:spcAft>
                <a:spcPts val="0"/>
              </a:spcAft>
              <a:buFont typeface="Arial" pitchFamily="34" charset="0"/>
              <a:buNone/>
            </a:pPr>
            <a:r>
              <a:rPr lang="en-US" sz="1200" b="1" dirty="0" smtClean="0">
                <a:solidFill>
                  <a:schemeClr val="tx1"/>
                </a:solidFill>
              </a:rPr>
              <a:t>New CORE Accountability Model For Identifying School Supports and Interventions</a:t>
            </a:r>
            <a:endParaRPr lang="en-US" sz="1200" b="1" i="1" dirty="0" smtClean="0">
              <a:solidFill>
                <a:schemeClr val="tx1"/>
              </a:solidFill>
            </a:endParaRPr>
          </a:p>
        </p:txBody>
      </p:sp>
      <p:sp>
        <p:nvSpPr>
          <p:cNvPr id="10" name="Text Placeholder 3"/>
          <p:cNvSpPr txBox="1">
            <a:spLocks/>
          </p:cNvSpPr>
          <p:nvPr/>
        </p:nvSpPr>
        <p:spPr>
          <a:xfrm>
            <a:off x="457200" y="3693793"/>
            <a:ext cx="2667000" cy="759808"/>
          </a:xfrm>
          <a:prstGeom prst="rect">
            <a:avLst/>
          </a:prstGeom>
          <a:solidFill>
            <a:schemeClr val="accent1">
              <a:lumMod val="40000"/>
              <a:lumOff val="60000"/>
            </a:schemeClr>
          </a:solid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30188" indent="-230188" algn="l" rtl="0" eaLnBrk="1" latinLnBrk="0" hangingPunct="1">
              <a:spcBef>
                <a:spcPts val="600"/>
              </a:spcBef>
              <a:buClrTx/>
              <a:buSzPct val="100000"/>
              <a:buFont typeface="Arial" pitchFamily="34" charset="0"/>
              <a:buChar char="•"/>
              <a:defRPr sz="1100" kern="1200">
                <a:solidFill>
                  <a:schemeClr val="lt1"/>
                </a:solidFill>
                <a:effectLst/>
                <a:latin typeface="+mn-lt"/>
                <a:ea typeface="+mn-ea"/>
                <a:cs typeface="+mn-cs"/>
              </a:defRPr>
            </a:lvl1pPr>
            <a:lvl2pPr marL="548640" indent="-201168" algn="l" rtl="0" eaLnBrk="1" latinLnBrk="0" hangingPunct="1">
              <a:spcBef>
                <a:spcPts val="600"/>
              </a:spcBef>
              <a:buClrTx/>
              <a:buSzPct val="100000"/>
              <a:buFont typeface="Arial" pitchFamily="34" charset="0"/>
              <a:buChar char="−"/>
              <a:defRPr sz="1100" kern="1200">
                <a:solidFill>
                  <a:schemeClr val="lt1"/>
                </a:solidFill>
                <a:latin typeface="+mn-lt"/>
                <a:ea typeface="+mn-ea"/>
                <a:cs typeface="+mn-cs"/>
              </a:defRPr>
            </a:lvl2pPr>
            <a:lvl3pPr marL="786384" indent="-182880" algn="l" rtl="0" eaLnBrk="1" latinLnBrk="0" hangingPunct="1">
              <a:spcBef>
                <a:spcPts val="300"/>
              </a:spcBef>
              <a:buClrTx/>
              <a:buSzPct val="100000"/>
              <a:buFont typeface="Arial" pitchFamily="34" charset="0"/>
              <a:buChar char="•"/>
              <a:defRPr sz="1100" kern="1200">
                <a:solidFill>
                  <a:schemeClr val="lt1"/>
                </a:solidFill>
                <a:latin typeface="+mn-lt"/>
                <a:ea typeface="+mn-ea"/>
                <a:cs typeface="+mn-cs"/>
              </a:defRPr>
            </a:lvl3pPr>
            <a:lvl4pPr marL="1024128" indent="-182880" algn="l" rtl="0" eaLnBrk="1" latinLnBrk="0" hangingPunct="1">
              <a:spcBef>
                <a:spcPts val="300"/>
              </a:spcBef>
              <a:buClrTx/>
              <a:buSzPct val="100000"/>
              <a:buFont typeface="Arial" pitchFamily="34" charset="0"/>
              <a:buChar char="−"/>
              <a:defRPr sz="1100" kern="1200">
                <a:solidFill>
                  <a:schemeClr val="lt1"/>
                </a:solidFill>
                <a:latin typeface="+mn-lt"/>
                <a:ea typeface="+mn-ea"/>
                <a:cs typeface="+mn-cs"/>
              </a:defRPr>
            </a:lvl4pPr>
            <a:lvl5pPr marL="1280160" indent="-182880" algn="l" rtl="0" eaLnBrk="1" latinLnBrk="0" hangingPunct="1">
              <a:spcBef>
                <a:spcPts val="300"/>
              </a:spcBef>
              <a:buClrTx/>
              <a:buSzPct val="100000"/>
              <a:buFont typeface="Arial" pitchFamily="34" charset="0"/>
              <a:buChar char="•"/>
              <a:defRPr sz="1100" kern="1200">
                <a:solidFill>
                  <a:schemeClr val="lt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sz="1700" kern="1200" baseline="0">
                <a:solidFill>
                  <a:schemeClr val="lt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sz="1500" kern="1200">
                <a:solidFill>
                  <a:schemeClr val="lt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sz="1500" kern="1200" baseline="0">
                <a:solidFill>
                  <a:schemeClr val="lt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sz="1500" kern="1200">
                <a:solidFill>
                  <a:schemeClr val="lt1"/>
                </a:solidFill>
                <a:latin typeface="+mn-lt"/>
                <a:ea typeface="+mn-ea"/>
                <a:cs typeface="+mn-cs"/>
              </a:defRPr>
            </a:lvl9pPr>
          </a:lstStyle>
          <a:p>
            <a:pPr marL="0" indent="0" algn="ctr" fontAlgn="auto">
              <a:spcAft>
                <a:spcPts val="0"/>
              </a:spcAft>
              <a:buFont typeface="Arial" pitchFamily="34" charset="0"/>
              <a:buNone/>
            </a:pPr>
            <a:r>
              <a:rPr lang="en-US" sz="1200" b="1" dirty="0" smtClean="0">
                <a:solidFill>
                  <a:schemeClr val="tx1"/>
                </a:solidFill>
              </a:rPr>
              <a:t>Teacher and Principal Evaluation Incorporating  Growth in Student Achievement </a:t>
            </a:r>
            <a:endParaRPr lang="en-US" sz="1200" b="1" i="1" dirty="0" smtClean="0">
              <a:solidFill>
                <a:schemeClr val="tx1"/>
              </a:solidFill>
            </a:endParaRPr>
          </a:p>
        </p:txBody>
      </p:sp>
      <p:sp>
        <p:nvSpPr>
          <p:cNvPr id="11" name="Text Placeholder 3"/>
          <p:cNvSpPr txBox="1">
            <a:spLocks/>
          </p:cNvSpPr>
          <p:nvPr/>
        </p:nvSpPr>
        <p:spPr>
          <a:xfrm>
            <a:off x="457200" y="4663294"/>
            <a:ext cx="2667000" cy="759808"/>
          </a:xfrm>
          <a:prstGeom prst="rect">
            <a:avLst/>
          </a:prstGeom>
          <a:solidFill>
            <a:schemeClr val="accent1">
              <a:lumMod val="40000"/>
              <a:lumOff val="60000"/>
            </a:schemeClr>
          </a:solid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30188" indent="-230188" algn="l" rtl="0" eaLnBrk="1" latinLnBrk="0" hangingPunct="1">
              <a:spcBef>
                <a:spcPts val="600"/>
              </a:spcBef>
              <a:buClrTx/>
              <a:buSzPct val="100000"/>
              <a:buFont typeface="Arial" pitchFamily="34" charset="0"/>
              <a:buChar char="•"/>
              <a:defRPr sz="1100" kern="1200">
                <a:solidFill>
                  <a:schemeClr val="lt1"/>
                </a:solidFill>
                <a:effectLst/>
                <a:latin typeface="+mn-lt"/>
                <a:ea typeface="+mn-ea"/>
                <a:cs typeface="+mn-cs"/>
              </a:defRPr>
            </a:lvl1pPr>
            <a:lvl2pPr marL="548640" indent="-201168" algn="l" rtl="0" eaLnBrk="1" latinLnBrk="0" hangingPunct="1">
              <a:spcBef>
                <a:spcPts val="600"/>
              </a:spcBef>
              <a:buClrTx/>
              <a:buSzPct val="100000"/>
              <a:buFont typeface="Arial" pitchFamily="34" charset="0"/>
              <a:buChar char="−"/>
              <a:defRPr sz="1100" kern="1200">
                <a:solidFill>
                  <a:schemeClr val="lt1"/>
                </a:solidFill>
                <a:latin typeface="+mn-lt"/>
                <a:ea typeface="+mn-ea"/>
                <a:cs typeface="+mn-cs"/>
              </a:defRPr>
            </a:lvl2pPr>
            <a:lvl3pPr marL="786384" indent="-182880" algn="l" rtl="0" eaLnBrk="1" latinLnBrk="0" hangingPunct="1">
              <a:spcBef>
                <a:spcPts val="300"/>
              </a:spcBef>
              <a:buClrTx/>
              <a:buSzPct val="100000"/>
              <a:buFont typeface="Arial" pitchFamily="34" charset="0"/>
              <a:buChar char="•"/>
              <a:defRPr sz="1100" kern="1200">
                <a:solidFill>
                  <a:schemeClr val="lt1"/>
                </a:solidFill>
                <a:latin typeface="+mn-lt"/>
                <a:ea typeface="+mn-ea"/>
                <a:cs typeface="+mn-cs"/>
              </a:defRPr>
            </a:lvl3pPr>
            <a:lvl4pPr marL="1024128" indent="-182880" algn="l" rtl="0" eaLnBrk="1" latinLnBrk="0" hangingPunct="1">
              <a:spcBef>
                <a:spcPts val="300"/>
              </a:spcBef>
              <a:buClrTx/>
              <a:buSzPct val="100000"/>
              <a:buFont typeface="Arial" pitchFamily="34" charset="0"/>
              <a:buChar char="−"/>
              <a:defRPr sz="1100" kern="1200">
                <a:solidFill>
                  <a:schemeClr val="lt1"/>
                </a:solidFill>
                <a:latin typeface="+mn-lt"/>
                <a:ea typeface="+mn-ea"/>
                <a:cs typeface="+mn-cs"/>
              </a:defRPr>
            </a:lvl4pPr>
            <a:lvl5pPr marL="1280160" indent="-182880" algn="l" rtl="0" eaLnBrk="1" latinLnBrk="0" hangingPunct="1">
              <a:spcBef>
                <a:spcPts val="300"/>
              </a:spcBef>
              <a:buClrTx/>
              <a:buSzPct val="100000"/>
              <a:buFont typeface="Arial" pitchFamily="34" charset="0"/>
              <a:buChar char="•"/>
              <a:defRPr sz="1100" kern="1200">
                <a:solidFill>
                  <a:schemeClr val="lt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sz="1700" kern="1200" baseline="0">
                <a:solidFill>
                  <a:schemeClr val="lt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sz="1500" kern="1200">
                <a:solidFill>
                  <a:schemeClr val="lt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sz="1500" kern="1200" baseline="0">
                <a:solidFill>
                  <a:schemeClr val="lt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sz="1500" kern="1200">
                <a:solidFill>
                  <a:schemeClr val="lt1"/>
                </a:solidFill>
                <a:latin typeface="+mn-lt"/>
                <a:ea typeface="+mn-ea"/>
                <a:cs typeface="+mn-cs"/>
              </a:defRPr>
            </a:lvl9pPr>
          </a:lstStyle>
          <a:p>
            <a:pPr marL="0" indent="0" algn="ctr" fontAlgn="auto">
              <a:spcAft>
                <a:spcPts val="0"/>
              </a:spcAft>
              <a:buFont typeface="Arial" pitchFamily="34" charset="0"/>
              <a:buNone/>
            </a:pPr>
            <a:r>
              <a:rPr lang="en-US" sz="1200" b="1" dirty="0" smtClean="0">
                <a:solidFill>
                  <a:schemeClr val="tx1"/>
                </a:solidFill>
              </a:rPr>
              <a:t>Peer-based Monitoring, Review, and Support</a:t>
            </a:r>
            <a:endParaRPr lang="en-US" sz="1200" b="1" i="1" dirty="0" smtClean="0">
              <a:solidFill>
                <a:schemeClr val="tx1"/>
              </a:solidFill>
            </a:endParaRPr>
          </a:p>
        </p:txBody>
      </p:sp>
      <p:sp>
        <p:nvSpPr>
          <p:cNvPr id="12" name="TextBox 11"/>
          <p:cNvSpPr txBox="1"/>
          <p:nvPr/>
        </p:nvSpPr>
        <p:spPr>
          <a:xfrm>
            <a:off x="3314700" y="1773058"/>
            <a:ext cx="5410200" cy="461665"/>
          </a:xfrm>
          <a:prstGeom prst="rect">
            <a:avLst/>
          </a:prstGeom>
          <a:noFill/>
        </p:spPr>
        <p:txBody>
          <a:bodyPr wrap="square" rtlCol="0">
            <a:spAutoFit/>
          </a:bodyPr>
          <a:lstStyle/>
          <a:p>
            <a:pPr marL="171450" indent="-171450">
              <a:spcBef>
                <a:spcPts val="600"/>
              </a:spcBef>
              <a:buFont typeface="Arial" pitchFamily="34" charset="0"/>
              <a:buChar char="•"/>
            </a:pPr>
            <a:r>
              <a:rPr lang="en-US" sz="1200" dirty="0" smtClean="0"/>
              <a:t>Participating LEAs commit to Common Core Standards and SBAC (or PARCC) assessments</a:t>
            </a:r>
          </a:p>
        </p:txBody>
      </p:sp>
      <p:sp>
        <p:nvSpPr>
          <p:cNvPr id="13" name="TextBox 12"/>
          <p:cNvSpPr txBox="1"/>
          <p:nvPr/>
        </p:nvSpPr>
        <p:spPr>
          <a:xfrm>
            <a:off x="3314700" y="2729752"/>
            <a:ext cx="5410200" cy="907941"/>
          </a:xfrm>
          <a:prstGeom prst="rect">
            <a:avLst/>
          </a:prstGeom>
          <a:noFill/>
        </p:spPr>
        <p:txBody>
          <a:bodyPr wrap="square" rtlCol="0">
            <a:spAutoFit/>
          </a:bodyPr>
          <a:lstStyle/>
          <a:p>
            <a:pPr marL="171450" indent="-171450">
              <a:spcBef>
                <a:spcPts val="600"/>
              </a:spcBef>
              <a:buFont typeface="Arial" pitchFamily="34" charset="0"/>
              <a:buChar char="•"/>
            </a:pPr>
            <a:r>
              <a:rPr lang="en-US" sz="1200" dirty="0" smtClean="0"/>
              <a:t>LEAs will participate in the CORE-designed holistic accountability model, AMOs, and school designations (e.g., Reward, Focus, and Priority schools)</a:t>
            </a:r>
          </a:p>
          <a:p>
            <a:pPr marL="171450" indent="-171450">
              <a:spcBef>
                <a:spcPts val="600"/>
              </a:spcBef>
              <a:buFont typeface="Arial" pitchFamily="34" charset="0"/>
              <a:buChar char="•"/>
            </a:pPr>
            <a:r>
              <a:rPr lang="en-US" sz="1200" dirty="0" smtClean="0"/>
              <a:t>LEAs will track, submit, and release school-level academic, social-emotional, and culture and climate information</a:t>
            </a:r>
          </a:p>
        </p:txBody>
      </p:sp>
      <p:sp>
        <p:nvSpPr>
          <p:cNvPr id="18" name="Text Placeholder 3"/>
          <p:cNvSpPr txBox="1">
            <a:spLocks/>
          </p:cNvSpPr>
          <p:nvPr/>
        </p:nvSpPr>
        <p:spPr>
          <a:xfrm>
            <a:off x="3314700" y="990600"/>
            <a:ext cx="5410200" cy="609600"/>
          </a:xfrm>
          <a:prstGeom prst="rect">
            <a:avLst/>
          </a:prstGeom>
          <a:solidFill>
            <a:schemeClr val="accent3">
              <a:lumMod val="60000"/>
              <a:lumOff val="40000"/>
            </a:schemeClr>
          </a:solid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30188" indent="-230188" algn="l" rtl="0" eaLnBrk="1" latinLnBrk="0" hangingPunct="1">
              <a:spcBef>
                <a:spcPts val="600"/>
              </a:spcBef>
              <a:buClrTx/>
              <a:buSzPct val="100000"/>
              <a:buFont typeface="Arial" pitchFamily="34" charset="0"/>
              <a:buChar char="•"/>
              <a:defRPr sz="1100" kern="1200">
                <a:solidFill>
                  <a:schemeClr val="lt1"/>
                </a:solidFill>
                <a:effectLst/>
                <a:latin typeface="+mn-lt"/>
                <a:ea typeface="+mn-ea"/>
                <a:cs typeface="+mn-cs"/>
              </a:defRPr>
            </a:lvl1pPr>
            <a:lvl2pPr marL="548640" indent="-201168" algn="l" rtl="0" eaLnBrk="1" latinLnBrk="0" hangingPunct="1">
              <a:spcBef>
                <a:spcPts val="600"/>
              </a:spcBef>
              <a:buClrTx/>
              <a:buSzPct val="100000"/>
              <a:buFont typeface="Arial" pitchFamily="34" charset="0"/>
              <a:buChar char="−"/>
              <a:defRPr sz="1100" kern="1200">
                <a:solidFill>
                  <a:schemeClr val="lt1"/>
                </a:solidFill>
                <a:latin typeface="+mn-lt"/>
                <a:ea typeface="+mn-ea"/>
                <a:cs typeface="+mn-cs"/>
              </a:defRPr>
            </a:lvl2pPr>
            <a:lvl3pPr marL="786384" indent="-182880" algn="l" rtl="0" eaLnBrk="1" latinLnBrk="0" hangingPunct="1">
              <a:spcBef>
                <a:spcPts val="300"/>
              </a:spcBef>
              <a:buClrTx/>
              <a:buSzPct val="100000"/>
              <a:buFont typeface="Arial" pitchFamily="34" charset="0"/>
              <a:buChar char="•"/>
              <a:defRPr sz="1100" kern="1200">
                <a:solidFill>
                  <a:schemeClr val="lt1"/>
                </a:solidFill>
                <a:latin typeface="+mn-lt"/>
                <a:ea typeface="+mn-ea"/>
                <a:cs typeface="+mn-cs"/>
              </a:defRPr>
            </a:lvl3pPr>
            <a:lvl4pPr marL="1024128" indent="-182880" algn="l" rtl="0" eaLnBrk="1" latinLnBrk="0" hangingPunct="1">
              <a:spcBef>
                <a:spcPts val="300"/>
              </a:spcBef>
              <a:buClrTx/>
              <a:buSzPct val="100000"/>
              <a:buFont typeface="Arial" pitchFamily="34" charset="0"/>
              <a:buChar char="−"/>
              <a:defRPr sz="1100" kern="1200">
                <a:solidFill>
                  <a:schemeClr val="lt1"/>
                </a:solidFill>
                <a:latin typeface="+mn-lt"/>
                <a:ea typeface="+mn-ea"/>
                <a:cs typeface="+mn-cs"/>
              </a:defRPr>
            </a:lvl4pPr>
            <a:lvl5pPr marL="1280160" indent="-182880" algn="l" rtl="0" eaLnBrk="1" latinLnBrk="0" hangingPunct="1">
              <a:spcBef>
                <a:spcPts val="300"/>
              </a:spcBef>
              <a:buClrTx/>
              <a:buSzPct val="100000"/>
              <a:buFont typeface="Arial" pitchFamily="34" charset="0"/>
              <a:buChar char="•"/>
              <a:defRPr sz="1100" kern="1200">
                <a:solidFill>
                  <a:schemeClr val="lt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sz="1700" kern="1200" baseline="0">
                <a:solidFill>
                  <a:schemeClr val="lt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sz="1500" kern="1200">
                <a:solidFill>
                  <a:schemeClr val="lt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sz="1500" kern="1200" baseline="0">
                <a:solidFill>
                  <a:schemeClr val="lt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sz="1500" kern="1200">
                <a:solidFill>
                  <a:schemeClr val="lt1"/>
                </a:solidFill>
                <a:latin typeface="+mn-lt"/>
                <a:ea typeface="+mn-ea"/>
                <a:cs typeface="+mn-cs"/>
              </a:defRPr>
            </a:lvl9pPr>
          </a:lstStyle>
          <a:p>
            <a:pPr marL="0" indent="0" algn="ctr" fontAlgn="auto">
              <a:spcAft>
                <a:spcPts val="0"/>
              </a:spcAft>
              <a:buFont typeface="Arial" pitchFamily="34" charset="0"/>
              <a:buNone/>
            </a:pPr>
            <a:r>
              <a:rPr lang="en-US" sz="1200" b="1" dirty="0" smtClean="0">
                <a:solidFill>
                  <a:schemeClr val="tx1"/>
                </a:solidFill>
              </a:rPr>
              <a:t>Commitment from Participating CORE Waiver LEAs</a:t>
            </a:r>
            <a:endParaRPr lang="en-US" sz="1200" b="1" i="1" dirty="0" smtClean="0">
              <a:solidFill>
                <a:schemeClr val="tx1"/>
              </a:solidFill>
            </a:endParaRPr>
          </a:p>
        </p:txBody>
      </p:sp>
      <p:sp>
        <p:nvSpPr>
          <p:cNvPr id="19" name="TextBox 18"/>
          <p:cNvSpPr txBox="1"/>
          <p:nvPr/>
        </p:nvSpPr>
        <p:spPr>
          <a:xfrm>
            <a:off x="3314700" y="3750532"/>
            <a:ext cx="5410200" cy="646331"/>
          </a:xfrm>
          <a:prstGeom prst="rect">
            <a:avLst/>
          </a:prstGeom>
          <a:noFill/>
        </p:spPr>
        <p:txBody>
          <a:bodyPr wrap="square" rtlCol="0">
            <a:spAutoFit/>
          </a:bodyPr>
          <a:lstStyle/>
          <a:p>
            <a:pPr marL="171450" indent="-171450">
              <a:spcBef>
                <a:spcPts val="600"/>
              </a:spcBef>
              <a:buFont typeface="Arial" pitchFamily="34" charset="0"/>
              <a:buChar char="•"/>
            </a:pPr>
            <a:r>
              <a:rPr lang="en-US" sz="1200" dirty="0" smtClean="0"/>
              <a:t>LEAs commit to implementing by 2015-16 a teacher and principal evaluation system that differentiates performances into four tiers and includes, as a significant factor, student growth</a:t>
            </a:r>
          </a:p>
        </p:txBody>
      </p:sp>
      <p:sp>
        <p:nvSpPr>
          <p:cNvPr id="20" name="Text Placeholder 3"/>
          <p:cNvSpPr txBox="1">
            <a:spLocks/>
          </p:cNvSpPr>
          <p:nvPr/>
        </p:nvSpPr>
        <p:spPr>
          <a:xfrm>
            <a:off x="457200" y="990600"/>
            <a:ext cx="2667000" cy="609600"/>
          </a:xfrm>
          <a:prstGeom prst="rect">
            <a:avLst/>
          </a:prstGeom>
          <a:solidFill>
            <a:schemeClr val="accent1"/>
          </a:solidFill>
          <a:ln w="127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30188" indent="-230188" algn="l" rtl="0" eaLnBrk="1" latinLnBrk="0" hangingPunct="1">
              <a:spcBef>
                <a:spcPts val="600"/>
              </a:spcBef>
              <a:buClrTx/>
              <a:buSzPct val="100000"/>
              <a:buFont typeface="Arial" pitchFamily="34" charset="0"/>
              <a:buChar char="•"/>
              <a:defRPr sz="1100" kern="1200">
                <a:solidFill>
                  <a:schemeClr val="lt1"/>
                </a:solidFill>
                <a:effectLst/>
                <a:latin typeface="+mn-lt"/>
                <a:ea typeface="+mn-ea"/>
                <a:cs typeface="+mn-cs"/>
              </a:defRPr>
            </a:lvl1pPr>
            <a:lvl2pPr marL="548640" indent="-201168" algn="l" rtl="0" eaLnBrk="1" latinLnBrk="0" hangingPunct="1">
              <a:spcBef>
                <a:spcPts val="600"/>
              </a:spcBef>
              <a:buClrTx/>
              <a:buSzPct val="100000"/>
              <a:buFont typeface="Arial" pitchFamily="34" charset="0"/>
              <a:buChar char="−"/>
              <a:defRPr sz="1100" kern="1200">
                <a:solidFill>
                  <a:schemeClr val="lt1"/>
                </a:solidFill>
                <a:latin typeface="+mn-lt"/>
                <a:ea typeface="+mn-ea"/>
                <a:cs typeface="+mn-cs"/>
              </a:defRPr>
            </a:lvl2pPr>
            <a:lvl3pPr marL="786384" indent="-182880" algn="l" rtl="0" eaLnBrk="1" latinLnBrk="0" hangingPunct="1">
              <a:spcBef>
                <a:spcPts val="300"/>
              </a:spcBef>
              <a:buClrTx/>
              <a:buSzPct val="100000"/>
              <a:buFont typeface="Arial" pitchFamily="34" charset="0"/>
              <a:buChar char="•"/>
              <a:defRPr sz="1100" kern="1200">
                <a:solidFill>
                  <a:schemeClr val="lt1"/>
                </a:solidFill>
                <a:latin typeface="+mn-lt"/>
                <a:ea typeface="+mn-ea"/>
                <a:cs typeface="+mn-cs"/>
              </a:defRPr>
            </a:lvl3pPr>
            <a:lvl4pPr marL="1024128" indent="-182880" algn="l" rtl="0" eaLnBrk="1" latinLnBrk="0" hangingPunct="1">
              <a:spcBef>
                <a:spcPts val="300"/>
              </a:spcBef>
              <a:buClrTx/>
              <a:buSzPct val="100000"/>
              <a:buFont typeface="Arial" pitchFamily="34" charset="0"/>
              <a:buChar char="−"/>
              <a:defRPr sz="1100" kern="1200">
                <a:solidFill>
                  <a:schemeClr val="lt1"/>
                </a:solidFill>
                <a:latin typeface="+mn-lt"/>
                <a:ea typeface="+mn-ea"/>
                <a:cs typeface="+mn-cs"/>
              </a:defRPr>
            </a:lvl4pPr>
            <a:lvl5pPr marL="1280160" indent="-182880" algn="l" rtl="0" eaLnBrk="1" latinLnBrk="0" hangingPunct="1">
              <a:spcBef>
                <a:spcPts val="300"/>
              </a:spcBef>
              <a:buClrTx/>
              <a:buSzPct val="100000"/>
              <a:buFont typeface="Arial" pitchFamily="34" charset="0"/>
              <a:buChar char="•"/>
              <a:defRPr sz="1100" kern="1200">
                <a:solidFill>
                  <a:schemeClr val="lt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sz="1700" kern="1200" baseline="0">
                <a:solidFill>
                  <a:schemeClr val="lt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sz="1500" kern="1200">
                <a:solidFill>
                  <a:schemeClr val="lt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sz="1500" kern="1200" baseline="0">
                <a:solidFill>
                  <a:schemeClr val="lt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sz="1500" kern="1200">
                <a:solidFill>
                  <a:schemeClr val="lt1"/>
                </a:solidFill>
                <a:latin typeface="+mn-lt"/>
                <a:ea typeface="+mn-ea"/>
                <a:cs typeface="+mn-cs"/>
              </a:defRPr>
            </a:lvl9pPr>
          </a:lstStyle>
          <a:p>
            <a:pPr marL="0" indent="0" algn="ctr" fontAlgn="auto">
              <a:spcAft>
                <a:spcPts val="0"/>
              </a:spcAft>
              <a:buFont typeface="Arial" pitchFamily="34" charset="0"/>
              <a:buNone/>
            </a:pPr>
            <a:r>
              <a:rPr lang="en-US" sz="1200" b="1" dirty="0" smtClean="0">
                <a:solidFill>
                  <a:schemeClr val="bg1"/>
                </a:solidFill>
              </a:rPr>
              <a:t>Waiver Component</a:t>
            </a:r>
            <a:endParaRPr lang="en-US" sz="1200" b="1" i="1" dirty="0" smtClean="0">
              <a:solidFill>
                <a:schemeClr val="bg1"/>
              </a:solidFill>
            </a:endParaRPr>
          </a:p>
        </p:txBody>
      </p:sp>
      <p:sp>
        <p:nvSpPr>
          <p:cNvPr id="21" name="TextBox 20"/>
          <p:cNvSpPr txBox="1"/>
          <p:nvPr/>
        </p:nvSpPr>
        <p:spPr>
          <a:xfrm>
            <a:off x="3314700" y="4663294"/>
            <a:ext cx="5410200" cy="1092607"/>
          </a:xfrm>
          <a:prstGeom prst="rect">
            <a:avLst/>
          </a:prstGeom>
          <a:noFill/>
        </p:spPr>
        <p:txBody>
          <a:bodyPr wrap="square" rtlCol="0">
            <a:spAutoFit/>
          </a:bodyPr>
          <a:lstStyle/>
          <a:p>
            <a:pPr marL="171450" indent="-171450">
              <a:spcBef>
                <a:spcPts val="600"/>
              </a:spcBef>
              <a:buFont typeface="Arial" pitchFamily="34" charset="0"/>
              <a:buChar char="•"/>
            </a:pPr>
            <a:r>
              <a:rPr lang="en-US" sz="1200" dirty="0"/>
              <a:t>LEAs designated as </a:t>
            </a:r>
            <a:r>
              <a:rPr lang="en-US" sz="1200" dirty="0" smtClean="0"/>
              <a:t>Priority or Focus schools or other schools needing improvement will </a:t>
            </a:r>
            <a:r>
              <a:rPr lang="en-US" sz="1200" dirty="0"/>
              <a:t>participate in pairing process with </a:t>
            </a:r>
            <a:r>
              <a:rPr lang="en-US" sz="1200" dirty="0" smtClean="0"/>
              <a:t>a Reward or exemplar school</a:t>
            </a:r>
          </a:p>
          <a:p>
            <a:pPr marL="171450" indent="-171450">
              <a:spcBef>
                <a:spcPts val="600"/>
              </a:spcBef>
              <a:buFont typeface="Arial" pitchFamily="34" charset="0"/>
              <a:buChar char="•"/>
            </a:pPr>
            <a:r>
              <a:rPr lang="en-US" sz="1200" dirty="0" smtClean="0"/>
              <a:t>Schools may participate in appropriate Communities of Practice, which are mandatory for schools which do not meet AMOs</a:t>
            </a:r>
          </a:p>
        </p:txBody>
      </p:sp>
    </p:spTree>
    <p:extLst>
      <p:ext uri="{BB962C8B-B14F-4D97-AF65-F5344CB8AC3E}">
        <p14:creationId xmlns:p14="http://schemas.microsoft.com/office/powerpoint/2010/main" val="1861735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1143001"/>
            <a:ext cx="9144000" cy="2122913"/>
          </a:xfrm>
          <a:prstGeom prst="rect">
            <a:avLst/>
          </a:prstGeom>
          <a:solidFill>
            <a:schemeClr val="accent3">
              <a:lumMod val="40000"/>
              <a:lumOff val="6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smtClean="0">
              <a:solidFill>
                <a:schemeClr val="bg1"/>
              </a:solidFill>
            </a:endParaRPr>
          </a:p>
        </p:txBody>
      </p:sp>
      <p:sp>
        <p:nvSpPr>
          <p:cNvPr id="2" name="Title 1"/>
          <p:cNvSpPr>
            <a:spLocks noGrp="1"/>
          </p:cNvSpPr>
          <p:nvPr>
            <p:ph type="title"/>
          </p:nvPr>
        </p:nvSpPr>
        <p:spPr>
          <a:xfrm>
            <a:off x="457200" y="-609600"/>
            <a:ext cx="8229600" cy="1600200"/>
          </a:xfrm>
        </p:spPr>
        <p:txBody>
          <a:bodyPr/>
          <a:lstStyle/>
          <a:p>
            <a:pPr>
              <a:lnSpc>
                <a:spcPct val="100000"/>
              </a:lnSpc>
            </a:pPr>
            <a:r>
              <a:rPr lang="en-US" sz="2000" dirty="0"/>
              <a:t>The CORE Waiver seeks to establish a holistic school performance system and with tailored support for schools and LEAs</a:t>
            </a:r>
          </a:p>
        </p:txBody>
      </p:sp>
      <p:sp>
        <p:nvSpPr>
          <p:cNvPr id="7" name="Rectangle 6"/>
          <p:cNvSpPr/>
          <p:nvPr/>
        </p:nvSpPr>
        <p:spPr>
          <a:xfrm>
            <a:off x="228601" y="1219200"/>
            <a:ext cx="1220372" cy="762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Goals</a:t>
            </a:r>
            <a:endParaRPr lang="en-US" sz="1200" b="1" i="1" dirty="0" smtClean="0">
              <a:solidFill>
                <a:schemeClr val="bg1"/>
              </a:solidFill>
            </a:endParaRPr>
          </a:p>
        </p:txBody>
      </p:sp>
      <p:sp>
        <p:nvSpPr>
          <p:cNvPr id="8" name="Rectangle 7"/>
          <p:cNvSpPr/>
          <p:nvPr/>
        </p:nvSpPr>
        <p:spPr>
          <a:xfrm>
            <a:off x="227428" y="3359765"/>
            <a:ext cx="1220372" cy="762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Usage</a:t>
            </a:r>
            <a:endParaRPr lang="en-US" sz="1200" b="1" i="1" dirty="0" smtClean="0">
              <a:solidFill>
                <a:schemeClr val="bg1"/>
              </a:solidFill>
            </a:endParaRPr>
          </a:p>
        </p:txBody>
      </p:sp>
      <p:sp>
        <p:nvSpPr>
          <p:cNvPr id="9" name="TextBox 8"/>
          <p:cNvSpPr txBox="1"/>
          <p:nvPr/>
        </p:nvSpPr>
        <p:spPr>
          <a:xfrm>
            <a:off x="1600200" y="1219200"/>
            <a:ext cx="7391400" cy="2046714"/>
          </a:xfrm>
          <a:prstGeom prst="rect">
            <a:avLst/>
          </a:prstGeom>
          <a:noFill/>
        </p:spPr>
        <p:txBody>
          <a:bodyPr wrap="square" rtlCol="0">
            <a:spAutoFit/>
          </a:bodyPr>
          <a:lstStyle/>
          <a:p>
            <a:pPr>
              <a:spcBef>
                <a:spcPts val="600"/>
              </a:spcBef>
            </a:pPr>
            <a:r>
              <a:rPr lang="en-US" sz="1200" dirty="0" smtClean="0"/>
              <a:t>The CORE accountability model seeks to:</a:t>
            </a:r>
          </a:p>
          <a:p>
            <a:pPr marL="171450" indent="-171450">
              <a:spcBef>
                <a:spcPts val="600"/>
              </a:spcBef>
              <a:buFont typeface="Arial" pitchFamily="34" charset="0"/>
              <a:buChar char="•"/>
            </a:pPr>
            <a:r>
              <a:rPr lang="en-US" sz="1200" dirty="0" smtClean="0"/>
              <a:t>Establish a </a:t>
            </a:r>
            <a:r>
              <a:rPr lang="en-US" sz="1200" u="sng" dirty="0" smtClean="0"/>
              <a:t>holistic school performance system </a:t>
            </a:r>
            <a:r>
              <a:rPr lang="en-US" sz="1200" dirty="0" smtClean="0"/>
              <a:t>that values multiple measures of student success across </a:t>
            </a:r>
            <a:r>
              <a:rPr lang="en-US" sz="1200" u="sng" dirty="0"/>
              <a:t>academic, social-emotional, and culture-climate domains </a:t>
            </a:r>
          </a:p>
          <a:p>
            <a:pPr marL="171450" indent="-171450">
              <a:spcBef>
                <a:spcPts val="600"/>
              </a:spcBef>
              <a:buFont typeface="Arial" pitchFamily="34" charset="0"/>
              <a:buChar char="•"/>
            </a:pPr>
            <a:r>
              <a:rPr lang="en-US" sz="1200" dirty="0" smtClean="0"/>
              <a:t>Provide schools, teachers, and administrators </a:t>
            </a:r>
            <a:r>
              <a:rPr lang="en-US" sz="1200" u="sng" dirty="0" smtClean="0"/>
              <a:t>clear, in-depth feedback on areas of strength and those in need  of improvement</a:t>
            </a:r>
            <a:r>
              <a:rPr lang="en-US" sz="1200" dirty="0" smtClean="0"/>
              <a:t> to improve outcomes for students</a:t>
            </a:r>
          </a:p>
          <a:p>
            <a:pPr marL="171450" indent="-171450">
              <a:spcBef>
                <a:spcPts val="600"/>
              </a:spcBef>
              <a:buFont typeface="Arial" pitchFamily="34" charset="0"/>
              <a:buChar char="•"/>
            </a:pPr>
            <a:r>
              <a:rPr lang="en-US" sz="1200" dirty="0" smtClean="0"/>
              <a:t>Create a </a:t>
            </a:r>
            <a:r>
              <a:rPr lang="en-US" sz="1200" u="sng" dirty="0" smtClean="0"/>
              <a:t>collective ownership structure</a:t>
            </a:r>
            <a:r>
              <a:rPr lang="en-US" sz="1200" dirty="0" smtClean="0"/>
              <a:t> within schools, districts, and the CORE network in which teacher, staff, and administrator collaboration and shared responsibility for student outcomes are primary drivers of accountability </a:t>
            </a:r>
          </a:p>
          <a:p>
            <a:pPr marL="171450" indent="-171450">
              <a:spcBef>
                <a:spcPts val="600"/>
              </a:spcBef>
              <a:buFont typeface="Arial" pitchFamily="34" charset="0"/>
              <a:buChar char="•"/>
            </a:pPr>
            <a:r>
              <a:rPr lang="en-US" sz="1200" dirty="0" smtClean="0"/>
              <a:t>Increase and restore student, parent, and community confidence in all CORE network schools</a:t>
            </a:r>
          </a:p>
        </p:txBody>
      </p:sp>
      <p:sp>
        <p:nvSpPr>
          <p:cNvPr id="10" name="TextBox 9"/>
          <p:cNvSpPr txBox="1"/>
          <p:nvPr/>
        </p:nvSpPr>
        <p:spPr>
          <a:xfrm>
            <a:off x="1600200" y="3359765"/>
            <a:ext cx="7391400" cy="2431435"/>
          </a:xfrm>
          <a:prstGeom prst="rect">
            <a:avLst/>
          </a:prstGeom>
          <a:noFill/>
        </p:spPr>
        <p:txBody>
          <a:bodyPr wrap="square" rtlCol="0">
            <a:spAutoFit/>
          </a:bodyPr>
          <a:lstStyle/>
          <a:p>
            <a:pPr>
              <a:spcBef>
                <a:spcPts val="600"/>
              </a:spcBef>
            </a:pPr>
            <a:r>
              <a:rPr lang="en-US" sz="1200" dirty="0" smtClean="0"/>
              <a:t>CORE seeks to apply these goals to the </a:t>
            </a:r>
            <a:r>
              <a:rPr lang="en-US" sz="1200" u="sng" dirty="0"/>
              <a:t>differentiated accountability, recognition and support</a:t>
            </a:r>
            <a:r>
              <a:rPr lang="en-US" sz="1200" dirty="0"/>
              <a:t> </a:t>
            </a:r>
            <a:r>
              <a:rPr lang="en-US" sz="1200" dirty="0" smtClean="0"/>
              <a:t> framework required through the ESEA waiver:</a:t>
            </a:r>
          </a:p>
          <a:p>
            <a:pPr marL="395288" lvl="1" indent="-163513">
              <a:spcBef>
                <a:spcPts val="600"/>
              </a:spcBef>
              <a:buFont typeface="Arial" pitchFamily="34" charset="0"/>
              <a:buChar char="•"/>
            </a:pPr>
            <a:r>
              <a:rPr lang="en-US" sz="1200" u="sng" dirty="0" smtClean="0"/>
              <a:t>A school-level accountability model</a:t>
            </a:r>
            <a:r>
              <a:rPr lang="en-US" sz="1200" dirty="0" smtClean="0"/>
              <a:t> that clearly evaluates schools on student achievement, subgroup performance, and graduation rates;</a:t>
            </a:r>
          </a:p>
          <a:p>
            <a:pPr marL="395288" lvl="1" indent="-163513">
              <a:spcBef>
                <a:spcPts val="600"/>
              </a:spcBef>
              <a:buFont typeface="Arial" pitchFamily="34" charset="0"/>
              <a:buChar char="•"/>
            </a:pPr>
            <a:r>
              <a:rPr lang="en-US" sz="1200" u="sng" dirty="0" smtClean="0"/>
              <a:t>Annual measurable objectives (AMOs)</a:t>
            </a:r>
            <a:r>
              <a:rPr lang="en-US" sz="1200" dirty="0" smtClean="0"/>
              <a:t> that are used to design targeted interventions and rewards; and</a:t>
            </a:r>
          </a:p>
          <a:p>
            <a:pPr marL="395288" lvl="1" indent="-163513">
              <a:spcBef>
                <a:spcPts val="600"/>
              </a:spcBef>
              <a:buFont typeface="Arial" pitchFamily="34" charset="0"/>
              <a:buChar char="•"/>
            </a:pPr>
            <a:r>
              <a:rPr lang="en-US" sz="1200" u="sng" dirty="0" smtClean="0"/>
              <a:t>A school designation system </a:t>
            </a:r>
            <a:r>
              <a:rPr lang="en-US" sz="1200" dirty="0" smtClean="0"/>
              <a:t>that identifies and outlines rewards for high performing or high-progress “reward” schools, and interventions for severely underperforming “priority” schools or “focus” schools with persistent achievement gaps</a:t>
            </a:r>
          </a:p>
          <a:p>
            <a:pPr marL="168275" lvl="1" indent="-168275">
              <a:spcBef>
                <a:spcPts val="600"/>
              </a:spcBef>
              <a:buFont typeface="Arial" pitchFamily="34" charset="0"/>
              <a:buChar char="•"/>
            </a:pPr>
            <a:r>
              <a:rPr lang="en-US" sz="1200" dirty="0" smtClean="0"/>
              <a:t>LEAs </a:t>
            </a:r>
            <a:r>
              <a:rPr lang="en-US" sz="1200" dirty="0"/>
              <a:t>will use this holistic, detailed information to inform school self assessments, professional learning community topics, and school partner pairings to drive tailored interventions and school support</a:t>
            </a:r>
          </a:p>
        </p:txBody>
      </p:sp>
    </p:spTree>
    <p:extLst>
      <p:ext uri="{BB962C8B-B14F-4D97-AF65-F5344CB8AC3E}">
        <p14:creationId xmlns:p14="http://schemas.microsoft.com/office/powerpoint/2010/main" val="1492148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ichelle\Documents\Waiver\Waiver Narrative\Principle 2\CORE Accountability Structure 4.24.1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457200"/>
            <a:ext cx="8409980"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15257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10508</TotalTime>
  <Words>1827</Words>
  <Application>Microsoft Office PowerPoint</Application>
  <PresentationFormat>On-screen Show (4:3)</PresentationFormat>
  <Paragraphs>222</Paragraphs>
  <Slides>16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Executive</vt:lpstr>
      <vt:lpstr>GraphicsWizard</vt:lpstr>
      <vt:lpstr>CORE ESEA Waiver Resubmission Summary</vt:lpstr>
      <vt:lpstr>Current ESEA (NCLB) law demands 100% proficiency by 2014 and loss of funding and one-size-fits-all interventions for schools that do not meet the target</vt:lpstr>
      <vt:lpstr>USED offers a waiver for ESEA requirements; California is one of five states that does not have an approved ESEA Flexibility Waiver or one under review</vt:lpstr>
      <vt:lpstr>CORE’s Waiver Goal</vt:lpstr>
      <vt:lpstr>The large achievement gaps in CA’s student subgroups are a call to action: Change is needed to address this disproportionality, as the status quo is not working</vt:lpstr>
      <vt:lpstr>CORE Waiver LEAs have agreed to lower subgroup N-size to 20, increasing accountability for a significant number of additional students</vt:lpstr>
      <vt:lpstr>There are four key commitments of the CORE waiver</vt:lpstr>
      <vt:lpstr>The CORE Waiver seeks to establish a holistic school performance system and with tailored support for schools and LEAs</vt:lpstr>
      <vt:lpstr>PowerPoint Presentation</vt:lpstr>
      <vt:lpstr>PowerPoint Presentation</vt:lpstr>
      <vt:lpstr>The CORE Waiver system provides for targeted interventions as opposed to one-size-fits-all requirements of NCLB Program Improvement</vt:lpstr>
      <vt:lpstr>PowerPoint Presentation</vt:lpstr>
      <vt:lpstr>Teacher &amp; Principal Evaluation and Support Systems </vt:lpstr>
      <vt:lpstr>Nine CORE LEAs have signed on to the CORE Waiver; other LEAs will have the option to join onto the Waiver annually</vt:lpstr>
      <vt:lpstr>How can CA Districts that are not in CORE participate in the Waiver?</vt:lpstr>
      <vt:lpstr>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dc:creator>
  <cp:lastModifiedBy>Rick Miller</cp:lastModifiedBy>
  <cp:revision>177</cp:revision>
  <dcterms:created xsi:type="dcterms:W3CDTF">2013-01-09T17:29:44Z</dcterms:created>
  <dcterms:modified xsi:type="dcterms:W3CDTF">2013-05-17T17:12:43Z</dcterms:modified>
</cp:coreProperties>
</file>