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025" r:id="rId1"/>
  </p:sldMasterIdLst>
  <p:notesMasterIdLst>
    <p:notesMasterId r:id="rId24"/>
  </p:notesMasterIdLst>
  <p:handoutMasterIdLst>
    <p:handoutMasterId r:id="rId25"/>
  </p:handoutMasterIdLst>
  <p:sldIdLst>
    <p:sldId id="256" r:id="rId2"/>
    <p:sldId id="279" r:id="rId3"/>
    <p:sldId id="265" r:id="rId4"/>
    <p:sldId id="257" r:id="rId5"/>
    <p:sldId id="267" r:id="rId6"/>
    <p:sldId id="258" r:id="rId7"/>
    <p:sldId id="259" r:id="rId8"/>
    <p:sldId id="266" r:id="rId9"/>
    <p:sldId id="264" r:id="rId10"/>
    <p:sldId id="268" r:id="rId11"/>
    <p:sldId id="269" r:id="rId12"/>
    <p:sldId id="274" r:id="rId13"/>
    <p:sldId id="270" r:id="rId14"/>
    <p:sldId id="260" r:id="rId15"/>
    <p:sldId id="261" r:id="rId16"/>
    <p:sldId id="262" r:id="rId17"/>
    <p:sldId id="263" r:id="rId18"/>
    <p:sldId id="275" r:id="rId19"/>
    <p:sldId id="277" r:id="rId20"/>
    <p:sldId id="276" r:id="rId21"/>
    <p:sldId id="271" r:id="rId22"/>
    <p:sldId id="278" r:id="rId23"/>
  </p:sldIdLst>
  <p:sldSz cx="9144000" cy="5143500" type="screen16x9"/>
  <p:notesSz cx="6985000" cy="92837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521415D9-36F7-43E2-AB2F-B90AF26B5E84}">
      <p14:sectionLst xmlns:p14="http://schemas.microsoft.com/office/powerpoint/2010/main">
        <p14:section name="Untitled Section" id="{2AAD20F5-F019-9F46-90AD-58C4E11A8405}">
          <p14:sldIdLst>
            <p14:sldId id="256"/>
            <p14:sldId id="279"/>
            <p14:sldId id="265"/>
            <p14:sldId id="257"/>
            <p14:sldId id="267"/>
            <p14:sldId id="258"/>
            <p14:sldId id="259"/>
            <p14:sldId id="266"/>
            <p14:sldId id="264"/>
            <p14:sldId id="268"/>
            <p14:sldId id="269"/>
            <p14:sldId id="274"/>
            <p14:sldId id="270"/>
            <p14:sldId id="260"/>
            <p14:sldId id="261"/>
            <p14:sldId id="262"/>
            <p14:sldId id="263"/>
            <p14:sldId id="275"/>
            <p14:sldId id="277"/>
            <p14:sldId id="276"/>
            <p14:sldId id="271"/>
            <p14:sldId id="278"/>
          </p14:sldIdLst>
        </p14:section>
      </p14:sectionLst>
    </p:ex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DB0CC"/>
    <a:srgbClr val="06557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73581" autoAdjust="0"/>
  </p:normalViewPr>
  <p:slideViewPr>
    <p:cSldViewPr snapToGrid="0" snapToObjects="1">
      <p:cViewPr varScale="1">
        <p:scale>
          <a:sx n="133" d="100"/>
          <a:sy n="133" d="100"/>
        </p:scale>
        <p:origin x="-1480" y="-96"/>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6833" cy="464185"/>
          </a:xfrm>
          <a:prstGeom prst="rect">
            <a:avLst/>
          </a:prstGeom>
        </p:spPr>
        <p:txBody>
          <a:bodyPr vert="horz" lIns="92958" tIns="46479" rIns="92958" bIns="46479" rtlCol="0"/>
          <a:lstStyle>
            <a:lvl1pPr algn="l" fontAlgn="auto">
              <a:spcBef>
                <a:spcPts val="0"/>
              </a:spcBef>
              <a:spcAft>
                <a:spcPts val="0"/>
              </a:spcAft>
              <a:defRPr sz="1200" smtClean="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fontAlgn="auto">
              <a:spcBef>
                <a:spcPts val="0"/>
              </a:spcBef>
              <a:spcAft>
                <a:spcPts val="0"/>
              </a:spcAft>
              <a:defRPr sz="1200" smtClean="0">
                <a:latin typeface="+mn-lt"/>
                <a:ea typeface="+mn-ea"/>
                <a:cs typeface="+mn-cs"/>
              </a:defRPr>
            </a:lvl1pPr>
          </a:lstStyle>
          <a:p>
            <a:pPr>
              <a:defRPr/>
            </a:pPr>
            <a:fld id="{F7745356-2F14-8C40-9BF5-68967D696ADC}" type="datetimeFigureOut">
              <a:rPr lang="en-US"/>
              <a:pPr>
                <a:defRPr/>
              </a:pPr>
              <a:t>6/7/18</a:t>
            </a:fld>
            <a:endParaRPr lang="en-US" dirty="0"/>
          </a:p>
        </p:txBody>
      </p:sp>
      <p:sp>
        <p:nvSpPr>
          <p:cNvPr id="4" name="Footer Placeholder 3"/>
          <p:cNvSpPr>
            <a:spLocks noGrp="1"/>
          </p:cNvSpPr>
          <p:nvPr>
            <p:ph type="ftr" sz="quarter" idx="2"/>
          </p:nvPr>
        </p:nvSpPr>
        <p:spPr>
          <a:xfrm>
            <a:off x="1" y="8817904"/>
            <a:ext cx="3026833" cy="464185"/>
          </a:xfrm>
          <a:prstGeom prst="rect">
            <a:avLst/>
          </a:prstGeom>
        </p:spPr>
        <p:txBody>
          <a:bodyPr vert="horz" lIns="92958" tIns="46479" rIns="92958" bIns="46479" rtlCol="0" anchor="b"/>
          <a:lstStyle>
            <a:lvl1pPr algn="l" fontAlgn="auto">
              <a:spcBef>
                <a:spcPts val="0"/>
              </a:spcBef>
              <a:spcAft>
                <a:spcPts val="0"/>
              </a:spcAft>
              <a:defRPr sz="1200" smtClean="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fontAlgn="auto">
              <a:spcBef>
                <a:spcPts val="0"/>
              </a:spcBef>
              <a:spcAft>
                <a:spcPts val="0"/>
              </a:spcAft>
              <a:defRPr sz="1200" smtClean="0">
                <a:latin typeface="+mn-lt"/>
                <a:ea typeface="+mn-ea"/>
                <a:cs typeface="+mn-cs"/>
              </a:defRPr>
            </a:lvl1pPr>
          </a:lstStyle>
          <a:p>
            <a:pPr>
              <a:defRPr/>
            </a:pPr>
            <a:fld id="{C89AFE1F-6D21-AE40-BE68-2EB556FFE067}" type="slidenum">
              <a:rPr lang="en-US"/>
              <a:pPr>
                <a:defRPr/>
              </a:pPr>
              <a:t>‹#›</a:t>
            </a:fld>
            <a:endParaRPr lang="en-US" dirty="0"/>
          </a:p>
        </p:txBody>
      </p:sp>
    </p:spTree>
    <p:extLst>
      <p:ext uri="{BB962C8B-B14F-4D97-AF65-F5344CB8AC3E}">
        <p14:creationId xmlns:p14="http://schemas.microsoft.com/office/powerpoint/2010/main" val="18672601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6833" cy="464185"/>
          </a:xfrm>
          <a:prstGeom prst="rect">
            <a:avLst/>
          </a:prstGeom>
        </p:spPr>
        <p:txBody>
          <a:bodyPr vert="horz" lIns="92958" tIns="46479" rIns="92958" bIns="46479" rtlCol="0"/>
          <a:lstStyle>
            <a:lvl1pPr algn="l" fontAlgn="auto">
              <a:spcBef>
                <a:spcPts val="0"/>
              </a:spcBef>
              <a:spcAft>
                <a:spcPts val="0"/>
              </a:spcAft>
              <a:defRPr sz="1200" smtClean="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fontAlgn="auto">
              <a:spcBef>
                <a:spcPts val="0"/>
              </a:spcBef>
              <a:spcAft>
                <a:spcPts val="0"/>
              </a:spcAft>
              <a:defRPr sz="1200" smtClean="0">
                <a:latin typeface="+mn-lt"/>
                <a:ea typeface="+mn-ea"/>
                <a:cs typeface="+mn-cs"/>
              </a:defRPr>
            </a:lvl1pPr>
          </a:lstStyle>
          <a:p>
            <a:pPr>
              <a:defRPr/>
            </a:pPr>
            <a:fld id="{9E1A0C1D-F49A-A249-AA4A-464BD4B7B063}" type="datetimeFigureOut">
              <a:rPr lang="en-US"/>
              <a:pPr>
                <a:defRPr/>
              </a:pPr>
              <a:t>6/7/18</a:t>
            </a:fld>
            <a:endParaRPr lang="en-US" dirty="0"/>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pPr lvl="0"/>
            <a:endParaRPr lang="en-US" noProof="0" dirty="0" smtClean="0"/>
          </a:p>
        </p:txBody>
      </p:sp>
      <p:sp>
        <p:nvSpPr>
          <p:cNvPr id="5" name="Notes Placeholder 4"/>
          <p:cNvSpPr>
            <a:spLocks noGrp="1"/>
          </p:cNvSpPr>
          <p:nvPr>
            <p:ph type="body" sz="quarter" idx="3"/>
          </p:nvPr>
        </p:nvSpPr>
        <p:spPr>
          <a:xfrm>
            <a:off x="698500" y="4409759"/>
            <a:ext cx="5588000" cy="4177665"/>
          </a:xfrm>
          <a:prstGeom prst="rect">
            <a:avLst/>
          </a:prstGeom>
        </p:spPr>
        <p:txBody>
          <a:bodyPr vert="horz" lIns="92958" tIns="46479" rIns="92958" bIns="4647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8817904"/>
            <a:ext cx="3026833" cy="464185"/>
          </a:xfrm>
          <a:prstGeom prst="rect">
            <a:avLst/>
          </a:prstGeom>
        </p:spPr>
        <p:txBody>
          <a:bodyPr vert="horz" lIns="92958" tIns="46479" rIns="92958" bIns="46479" rtlCol="0" anchor="b"/>
          <a:lstStyle>
            <a:lvl1pPr algn="l" fontAlgn="auto">
              <a:spcBef>
                <a:spcPts val="0"/>
              </a:spcBef>
              <a:spcAft>
                <a:spcPts val="0"/>
              </a:spcAft>
              <a:defRPr sz="1200" smtClean="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fontAlgn="auto">
              <a:spcBef>
                <a:spcPts val="0"/>
              </a:spcBef>
              <a:spcAft>
                <a:spcPts val="0"/>
              </a:spcAft>
              <a:defRPr sz="1200" smtClean="0">
                <a:latin typeface="+mn-lt"/>
                <a:ea typeface="+mn-ea"/>
                <a:cs typeface="+mn-cs"/>
              </a:defRPr>
            </a:lvl1pPr>
          </a:lstStyle>
          <a:p>
            <a:pPr>
              <a:defRPr/>
            </a:pPr>
            <a:fld id="{ACFDD08E-8DEA-D64F-A004-D78B091E7F4E}" type="slidenum">
              <a:rPr lang="en-US"/>
              <a:pPr>
                <a:defRPr/>
              </a:pPr>
              <a:t>‹#›</a:t>
            </a:fld>
            <a:endParaRPr lang="en-US" dirty="0"/>
          </a:p>
        </p:txBody>
      </p:sp>
    </p:spTree>
    <p:extLst>
      <p:ext uri="{BB962C8B-B14F-4D97-AF65-F5344CB8AC3E}">
        <p14:creationId xmlns:p14="http://schemas.microsoft.com/office/powerpoint/2010/main" val="106495812"/>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fontAlgn="base">
      <a:spcBef>
        <a:spcPct val="30000"/>
      </a:spcBef>
      <a:spcAft>
        <a:spcPct val="0"/>
      </a:spcAft>
      <a:defRPr sz="1200" kern="1200">
        <a:solidFill>
          <a:schemeClr val="tx1"/>
        </a:solidFill>
        <a:latin typeface="+mn-lt"/>
        <a:ea typeface="ＭＳ Ｐゴシック" charset="0"/>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0"/>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0"/>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 Id="rId3" Type="http://schemas.openxmlformats.org/officeDocument/2006/relationships/hyperlink" Target="https://youtu.be/Ahhj3wxxkdM" TargetMode="Externa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 Id="rId3" Type="http://schemas.openxmlformats.org/officeDocument/2006/relationships/hyperlink" Target="https://youtu.be/UJYxNXXoW5U"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 typeface="Arial" pitchFamily="34" charset="0"/>
              <a:buNone/>
              <a:tabLst/>
              <a:defRPr/>
            </a:pPr>
            <a:r>
              <a:rPr lang="en-US" sz="1200" kern="1200" dirty="0" smtClean="0">
                <a:solidFill>
                  <a:schemeClr val="tx1"/>
                </a:solidFill>
                <a:effectLst/>
                <a:latin typeface="+mn-lt"/>
                <a:ea typeface="ＭＳ Ｐゴシック" charset="0"/>
                <a:cs typeface="ＭＳ Ｐゴシック" charset="0"/>
              </a:rPr>
              <a:t>Welcome and introductions.</a:t>
            </a:r>
          </a:p>
        </p:txBody>
      </p:sp>
      <p:sp>
        <p:nvSpPr>
          <p:cNvPr id="4" name="Slide Number Placeholder 3"/>
          <p:cNvSpPr>
            <a:spLocks noGrp="1"/>
          </p:cNvSpPr>
          <p:nvPr>
            <p:ph type="sldNum" sz="quarter" idx="10"/>
          </p:nvPr>
        </p:nvSpPr>
        <p:spPr/>
        <p:txBody>
          <a:bodyPr/>
          <a:lstStyle/>
          <a:p>
            <a:pPr>
              <a:defRPr/>
            </a:pPr>
            <a:fld id="{ACFDD08E-8DEA-D64F-A004-D78B091E7F4E}" type="slidenum">
              <a:rPr lang="en-US" smtClean="0"/>
              <a:pPr>
                <a:defRPr/>
              </a:pPr>
              <a:t>1</a:t>
            </a:fld>
            <a:endParaRPr lang="en-US" dirty="0"/>
          </a:p>
        </p:txBody>
      </p:sp>
    </p:spTree>
    <p:extLst>
      <p:ext uri="{BB962C8B-B14F-4D97-AF65-F5344CB8AC3E}">
        <p14:creationId xmlns:p14="http://schemas.microsoft.com/office/powerpoint/2010/main" val="22970856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ＭＳ Ｐゴシック" charset="0"/>
                <a:cs typeface="ＭＳ Ｐゴシック" charset="0"/>
              </a:rPr>
              <a:t>Review the benefits for students who may not see themselves belonging in school.  When a summer learning program includes youth development strategies that make it active and engaging, it also can support district social-emotional learning goals by giving new experiences of school to students who need to:</a:t>
            </a:r>
            <a:endParaRPr lang="en-US" sz="1100" kern="1200" dirty="0" smtClean="0">
              <a:solidFill>
                <a:schemeClr val="tx1"/>
              </a:solidFill>
              <a:effectLst/>
              <a:latin typeface="+mn-lt"/>
              <a:ea typeface="ＭＳ Ｐゴシック" charset="0"/>
              <a:cs typeface="ＭＳ Ｐゴシック" charset="0"/>
            </a:endParaRPr>
          </a:p>
          <a:p>
            <a:pPr marL="628650" lvl="1" indent="-171450">
              <a:buFont typeface="Wingdings" panose="05000000000000000000" pitchFamily="2" charset="2"/>
              <a:buChar char="Ø"/>
            </a:pPr>
            <a:r>
              <a:rPr lang="en-US" sz="1200" kern="1200" dirty="0" smtClean="0">
                <a:solidFill>
                  <a:schemeClr val="tx1"/>
                </a:solidFill>
                <a:effectLst/>
                <a:latin typeface="+mn-lt"/>
                <a:ea typeface="ＭＳ Ｐゴシック" charset="0"/>
                <a:cs typeface="+mn-cs"/>
              </a:rPr>
              <a:t>Improve their sense of self and their self-control in a safe environment;</a:t>
            </a:r>
            <a:endParaRPr lang="en-US" sz="1100" kern="1200" dirty="0" smtClean="0">
              <a:solidFill>
                <a:schemeClr val="tx1"/>
              </a:solidFill>
              <a:effectLst/>
              <a:latin typeface="+mn-lt"/>
              <a:ea typeface="ＭＳ Ｐゴシック" charset="0"/>
              <a:cs typeface="+mn-cs"/>
            </a:endParaRPr>
          </a:p>
          <a:p>
            <a:pPr marL="628650" lvl="1" indent="-171450">
              <a:buFont typeface="Wingdings" panose="05000000000000000000" pitchFamily="2" charset="2"/>
              <a:buChar char="Ø"/>
            </a:pPr>
            <a:r>
              <a:rPr lang="en-US" sz="1200" kern="1200" dirty="0" smtClean="0">
                <a:solidFill>
                  <a:schemeClr val="tx1"/>
                </a:solidFill>
                <a:effectLst/>
                <a:latin typeface="+mn-lt"/>
                <a:ea typeface="ＭＳ Ｐゴシック" charset="0"/>
                <a:cs typeface="+mn-cs"/>
              </a:rPr>
              <a:t>Develop a better understanding of how they fit into their school and community; and</a:t>
            </a:r>
            <a:endParaRPr lang="en-US" sz="1100" kern="1200" dirty="0" smtClean="0">
              <a:solidFill>
                <a:schemeClr val="tx1"/>
              </a:solidFill>
              <a:effectLst/>
              <a:latin typeface="+mn-lt"/>
              <a:ea typeface="ＭＳ Ｐゴシック" charset="0"/>
              <a:cs typeface="+mn-cs"/>
            </a:endParaRPr>
          </a:p>
          <a:p>
            <a:pPr marL="628650" lvl="1" indent="-171450">
              <a:buFont typeface="Wingdings" panose="05000000000000000000" pitchFamily="2" charset="2"/>
              <a:buChar char="Ø"/>
            </a:pPr>
            <a:r>
              <a:rPr lang="en-US" sz="1200" kern="1200" dirty="0" smtClean="0">
                <a:solidFill>
                  <a:schemeClr val="tx1"/>
                </a:solidFill>
                <a:effectLst/>
                <a:latin typeface="+mn-lt"/>
                <a:ea typeface="ＭＳ Ｐゴシック" charset="0"/>
                <a:cs typeface="+mn-cs"/>
              </a:rPr>
              <a:t>Strengthen their confidence that they belong in school and can learn successfully.</a:t>
            </a:r>
          </a:p>
          <a:p>
            <a:pPr marL="457200" lvl="1" indent="0">
              <a:buFont typeface="Wingdings" panose="05000000000000000000" pitchFamily="2" charset="2"/>
              <a:buNone/>
            </a:pPr>
            <a:endParaRPr lang="en-US" sz="1100" kern="1200" dirty="0" smtClean="0">
              <a:solidFill>
                <a:schemeClr val="tx1"/>
              </a:solidFill>
              <a:effectLst/>
              <a:latin typeface="+mn-lt"/>
              <a:ea typeface="ＭＳ Ｐゴシック" charset="0"/>
              <a:cs typeface="+mn-cs"/>
            </a:endParaRPr>
          </a:p>
          <a:p>
            <a:r>
              <a:rPr lang="en-US" sz="1200" kern="1200" dirty="0" smtClean="0">
                <a:solidFill>
                  <a:schemeClr val="tx1"/>
                </a:solidFill>
                <a:effectLst/>
                <a:latin typeface="+mn-lt"/>
                <a:ea typeface="ＭＳ Ｐゴシック" charset="0"/>
                <a:cs typeface="ＭＳ Ｐゴシック" charset="0"/>
              </a:rPr>
              <a:t>By their design and structure, high-quality summer programs have key features linked to social-emotional development. These features include projects and activities that are collaborative in nature; keep learning active (using students’ bodies and minds); have meaning and relevance to students based on their interests and values; and broaden students’ horizons by exposing them to new ideas, experiences, and people. When staff from after school programs help run these programs, students also get to know adults from the local community who can serve as positive role models.</a:t>
            </a:r>
            <a:endParaRPr lang="en-US" sz="1100" kern="1200" dirty="0" smtClean="0">
              <a:solidFill>
                <a:schemeClr val="tx1"/>
              </a:solidFill>
              <a:effectLst/>
              <a:latin typeface="+mn-lt"/>
              <a:ea typeface="ＭＳ Ｐゴシック" charset="0"/>
              <a:cs typeface="ＭＳ Ｐゴシック" charset="0"/>
            </a:endParaRPr>
          </a:p>
          <a:p>
            <a:pPr defTabSz="464790">
              <a:defRPr/>
            </a:pP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ACFDD08E-8DEA-D64F-A004-D78B091E7F4E}" type="slidenum">
              <a:rPr lang="en-US" smtClean="0"/>
              <a:pPr>
                <a:defRPr/>
              </a:pPr>
              <a:t>11</a:t>
            </a:fld>
            <a:endParaRPr lang="en-US" dirty="0"/>
          </a:p>
        </p:txBody>
      </p:sp>
    </p:spTree>
    <p:extLst>
      <p:ext uri="{BB962C8B-B14F-4D97-AF65-F5344CB8AC3E}">
        <p14:creationId xmlns:p14="http://schemas.microsoft.com/office/powerpoint/2010/main" val="1195166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ＭＳ Ｐゴシック" charset="0"/>
                <a:cs typeface="ＭＳ Ｐゴシック" charset="0"/>
              </a:rPr>
              <a:t>Participants pair with a partner to go over the discussion prompts:</a:t>
            </a:r>
            <a:endParaRPr lang="en-US" sz="1100" kern="1200" dirty="0" smtClean="0">
              <a:solidFill>
                <a:schemeClr val="tx1"/>
              </a:solidFill>
              <a:effectLst/>
              <a:latin typeface="+mn-lt"/>
              <a:ea typeface="ＭＳ Ｐゴシック" charset="0"/>
              <a:cs typeface="ＭＳ Ｐゴシック" charset="0"/>
            </a:endParaRPr>
          </a:p>
          <a:p>
            <a:pPr marL="628650" lvl="1" indent="-171450">
              <a:buFont typeface="Wingdings" panose="05000000000000000000" pitchFamily="2" charset="2"/>
              <a:buChar char="Ø"/>
            </a:pPr>
            <a:r>
              <a:rPr lang="en-US" sz="1200" kern="1200" dirty="0" smtClean="0">
                <a:solidFill>
                  <a:schemeClr val="tx1"/>
                </a:solidFill>
                <a:effectLst/>
                <a:latin typeface="+mn-lt"/>
                <a:ea typeface="ＭＳ Ｐゴシック" charset="0"/>
                <a:cs typeface="+mn-cs"/>
              </a:rPr>
              <a:t>In which of your schools might students be most vulnerable to summer learning loss?</a:t>
            </a:r>
            <a:endParaRPr lang="en-US" sz="1100" kern="1200" dirty="0" smtClean="0">
              <a:solidFill>
                <a:schemeClr val="tx1"/>
              </a:solidFill>
              <a:effectLst/>
              <a:latin typeface="+mn-lt"/>
              <a:ea typeface="ＭＳ Ｐゴシック" charset="0"/>
              <a:cs typeface="+mn-cs"/>
            </a:endParaRPr>
          </a:p>
          <a:p>
            <a:pPr marL="628650" lvl="1" indent="-171450">
              <a:buFont typeface="Wingdings" panose="05000000000000000000" pitchFamily="2" charset="2"/>
              <a:buChar char="Ø"/>
            </a:pPr>
            <a:r>
              <a:rPr lang="en-US" sz="1200" kern="1200" dirty="0" smtClean="0">
                <a:solidFill>
                  <a:schemeClr val="tx1"/>
                </a:solidFill>
                <a:effectLst/>
                <a:latin typeface="+mn-lt"/>
                <a:ea typeface="ＭＳ Ｐゴシック" charset="0"/>
                <a:cs typeface="+mn-cs"/>
              </a:rPr>
              <a:t>For which student groups would more time be particularly important?</a:t>
            </a:r>
            <a:endParaRPr lang="en-US" sz="1100" kern="1200" dirty="0" smtClean="0">
              <a:solidFill>
                <a:schemeClr val="tx1"/>
              </a:solidFill>
              <a:effectLst/>
              <a:latin typeface="+mn-lt"/>
              <a:ea typeface="ＭＳ Ｐゴシック" charset="0"/>
              <a:cs typeface="+mn-cs"/>
            </a:endParaRPr>
          </a:p>
          <a:p>
            <a:pPr marL="628650" lvl="1" indent="-171450">
              <a:buFont typeface="Wingdings" panose="05000000000000000000" pitchFamily="2" charset="2"/>
              <a:buChar char="Ø"/>
            </a:pPr>
            <a:r>
              <a:rPr lang="en-US" sz="1200" kern="1200" dirty="0" smtClean="0">
                <a:solidFill>
                  <a:schemeClr val="tx1"/>
                </a:solidFill>
                <a:effectLst/>
                <a:latin typeface="+mn-lt"/>
                <a:ea typeface="ＭＳ Ｐゴシック" charset="0"/>
                <a:cs typeface="+mn-cs"/>
              </a:rPr>
              <a:t>Are school climate and social-emotional development issues getting in the way of learning? For which students? How might summer</a:t>
            </a:r>
            <a:r>
              <a:rPr lang="en-US" sz="1200" kern="1200" baseline="0" dirty="0" smtClean="0">
                <a:solidFill>
                  <a:schemeClr val="tx1"/>
                </a:solidFill>
                <a:effectLst/>
                <a:latin typeface="+mn-lt"/>
                <a:ea typeface="ＭＳ Ｐゴシック" charset="0"/>
                <a:cs typeface="+mn-cs"/>
              </a:rPr>
              <a:t> learning help?</a:t>
            </a:r>
          </a:p>
          <a:p>
            <a:pPr marL="457200" lvl="1" indent="0">
              <a:buFont typeface="Wingdings" panose="05000000000000000000" pitchFamily="2" charset="2"/>
              <a:buNone/>
            </a:pPr>
            <a:endParaRPr lang="en-US" sz="1100" kern="1200" dirty="0" smtClean="0">
              <a:solidFill>
                <a:schemeClr val="tx1"/>
              </a:solidFill>
              <a:effectLst/>
              <a:latin typeface="+mn-lt"/>
              <a:ea typeface="ＭＳ Ｐゴシック" charset="0"/>
              <a:cs typeface="+mn-cs"/>
            </a:endParaRPr>
          </a:p>
          <a:p>
            <a:r>
              <a:rPr lang="en-US" sz="1200" kern="1200" dirty="0" smtClean="0">
                <a:solidFill>
                  <a:schemeClr val="tx1"/>
                </a:solidFill>
                <a:effectLst/>
                <a:latin typeface="+mn-lt"/>
                <a:ea typeface="ＭＳ Ｐゴシック" charset="0"/>
                <a:cs typeface="ＭＳ Ｐゴシック" charset="0"/>
              </a:rPr>
              <a:t>Participants then share the key points from their conversation, followed by a whole group reflection. </a:t>
            </a:r>
            <a:endParaRPr lang="en-US" sz="1100" kern="1200" dirty="0" smtClean="0">
              <a:solidFill>
                <a:schemeClr val="tx1"/>
              </a:solidFill>
              <a:effectLst/>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pPr>
              <a:defRPr/>
            </a:pPr>
            <a:fld id="{ACFDD08E-8DEA-D64F-A004-D78B091E7F4E}" type="slidenum">
              <a:rPr lang="en-US" smtClean="0"/>
              <a:pPr>
                <a:defRPr/>
              </a:pPr>
              <a:t>12</a:t>
            </a:fld>
            <a:endParaRPr lang="en-US" dirty="0"/>
          </a:p>
        </p:txBody>
      </p:sp>
    </p:spTree>
    <p:extLst>
      <p:ext uri="{BB962C8B-B14F-4D97-AF65-F5344CB8AC3E}">
        <p14:creationId xmlns:p14="http://schemas.microsoft.com/office/powerpoint/2010/main" val="1839619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ＭＳ Ｐゴシック" charset="0"/>
                <a:cs typeface="ＭＳ Ｐゴシック" charset="0"/>
              </a:rPr>
              <a:t>The group will now explore how summer learning programs can support the goals in your district. Emphasize that when we plan for summer, we are not planning for a program separate from the rest of the school year, but ideally for a program that supports the broader district goals. Remind attendees about the </a:t>
            </a:r>
            <a:r>
              <a:rPr lang="en-US" sz="1200" i="1" u="sng" kern="1200" dirty="0" smtClean="0">
                <a:solidFill>
                  <a:schemeClr val="tx1"/>
                </a:solidFill>
                <a:effectLst/>
                <a:latin typeface="+mn-lt"/>
                <a:ea typeface="ＭＳ Ｐゴシック" charset="0"/>
                <a:cs typeface="ＭＳ Ｐゴシック" charset="0"/>
              </a:rPr>
              <a:t>Powerful STEAM Programs</a:t>
            </a:r>
            <a:r>
              <a:rPr lang="en-US" sz="1200" kern="1200" dirty="0" smtClean="0">
                <a:solidFill>
                  <a:schemeClr val="tx1"/>
                </a:solidFill>
                <a:effectLst/>
                <a:latin typeface="+mn-lt"/>
                <a:ea typeface="ＭＳ Ｐゴシック" charset="0"/>
                <a:cs typeface="ＭＳ Ｐゴシック" charset="0"/>
              </a:rPr>
              <a:t> video shown at the beginning and discuss learning strategies that were presented. </a:t>
            </a:r>
          </a:p>
          <a:p>
            <a:r>
              <a:rPr lang="en-US" sz="1200" b="1" kern="1200" dirty="0" smtClean="0">
                <a:solidFill>
                  <a:schemeClr val="tx1"/>
                </a:solidFill>
                <a:effectLst/>
                <a:latin typeface="+mn-lt"/>
                <a:ea typeface="ＭＳ Ｐゴシック" charset="0"/>
                <a:cs typeface="ＭＳ Ｐゴシック" charset="0"/>
              </a:rPr>
              <a:t> </a:t>
            </a:r>
            <a:endParaRPr lang="en-US" sz="1200" kern="1200" dirty="0" smtClean="0">
              <a:solidFill>
                <a:schemeClr val="tx1"/>
              </a:solidFill>
              <a:effectLst/>
              <a:latin typeface="+mn-lt"/>
              <a:ea typeface="ＭＳ Ｐゴシック" charset="0"/>
              <a:cs typeface="ＭＳ Ｐゴシック" charset="0"/>
            </a:endParaRPr>
          </a:p>
          <a:p>
            <a:r>
              <a:rPr lang="en-US" sz="1200" kern="1200" dirty="0" smtClean="0">
                <a:solidFill>
                  <a:schemeClr val="tx1"/>
                </a:solidFill>
                <a:effectLst/>
                <a:latin typeface="+mn-lt"/>
                <a:ea typeface="ＭＳ Ｐゴシック" charset="0"/>
                <a:cs typeface="ＭＳ Ｐゴシック" charset="0"/>
              </a:rPr>
              <a:t>Ask: What struck you in the video related to strategies that supported learning? What resources made the programs possible? </a:t>
            </a:r>
          </a:p>
          <a:p>
            <a:r>
              <a:rPr lang="en-US" sz="1200" b="1" kern="1200" dirty="0" smtClean="0">
                <a:solidFill>
                  <a:schemeClr val="tx1"/>
                </a:solidFill>
                <a:effectLst/>
                <a:latin typeface="+mn-lt"/>
                <a:ea typeface="ＭＳ Ｐゴシック" charset="0"/>
                <a:cs typeface="ＭＳ Ｐゴシック" charset="0"/>
              </a:rPr>
              <a:t> </a:t>
            </a:r>
            <a:endParaRPr lang="en-US" sz="1200" kern="1200" dirty="0" smtClean="0">
              <a:solidFill>
                <a:schemeClr val="tx1"/>
              </a:solidFill>
              <a:effectLst/>
              <a:latin typeface="+mn-lt"/>
              <a:ea typeface="ＭＳ Ｐゴシック" charset="0"/>
              <a:cs typeface="ＭＳ Ｐゴシック" charset="0"/>
            </a:endParaRPr>
          </a:p>
          <a:p>
            <a:r>
              <a:rPr lang="en-US" sz="1200" kern="1200" dirty="0" smtClean="0">
                <a:solidFill>
                  <a:schemeClr val="tx1"/>
                </a:solidFill>
                <a:effectLst/>
                <a:latin typeface="+mn-lt"/>
                <a:ea typeface="ＭＳ Ｐゴシック" charset="0"/>
                <a:cs typeface="ＭＳ Ｐゴシック" charset="0"/>
              </a:rPr>
              <a:t>Write down responses. </a:t>
            </a:r>
            <a:endParaRPr lang="en-US" sz="1200" kern="1200" dirty="0">
              <a:solidFill>
                <a:schemeClr val="tx1"/>
              </a:solidFill>
              <a:effectLst/>
              <a:latin typeface="+mn-lt"/>
              <a:ea typeface="ＭＳ Ｐゴシック" charset="0"/>
              <a:cs typeface="ＭＳ Ｐゴシック" charset="0"/>
            </a:endParaRPr>
          </a:p>
        </p:txBody>
      </p:sp>
      <p:sp>
        <p:nvSpPr>
          <p:cNvPr id="4" name="Slide Number Placeholder 3"/>
          <p:cNvSpPr>
            <a:spLocks noGrp="1"/>
          </p:cNvSpPr>
          <p:nvPr>
            <p:ph type="sldNum" sz="quarter" idx="10"/>
          </p:nvPr>
        </p:nvSpPr>
        <p:spPr/>
        <p:txBody>
          <a:bodyPr/>
          <a:lstStyle/>
          <a:p>
            <a:pPr>
              <a:defRPr/>
            </a:pPr>
            <a:fld id="{ACFDD08E-8DEA-D64F-A004-D78B091E7F4E}" type="slidenum">
              <a:rPr lang="en-US" smtClean="0"/>
              <a:pPr>
                <a:defRPr/>
              </a:pPr>
              <a:t>13</a:t>
            </a:fld>
            <a:endParaRPr lang="en-US" dirty="0"/>
          </a:p>
        </p:txBody>
      </p:sp>
    </p:spTree>
    <p:extLst>
      <p:ext uri="{BB962C8B-B14F-4D97-AF65-F5344CB8AC3E}">
        <p14:creationId xmlns:p14="http://schemas.microsoft.com/office/powerpoint/2010/main" val="9902044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ＭＳ Ｐゴシック" charset="0"/>
                <a:cs typeface="ＭＳ Ｐゴシック" charset="0"/>
              </a:rPr>
              <a:t>Summarize responses and emphasize the key points, including that:</a:t>
            </a:r>
            <a:endParaRPr lang="en-US" sz="1100" kern="1200" dirty="0" smtClean="0">
              <a:solidFill>
                <a:schemeClr val="tx1"/>
              </a:solidFill>
              <a:effectLst/>
              <a:latin typeface="+mn-lt"/>
              <a:ea typeface="ＭＳ Ｐゴシック" charset="0"/>
              <a:cs typeface="ＭＳ Ｐゴシック" charset="0"/>
            </a:endParaRPr>
          </a:p>
          <a:p>
            <a:pPr marL="628650" lvl="1" indent="-171450">
              <a:buFont typeface="Wingdings" panose="05000000000000000000" pitchFamily="2" charset="2"/>
              <a:buChar char="Ø"/>
            </a:pPr>
            <a:r>
              <a:rPr lang="en-US" sz="1200" kern="1200" dirty="0" smtClean="0">
                <a:solidFill>
                  <a:schemeClr val="tx1"/>
                </a:solidFill>
                <a:effectLst/>
                <a:latin typeface="+mn-lt"/>
                <a:ea typeface="ＭＳ Ｐゴシック" charset="0"/>
                <a:cs typeface="+mn-cs"/>
              </a:rPr>
              <a:t>Summer learning programs align with school district learning goals in ways that are intentional and strategic;</a:t>
            </a:r>
            <a:endParaRPr lang="en-US" sz="1100" kern="1200" dirty="0" smtClean="0">
              <a:solidFill>
                <a:schemeClr val="tx1"/>
              </a:solidFill>
              <a:effectLst/>
              <a:latin typeface="+mn-lt"/>
              <a:ea typeface="ＭＳ Ｐゴシック" charset="0"/>
              <a:cs typeface="+mn-cs"/>
            </a:endParaRPr>
          </a:p>
          <a:p>
            <a:pPr marL="628650" lvl="1" indent="-171450">
              <a:buFont typeface="Wingdings" panose="05000000000000000000" pitchFamily="2" charset="2"/>
              <a:buChar char="Ø"/>
            </a:pPr>
            <a:r>
              <a:rPr lang="en-US" sz="1200" kern="1200" dirty="0" smtClean="0">
                <a:solidFill>
                  <a:schemeClr val="tx1"/>
                </a:solidFill>
                <a:effectLst/>
                <a:latin typeface="+mn-lt"/>
                <a:ea typeface="ＭＳ Ｐゴシック" charset="0"/>
                <a:cs typeface="+mn-cs"/>
              </a:rPr>
              <a:t>School districts and county offices of education that operate summer learning programs find that these programs are cost effective in terms of their cost relative to student outcomes; and</a:t>
            </a:r>
            <a:endParaRPr lang="en-US" sz="1100" kern="1200" dirty="0" smtClean="0">
              <a:solidFill>
                <a:schemeClr val="tx1"/>
              </a:solidFill>
              <a:effectLst/>
              <a:latin typeface="+mn-lt"/>
              <a:ea typeface="ＭＳ Ｐゴシック" charset="0"/>
              <a:cs typeface="+mn-cs"/>
            </a:endParaRPr>
          </a:p>
          <a:p>
            <a:pPr marL="628650" lvl="1" indent="-171450">
              <a:buFont typeface="Wingdings" panose="05000000000000000000" pitchFamily="2" charset="2"/>
              <a:buChar char="Ø"/>
            </a:pPr>
            <a:r>
              <a:rPr lang="en-US" sz="1200" kern="1200" dirty="0" smtClean="0">
                <a:solidFill>
                  <a:schemeClr val="tx1"/>
                </a:solidFill>
                <a:effectLst/>
                <a:latin typeface="+mn-lt"/>
                <a:ea typeface="ＭＳ Ｐゴシック" charset="0"/>
                <a:cs typeface="+mn-cs"/>
              </a:rPr>
              <a:t>Districts and county offices of education can partner with the community to generate a range of funding sources.</a:t>
            </a:r>
            <a:endParaRPr lang="en-US" sz="1200" kern="1200" dirty="0">
              <a:solidFill>
                <a:schemeClr val="tx1"/>
              </a:solidFill>
              <a:effectLst/>
              <a:latin typeface="+mn-lt"/>
              <a:ea typeface="ＭＳ Ｐゴシック" charset="0"/>
              <a:cs typeface="+mn-cs"/>
            </a:endParaRPr>
          </a:p>
        </p:txBody>
      </p:sp>
      <p:sp>
        <p:nvSpPr>
          <p:cNvPr id="4" name="Slide Number Placeholder 3"/>
          <p:cNvSpPr>
            <a:spLocks noGrp="1"/>
          </p:cNvSpPr>
          <p:nvPr>
            <p:ph type="sldNum" sz="quarter" idx="10"/>
          </p:nvPr>
        </p:nvSpPr>
        <p:spPr/>
        <p:txBody>
          <a:bodyPr/>
          <a:lstStyle/>
          <a:p>
            <a:pPr>
              <a:defRPr/>
            </a:pPr>
            <a:fld id="{ACFDD08E-8DEA-D64F-A004-D78B091E7F4E}" type="slidenum">
              <a:rPr lang="en-US" smtClean="0"/>
              <a:pPr>
                <a:defRPr/>
              </a:pPr>
              <a:t>14</a:t>
            </a:fld>
            <a:endParaRPr lang="en-US" dirty="0"/>
          </a:p>
        </p:txBody>
      </p:sp>
    </p:spTree>
    <p:extLst>
      <p:ext uri="{BB962C8B-B14F-4D97-AF65-F5344CB8AC3E}">
        <p14:creationId xmlns:p14="http://schemas.microsoft.com/office/powerpoint/2010/main" val="17194815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Summarize research on powerful summer programs, including that effective summer programs: </a:t>
            </a:r>
          </a:p>
          <a:p>
            <a:pPr marL="628650" lvl="1" indent="-171450">
              <a:buFont typeface="Wingdings" panose="05000000000000000000" pitchFamily="2" charset="2"/>
              <a:buChar char="Ø"/>
            </a:pPr>
            <a:r>
              <a:rPr lang="en-US" dirty="0" smtClean="0"/>
              <a:t>Broaden youth horizons by exposing them to new adventures, skills and ideas such as a nature walk, new computer program, museum visit or live performance;</a:t>
            </a:r>
          </a:p>
          <a:p>
            <a:pPr marL="628650" lvl="1" indent="-171450">
              <a:buFont typeface="Wingdings" panose="05000000000000000000" pitchFamily="2" charset="2"/>
              <a:buChar char="Ø"/>
            </a:pPr>
            <a:r>
              <a:rPr lang="en-US" dirty="0" smtClean="0"/>
              <a:t>Include a wide variety of activities, such as reading, writing, math, science, arts and public service projects, conducted in ways that are fun and engaging; </a:t>
            </a:r>
          </a:p>
          <a:p>
            <a:pPr marL="628650" lvl="1" indent="-171450">
              <a:buFont typeface="Wingdings" panose="05000000000000000000" pitchFamily="2" charset="2"/>
              <a:buChar char="Ø"/>
            </a:pPr>
            <a:r>
              <a:rPr lang="en-US" dirty="0" smtClean="0"/>
              <a:t>Help youth build mastery by doing something they enjoy and care about, such as creating a neighborhood garden, writing a healthy snacks cookbook or operating a robot;</a:t>
            </a:r>
          </a:p>
          <a:p>
            <a:pPr marL="628650" lvl="1" indent="-171450">
              <a:buFont typeface="Wingdings" panose="05000000000000000000" pitchFamily="2" charset="2"/>
              <a:buChar char="Ø"/>
            </a:pPr>
            <a:r>
              <a:rPr lang="en-US" dirty="0" smtClean="0"/>
              <a:t>Foster cooperative learning as students work with their peers on team projects and group activities such as a neighborhood clean-up; and</a:t>
            </a:r>
          </a:p>
          <a:p>
            <a:pPr marL="628650" lvl="1" indent="-171450">
              <a:buFont typeface="Wingdings" panose="05000000000000000000" pitchFamily="2" charset="2"/>
              <a:buChar char="Ø"/>
            </a:pPr>
            <a:r>
              <a:rPr lang="en-US" dirty="0" smtClean="0"/>
              <a:t>Promote healthy habits by providing nutritious food, physical recreation, and outdoor activities.</a:t>
            </a:r>
          </a:p>
          <a:p>
            <a:pPr marL="457200" lvl="1" indent="0">
              <a:buFont typeface="Wingdings" panose="05000000000000000000" pitchFamily="2" charset="2"/>
              <a:buNone/>
            </a:pPr>
            <a:endParaRPr lang="en-US" dirty="0" smtClean="0"/>
          </a:p>
          <a:p>
            <a:r>
              <a:rPr lang="en-US" dirty="0" smtClean="0"/>
              <a:t>Research also shows that these programs need to last at least one month, giving youth enough time to benefit from their experiences.</a:t>
            </a:r>
          </a:p>
          <a:p>
            <a:endParaRPr lang="en-US" dirty="0"/>
          </a:p>
        </p:txBody>
      </p:sp>
      <p:sp>
        <p:nvSpPr>
          <p:cNvPr id="4" name="Slide Number Placeholder 3"/>
          <p:cNvSpPr>
            <a:spLocks noGrp="1"/>
          </p:cNvSpPr>
          <p:nvPr>
            <p:ph type="sldNum" sz="quarter" idx="10"/>
          </p:nvPr>
        </p:nvSpPr>
        <p:spPr/>
        <p:txBody>
          <a:bodyPr/>
          <a:lstStyle/>
          <a:p>
            <a:pPr>
              <a:defRPr/>
            </a:pPr>
            <a:fld id="{ACFDD08E-8DEA-D64F-A004-D78B091E7F4E}" type="slidenum">
              <a:rPr lang="en-US" smtClean="0"/>
              <a:pPr>
                <a:defRPr/>
              </a:pPr>
              <a:t>15</a:t>
            </a:fld>
            <a:endParaRPr lang="en-US" dirty="0"/>
          </a:p>
        </p:txBody>
      </p:sp>
    </p:spTree>
    <p:extLst>
      <p:ext uri="{BB962C8B-B14F-4D97-AF65-F5344CB8AC3E}">
        <p14:creationId xmlns:p14="http://schemas.microsoft.com/office/powerpoint/2010/main" val="26610299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ＭＳ Ｐゴシック" charset="0"/>
                <a:cs typeface="ＭＳ Ｐゴシック" charset="0"/>
              </a:rPr>
              <a:t>Use points on the slide and </a:t>
            </a:r>
            <a:r>
              <a:rPr lang="en-US" sz="1200" i="1" u="sng" kern="1200" dirty="0" smtClean="0">
                <a:solidFill>
                  <a:schemeClr val="tx1"/>
                </a:solidFill>
                <a:effectLst/>
                <a:latin typeface="+mn-lt"/>
                <a:ea typeface="ＭＳ Ｐゴシック" charset="0"/>
                <a:cs typeface="ＭＳ Ｐゴシック" charset="0"/>
              </a:rPr>
              <a:t>Case Studies: What Powerful Programs in California Look Like?</a:t>
            </a:r>
            <a:r>
              <a:rPr lang="en-US" sz="1200" kern="1200" dirty="0" smtClean="0">
                <a:solidFill>
                  <a:schemeClr val="tx1"/>
                </a:solidFill>
                <a:effectLst/>
                <a:latin typeface="+mn-lt"/>
                <a:ea typeface="ＭＳ Ｐゴシック" charset="0"/>
                <a:cs typeface="ＭＳ Ｐゴシック" charset="0"/>
              </a:rPr>
              <a:t> document to describe examples of how programs can meet locally driven objectives. To meet the particular needs of the students in their communities, summer learning programs differ in their focus, objectives, and the ages of the students they serve. Examples include:</a:t>
            </a:r>
            <a:endParaRPr lang="en-US" sz="1100" kern="1200" dirty="0" smtClean="0">
              <a:solidFill>
                <a:schemeClr val="tx1"/>
              </a:solidFill>
              <a:effectLst/>
              <a:latin typeface="+mn-lt"/>
              <a:ea typeface="ＭＳ Ｐゴシック" charset="0"/>
              <a:cs typeface="ＭＳ Ｐゴシック" charset="0"/>
            </a:endParaRPr>
          </a:p>
          <a:p>
            <a:pPr marL="628650" lvl="1" indent="-171450">
              <a:buFont typeface="Wingdings" panose="05000000000000000000" pitchFamily="2" charset="2"/>
              <a:buChar char="Ø"/>
            </a:pPr>
            <a:r>
              <a:rPr lang="en-US" sz="1200" kern="1200" dirty="0" smtClean="0">
                <a:solidFill>
                  <a:schemeClr val="tx1"/>
                </a:solidFill>
                <a:effectLst/>
                <a:latin typeface="+mn-lt"/>
                <a:ea typeface="ＭＳ Ｐゴシック" charset="0"/>
                <a:cs typeface="+mn-cs"/>
              </a:rPr>
              <a:t>Academic-focused programs that improve students’ skills and achievement in areas like math, reading, and science; and promote high school completion and college preparation;</a:t>
            </a:r>
          </a:p>
          <a:p>
            <a:pPr marL="628650" lvl="1" indent="-171450">
              <a:buFont typeface="Wingdings" panose="05000000000000000000" pitchFamily="2" charset="2"/>
              <a:buChar char="Ø"/>
            </a:pPr>
            <a:r>
              <a:rPr lang="en-US" sz="1200" kern="1200" dirty="0" smtClean="0">
                <a:solidFill>
                  <a:schemeClr val="tx1"/>
                </a:solidFill>
                <a:effectLst/>
                <a:latin typeface="+mn-lt"/>
                <a:ea typeface="ＭＳ Ｐゴシック" charset="0"/>
                <a:cs typeface="+mn-cs"/>
              </a:rPr>
              <a:t>Enrichment and recreation programs that emphasize new experiences, positive relationships with instructional staff and peers, and a sense of belonging (often focusing on fostering personal, social, emotional, physical, and career-related abilities);</a:t>
            </a:r>
          </a:p>
          <a:p>
            <a:pPr marL="628650" lvl="1" indent="-171450">
              <a:buFont typeface="Wingdings" panose="05000000000000000000" pitchFamily="2" charset="2"/>
              <a:buChar char="Ø"/>
            </a:pPr>
            <a:r>
              <a:rPr lang="en-US" sz="1200" kern="1200" dirty="0" smtClean="0">
                <a:solidFill>
                  <a:schemeClr val="tx1"/>
                </a:solidFill>
                <a:effectLst/>
                <a:latin typeface="+mn-lt"/>
                <a:ea typeface="ＭＳ Ｐゴシック" charset="0"/>
                <a:cs typeface="+mn-cs"/>
              </a:rPr>
              <a:t>Programs that emphasize community connections often include community service projects that support project-based learning, collaboration, and civic engagement; and</a:t>
            </a:r>
            <a:endParaRPr lang="en-US" sz="1100" kern="1200" dirty="0" smtClean="0">
              <a:solidFill>
                <a:schemeClr val="tx1"/>
              </a:solidFill>
              <a:effectLst/>
              <a:latin typeface="+mn-lt"/>
              <a:ea typeface="ＭＳ Ｐゴシック" charset="0"/>
              <a:cs typeface="+mn-cs"/>
            </a:endParaRPr>
          </a:p>
          <a:p>
            <a:pPr marL="628650" lvl="1" indent="-171450">
              <a:buFont typeface="Wingdings" panose="05000000000000000000" pitchFamily="2" charset="2"/>
              <a:buChar char="Ø"/>
            </a:pPr>
            <a:r>
              <a:rPr lang="en-US" sz="1200" kern="1200" dirty="0" smtClean="0">
                <a:solidFill>
                  <a:schemeClr val="tx1"/>
                </a:solidFill>
                <a:effectLst/>
                <a:latin typeface="+mn-lt"/>
                <a:ea typeface="ＭＳ Ｐゴシック" charset="0"/>
                <a:cs typeface="+mn-cs"/>
              </a:rPr>
              <a:t>Career development programs (often for older youth) that promote career decision-making, interview skills, and other job-related abilities that develop employability and economic self-sufficiency. Internship opportunities, with a school-based learning component, are another example.</a:t>
            </a:r>
            <a:endParaRPr lang="en-US" sz="1100" kern="1200" dirty="0" smtClean="0">
              <a:solidFill>
                <a:schemeClr val="tx1"/>
              </a:solidFill>
              <a:effectLst/>
              <a:latin typeface="+mn-lt"/>
              <a:ea typeface="ＭＳ Ｐゴシック" charset="0"/>
              <a:cs typeface="+mn-cs"/>
            </a:endParaRPr>
          </a:p>
          <a:p>
            <a:endParaRPr lang="en-US" dirty="0" smtClean="0"/>
          </a:p>
          <a:p>
            <a:r>
              <a:rPr lang="en-US" dirty="0" smtClean="0"/>
              <a:t>Many of the most effective programs combine aspects of all of the above</a:t>
            </a:r>
          </a:p>
          <a:p>
            <a:endParaRPr lang="en-US" dirty="0"/>
          </a:p>
        </p:txBody>
      </p:sp>
      <p:sp>
        <p:nvSpPr>
          <p:cNvPr id="4" name="Slide Number Placeholder 3"/>
          <p:cNvSpPr>
            <a:spLocks noGrp="1"/>
          </p:cNvSpPr>
          <p:nvPr>
            <p:ph type="sldNum" sz="quarter" idx="10"/>
          </p:nvPr>
        </p:nvSpPr>
        <p:spPr/>
        <p:txBody>
          <a:bodyPr/>
          <a:lstStyle/>
          <a:p>
            <a:pPr>
              <a:defRPr/>
            </a:pPr>
            <a:fld id="{ACFDD08E-8DEA-D64F-A004-D78B091E7F4E}" type="slidenum">
              <a:rPr lang="en-US" smtClean="0"/>
              <a:pPr>
                <a:defRPr/>
              </a:pPr>
              <a:t>16</a:t>
            </a:fld>
            <a:endParaRPr lang="en-US" dirty="0"/>
          </a:p>
        </p:txBody>
      </p:sp>
    </p:spTree>
    <p:extLst>
      <p:ext uri="{BB962C8B-B14F-4D97-AF65-F5344CB8AC3E}">
        <p14:creationId xmlns:p14="http://schemas.microsoft.com/office/powerpoint/2010/main" val="9228643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ＭＳ Ｐゴシック" charset="0"/>
                <a:cs typeface="ＭＳ Ｐゴシック" charset="0"/>
              </a:rPr>
              <a:t>Use points on the slide to summarize the elements found in powerful programs</a:t>
            </a:r>
            <a:r>
              <a:rPr lang="en-US" dirty="0" smtClean="0"/>
              <a:t>. For example, they:</a:t>
            </a:r>
          </a:p>
          <a:p>
            <a:pPr marL="628650" lvl="1" indent="-171450">
              <a:buFont typeface="Wingdings" panose="05000000000000000000" pitchFamily="2" charset="2"/>
              <a:buChar char="Ø"/>
            </a:pPr>
            <a:r>
              <a:rPr lang="en-US" dirty="0" smtClean="0"/>
              <a:t>Take place on school sites;</a:t>
            </a:r>
            <a:r>
              <a:rPr lang="en-US" baseline="0" dirty="0" smtClean="0"/>
              <a:t> </a:t>
            </a:r>
          </a:p>
          <a:p>
            <a:pPr marL="628650" lvl="1" indent="-171450">
              <a:buFont typeface="Wingdings" panose="05000000000000000000" pitchFamily="2" charset="2"/>
              <a:buChar char="Ø"/>
            </a:pPr>
            <a:r>
              <a:rPr lang="en-US" dirty="0" smtClean="0"/>
              <a:t>Combine the efforts and knowledge of both certificated</a:t>
            </a:r>
            <a:r>
              <a:rPr lang="en-US" baseline="0" dirty="0" smtClean="0"/>
              <a:t> </a:t>
            </a:r>
            <a:r>
              <a:rPr lang="en-US" dirty="0" smtClean="0"/>
              <a:t>and non-certificated personnel, the latter often the same</a:t>
            </a:r>
            <a:r>
              <a:rPr lang="en-US" baseline="0" dirty="0" smtClean="0"/>
              <a:t> </a:t>
            </a:r>
            <a:r>
              <a:rPr lang="en-US" dirty="0" smtClean="0"/>
              <a:t>staff members who work in after-school programs;</a:t>
            </a:r>
          </a:p>
          <a:p>
            <a:pPr marL="628650" lvl="1" indent="-171450">
              <a:buFont typeface="Wingdings" panose="05000000000000000000" pitchFamily="2" charset="2"/>
              <a:buChar char="Ø"/>
            </a:pPr>
            <a:r>
              <a:rPr lang="en-US" dirty="0" smtClean="0"/>
              <a:t>Employ</a:t>
            </a:r>
            <a:r>
              <a:rPr lang="en-US" baseline="0" dirty="0" smtClean="0"/>
              <a:t> </a:t>
            </a:r>
            <a:r>
              <a:rPr lang="en-US" dirty="0" smtClean="0"/>
              <a:t>staff who have strong, positive relationships</a:t>
            </a:r>
            <a:r>
              <a:rPr lang="en-US" baseline="0" dirty="0" smtClean="0"/>
              <a:t> </a:t>
            </a:r>
            <a:r>
              <a:rPr lang="en-US" dirty="0" smtClean="0"/>
              <a:t>with students;</a:t>
            </a:r>
          </a:p>
          <a:p>
            <a:pPr marL="628650" lvl="1" indent="-171450">
              <a:buFont typeface="Wingdings" panose="05000000000000000000" pitchFamily="2" charset="2"/>
              <a:buChar char="Ø"/>
            </a:pPr>
            <a:r>
              <a:rPr lang="en-US" dirty="0" smtClean="0"/>
              <a:t>Include engaging learning experiences that focus on</a:t>
            </a:r>
            <a:r>
              <a:rPr lang="en-US" baseline="0" dirty="0" smtClean="0"/>
              <a:t> </a:t>
            </a:r>
            <a:r>
              <a:rPr lang="en-US" dirty="0" smtClean="0"/>
              <a:t>meeting students’ emotional, social,</a:t>
            </a:r>
            <a:r>
              <a:rPr lang="en-US" baseline="0" dirty="0" smtClean="0"/>
              <a:t> </a:t>
            </a:r>
            <a:r>
              <a:rPr lang="en-US" dirty="0" smtClean="0"/>
              <a:t>and academic needs; and</a:t>
            </a:r>
          </a:p>
          <a:p>
            <a:pPr marL="628650" lvl="1" indent="-171450">
              <a:buFont typeface="Wingdings" panose="05000000000000000000" pitchFamily="2" charset="2"/>
              <a:buChar char="Ø"/>
            </a:pPr>
            <a:r>
              <a:rPr lang="en-US" dirty="0" smtClean="0"/>
              <a:t>Are aligned with district goals.</a:t>
            </a:r>
          </a:p>
          <a:p>
            <a:endParaRPr lang="en-US" dirty="0"/>
          </a:p>
        </p:txBody>
      </p:sp>
      <p:sp>
        <p:nvSpPr>
          <p:cNvPr id="4" name="Slide Number Placeholder 3"/>
          <p:cNvSpPr>
            <a:spLocks noGrp="1"/>
          </p:cNvSpPr>
          <p:nvPr>
            <p:ph type="sldNum" sz="quarter" idx="10"/>
          </p:nvPr>
        </p:nvSpPr>
        <p:spPr/>
        <p:txBody>
          <a:bodyPr/>
          <a:lstStyle/>
          <a:p>
            <a:pPr>
              <a:defRPr/>
            </a:pPr>
            <a:fld id="{ACFDD08E-8DEA-D64F-A004-D78B091E7F4E}" type="slidenum">
              <a:rPr lang="en-US" smtClean="0"/>
              <a:pPr>
                <a:defRPr/>
              </a:pPr>
              <a:t>17</a:t>
            </a:fld>
            <a:endParaRPr lang="en-US" dirty="0"/>
          </a:p>
        </p:txBody>
      </p:sp>
    </p:spTree>
    <p:extLst>
      <p:ext uri="{BB962C8B-B14F-4D97-AF65-F5344CB8AC3E}">
        <p14:creationId xmlns:p14="http://schemas.microsoft.com/office/powerpoint/2010/main" val="26095483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ＭＳ Ｐゴシック" charset="0"/>
                <a:cs typeface="ＭＳ Ｐゴシック" charset="0"/>
              </a:rPr>
              <a:t>Gather responses from the discussion questions and write them down on chart paper:</a:t>
            </a:r>
            <a:r>
              <a:rPr lang="en-US" sz="1100" kern="1200" dirty="0" smtClean="0">
                <a:solidFill>
                  <a:schemeClr val="tx1"/>
                </a:solidFill>
                <a:effectLst/>
                <a:latin typeface="+mn-lt"/>
                <a:ea typeface="ＭＳ Ｐゴシック" charset="0"/>
                <a:cs typeface="ＭＳ Ｐゴシック" charset="0"/>
              </a:rPr>
              <a:t> </a:t>
            </a:r>
          </a:p>
          <a:p>
            <a:pPr marL="628650" lvl="1" indent="-171450">
              <a:buFont typeface="Wingdings" panose="05000000000000000000" pitchFamily="2" charset="2"/>
              <a:buChar char="Ø"/>
            </a:pPr>
            <a:r>
              <a:rPr lang="en-US" sz="1200" kern="1200" dirty="0" smtClean="0">
                <a:solidFill>
                  <a:schemeClr val="tx1"/>
                </a:solidFill>
                <a:effectLst/>
                <a:latin typeface="+mn-lt"/>
                <a:ea typeface="ＭＳ Ｐゴシック" charset="0"/>
                <a:cs typeface="+mn-cs"/>
              </a:rPr>
              <a:t>What academic areas are students in your district lagging in? Which grades and student groups?</a:t>
            </a:r>
            <a:endParaRPr lang="en-US" sz="1100" kern="1200" dirty="0" smtClean="0">
              <a:solidFill>
                <a:schemeClr val="tx1"/>
              </a:solidFill>
              <a:effectLst/>
              <a:latin typeface="+mn-lt"/>
              <a:ea typeface="ＭＳ Ｐゴシック" charset="0"/>
              <a:cs typeface="+mn-cs"/>
            </a:endParaRPr>
          </a:p>
          <a:p>
            <a:pPr marL="628650" lvl="1" indent="-171450">
              <a:buFont typeface="Wingdings" panose="05000000000000000000" pitchFamily="2" charset="2"/>
              <a:buChar char="Ø"/>
            </a:pPr>
            <a:r>
              <a:rPr lang="en-US" sz="1200" kern="1200" dirty="0" smtClean="0">
                <a:solidFill>
                  <a:schemeClr val="tx1"/>
                </a:solidFill>
                <a:effectLst/>
                <a:latin typeface="+mn-lt"/>
                <a:ea typeface="ＭＳ Ｐゴシック" charset="0"/>
                <a:cs typeface="+mn-cs"/>
              </a:rPr>
              <a:t>Does the district need to enrich its curriculum and in which subjects?</a:t>
            </a:r>
            <a:endParaRPr lang="en-US" sz="1100" kern="1200" dirty="0" smtClean="0">
              <a:solidFill>
                <a:schemeClr val="tx1"/>
              </a:solidFill>
              <a:effectLst/>
              <a:latin typeface="+mn-lt"/>
              <a:ea typeface="ＭＳ Ｐゴシック" charset="0"/>
              <a:cs typeface="+mn-cs"/>
            </a:endParaRPr>
          </a:p>
          <a:p>
            <a:pPr marL="628650" lvl="1" indent="-171450">
              <a:buFont typeface="Wingdings" panose="05000000000000000000" pitchFamily="2" charset="2"/>
              <a:buChar char="Ø"/>
            </a:pPr>
            <a:r>
              <a:rPr lang="en-US" sz="1200" kern="1200" dirty="0" smtClean="0">
                <a:solidFill>
                  <a:schemeClr val="tx1"/>
                </a:solidFill>
                <a:effectLst/>
                <a:latin typeface="+mn-lt"/>
                <a:ea typeface="ＭＳ Ｐゴシック" charset="0"/>
                <a:cs typeface="+mn-cs"/>
              </a:rPr>
              <a:t>Are there approaches (such as project-based or service learning) that can be introduced in summer learning?</a:t>
            </a:r>
          </a:p>
          <a:p>
            <a:pPr marL="457200" lvl="1" indent="0">
              <a:buFont typeface="Wingdings" panose="05000000000000000000" pitchFamily="2" charset="2"/>
              <a:buNone/>
            </a:pPr>
            <a:endParaRPr lang="en-US" sz="1100" kern="1200" dirty="0" smtClean="0">
              <a:solidFill>
                <a:schemeClr val="tx1"/>
              </a:solidFill>
              <a:effectLst/>
              <a:latin typeface="+mn-lt"/>
              <a:ea typeface="ＭＳ Ｐゴシック" charset="0"/>
              <a:cs typeface="+mn-cs"/>
            </a:endParaRPr>
          </a:p>
          <a:p>
            <a:r>
              <a:rPr lang="en-US" sz="1200" kern="1200" dirty="0" smtClean="0">
                <a:solidFill>
                  <a:schemeClr val="tx1"/>
                </a:solidFill>
                <a:effectLst/>
                <a:latin typeface="+mn-lt"/>
                <a:ea typeface="ＭＳ Ｐゴシック" charset="0"/>
                <a:cs typeface="ＭＳ Ｐゴシック" charset="0"/>
              </a:rPr>
              <a:t>Make connections between responses to district goals and the needs of student groups within your district. Possible connections can include LCAP goals, issues at specific schools, and plans for professional development or areas where need to improve staff practice has already been identified.</a:t>
            </a:r>
            <a:endParaRPr lang="en-US" sz="1100" kern="1200" dirty="0">
              <a:solidFill>
                <a:schemeClr val="tx1"/>
              </a:solidFill>
              <a:effectLst/>
              <a:latin typeface="+mn-lt"/>
              <a:ea typeface="ＭＳ Ｐゴシック" charset="0"/>
              <a:cs typeface="ＭＳ Ｐゴシック" charset="0"/>
            </a:endParaRPr>
          </a:p>
        </p:txBody>
      </p:sp>
      <p:sp>
        <p:nvSpPr>
          <p:cNvPr id="4" name="Slide Number Placeholder 3"/>
          <p:cNvSpPr>
            <a:spLocks noGrp="1"/>
          </p:cNvSpPr>
          <p:nvPr>
            <p:ph type="sldNum" sz="quarter" idx="10"/>
          </p:nvPr>
        </p:nvSpPr>
        <p:spPr/>
        <p:txBody>
          <a:bodyPr/>
          <a:lstStyle/>
          <a:p>
            <a:pPr>
              <a:defRPr/>
            </a:pPr>
            <a:fld id="{ACFDD08E-8DEA-D64F-A004-D78B091E7F4E}" type="slidenum">
              <a:rPr lang="en-US" smtClean="0"/>
              <a:pPr>
                <a:defRPr/>
              </a:pPr>
              <a:t>18</a:t>
            </a:fld>
            <a:endParaRPr lang="en-US" dirty="0"/>
          </a:p>
        </p:txBody>
      </p:sp>
    </p:spTree>
    <p:extLst>
      <p:ext uri="{BB962C8B-B14F-4D97-AF65-F5344CB8AC3E}">
        <p14:creationId xmlns:p14="http://schemas.microsoft.com/office/powerpoint/2010/main" val="18396193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ＭＳ Ｐゴシック" charset="0"/>
                <a:cs typeface="ＭＳ Ｐゴシック" charset="0"/>
              </a:rPr>
              <a:t>Distribute </a:t>
            </a:r>
            <a:r>
              <a:rPr lang="en-US" sz="1200" i="1" u="sng" kern="1200" dirty="0" smtClean="0">
                <a:solidFill>
                  <a:schemeClr val="tx1"/>
                </a:solidFill>
                <a:effectLst/>
                <a:latin typeface="+mn-lt"/>
                <a:ea typeface="ＭＳ Ｐゴシック" charset="0"/>
                <a:cs typeface="ＭＳ Ｐゴシック" charset="0"/>
              </a:rPr>
              <a:t>Should Summer be a Priority in Your District?</a:t>
            </a:r>
            <a:r>
              <a:rPr lang="en-US" sz="1200" kern="1200" dirty="0" smtClean="0">
                <a:solidFill>
                  <a:schemeClr val="tx1"/>
                </a:solidFill>
                <a:effectLst/>
                <a:latin typeface="+mn-lt"/>
                <a:ea typeface="ＭＳ Ｐゴシック" charset="0"/>
                <a:cs typeface="ＭＳ Ｐゴシック" charset="0"/>
              </a:rPr>
              <a:t> survey and allow about five minutes for attendees to fill it out individually.</a:t>
            </a:r>
            <a:endParaRPr lang="en-US" dirty="0"/>
          </a:p>
        </p:txBody>
      </p:sp>
      <p:sp>
        <p:nvSpPr>
          <p:cNvPr id="4" name="Slide Number Placeholder 3"/>
          <p:cNvSpPr>
            <a:spLocks noGrp="1"/>
          </p:cNvSpPr>
          <p:nvPr>
            <p:ph type="sldNum" sz="quarter" idx="10"/>
          </p:nvPr>
        </p:nvSpPr>
        <p:spPr/>
        <p:txBody>
          <a:bodyPr/>
          <a:lstStyle/>
          <a:p>
            <a:pPr>
              <a:defRPr/>
            </a:pPr>
            <a:fld id="{ACFDD08E-8DEA-D64F-A004-D78B091E7F4E}" type="slidenum">
              <a:rPr lang="en-US" smtClean="0"/>
              <a:pPr>
                <a:defRPr/>
              </a:pPr>
              <a:t>19</a:t>
            </a:fld>
            <a:endParaRPr lang="en-US" dirty="0"/>
          </a:p>
        </p:txBody>
      </p:sp>
    </p:spTree>
    <p:extLst>
      <p:ext uri="{BB962C8B-B14F-4D97-AF65-F5344CB8AC3E}">
        <p14:creationId xmlns:p14="http://schemas.microsoft.com/office/powerpoint/2010/main" val="21888993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ＭＳ Ｐゴシック" charset="0"/>
                <a:cs typeface="ＭＳ Ｐゴシック" charset="0"/>
              </a:rPr>
              <a:t>Gather responses (could do show of hands, etc.) and agree on what the results indicate. Could ask whether it’s a thumbs up, thumbs down for pursuing summer learning further. Ask for additional questions that might need to be answered to decide.</a:t>
            </a:r>
            <a:endParaRPr lang="en-US" dirty="0"/>
          </a:p>
        </p:txBody>
      </p:sp>
      <p:sp>
        <p:nvSpPr>
          <p:cNvPr id="4" name="Slide Number Placeholder 3"/>
          <p:cNvSpPr>
            <a:spLocks noGrp="1"/>
          </p:cNvSpPr>
          <p:nvPr>
            <p:ph type="sldNum" sz="quarter" idx="10"/>
          </p:nvPr>
        </p:nvSpPr>
        <p:spPr/>
        <p:txBody>
          <a:bodyPr/>
          <a:lstStyle/>
          <a:p>
            <a:pPr>
              <a:defRPr/>
            </a:pPr>
            <a:fld id="{ACFDD08E-8DEA-D64F-A004-D78B091E7F4E}" type="slidenum">
              <a:rPr lang="en-US" smtClean="0"/>
              <a:pPr>
                <a:defRPr/>
              </a:pPr>
              <a:t>20</a:t>
            </a:fld>
            <a:endParaRPr lang="en-US" dirty="0"/>
          </a:p>
        </p:txBody>
      </p:sp>
    </p:spTree>
    <p:extLst>
      <p:ext uri="{BB962C8B-B14F-4D97-AF65-F5344CB8AC3E}">
        <p14:creationId xmlns:p14="http://schemas.microsoft.com/office/powerpoint/2010/main" val="569470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ＭＳ Ｐゴシック" charset="0"/>
                <a:cs typeface="ＭＳ Ｐゴシック" charset="0"/>
              </a:rPr>
              <a:t>Open with the </a:t>
            </a:r>
            <a:r>
              <a:rPr lang="en-US" sz="1200" i="1" u="sng" kern="1200" dirty="0" smtClean="0">
                <a:solidFill>
                  <a:schemeClr val="tx1"/>
                </a:solidFill>
                <a:effectLst/>
                <a:latin typeface="+mn-lt"/>
                <a:ea typeface="ＭＳ Ｐゴシック" charset="0"/>
                <a:cs typeface="ＭＳ Ｐゴシック" charset="0"/>
              </a:rPr>
              <a:t>Summer Learning Loss</a:t>
            </a:r>
            <a:r>
              <a:rPr lang="en-US" sz="1200" kern="1200" dirty="0" smtClean="0">
                <a:solidFill>
                  <a:schemeClr val="tx1"/>
                </a:solidFill>
                <a:effectLst/>
                <a:latin typeface="+mn-lt"/>
                <a:ea typeface="ＭＳ Ｐゴシック" charset="0"/>
                <a:cs typeface="ＭＳ Ｐゴシック" charset="0"/>
              </a:rPr>
              <a:t> video by Horizon’s National. </a:t>
            </a:r>
            <a:r>
              <a:rPr lang="en-US" baseline="0" dirty="0" smtClean="0"/>
              <a:t>Video is embedded and the link is </a:t>
            </a:r>
            <a:r>
              <a:rPr lang="en-US" sz="1200" kern="1200" dirty="0" smtClean="0">
                <a:solidFill>
                  <a:schemeClr val="tx1"/>
                </a:solidFill>
                <a:effectLst/>
                <a:latin typeface="+mn-lt"/>
                <a:ea typeface="ＭＳ Ｐゴシック" charset="0"/>
                <a:cs typeface="ＭＳ Ｐゴシック" charset="0"/>
                <a:hlinkClick r:id="rId3"/>
              </a:rPr>
              <a:t>https://youtu.be/Ahhj3wxxkdM</a:t>
            </a:r>
            <a:endParaRPr lang="en-US" sz="1200" kern="1200" dirty="0" smtClean="0">
              <a:solidFill>
                <a:schemeClr val="tx1"/>
              </a:solidFill>
              <a:effectLst/>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pPr>
              <a:defRPr/>
            </a:pPr>
            <a:fld id="{ACFDD08E-8DEA-D64F-A004-D78B091E7F4E}" type="slidenum">
              <a:rPr lang="en-US" smtClean="0"/>
              <a:pPr>
                <a:defRPr/>
              </a:pPr>
              <a:t>3</a:t>
            </a:fld>
            <a:endParaRPr lang="en-US" dirty="0"/>
          </a:p>
        </p:txBody>
      </p:sp>
    </p:spTree>
    <p:extLst>
      <p:ext uri="{BB962C8B-B14F-4D97-AF65-F5344CB8AC3E}">
        <p14:creationId xmlns:p14="http://schemas.microsoft.com/office/powerpoint/2010/main" val="13924479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ＭＳ Ｐゴシック" charset="0"/>
                <a:cs typeface="ＭＳ Ｐゴシック" charset="0"/>
              </a:rPr>
              <a:t>Use points on the slide to provide perspective on what comes next. This is an opportunity to preview the content of Lessons 2 and 3, including the </a:t>
            </a:r>
            <a:r>
              <a:rPr lang="en-US" sz="1200" i="1" u="sng" kern="1200" dirty="0" smtClean="0">
                <a:solidFill>
                  <a:schemeClr val="tx1"/>
                </a:solidFill>
                <a:effectLst/>
                <a:latin typeface="+mn-lt"/>
                <a:ea typeface="ＭＳ Ｐゴシック" charset="0"/>
                <a:cs typeface="ＭＳ Ｐゴシック" charset="0"/>
              </a:rPr>
              <a:t>District Needs Assessment for Summer Programs</a:t>
            </a:r>
            <a:r>
              <a:rPr lang="en-US" sz="1200" kern="1200" dirty="0" smtClean="0">
                <a:solidFill>
                  <a:schemeClr val="tx1"/>
                </a:solidFill>
                <a:effectLst/>
                <a:latin typeface="+mn-lt"/>
                <a:ea typeface="ＭＳ Ｐゴシック" charset="0"/>
                <a:cs typeface="ＭＳ Ｐゴシック" charset="0"/>
              </a:rPr>
              <a:t>. </a:t>
            </a:r>
          </a:p>
          <a:p>
            <a:pPr marL="0" marR="0" lvl="0" indent="0" algn="l" defTabSz="457200" rtl="0" eaLnBrk="1" fontAlgn="base" latinLnBrk="0" hangingPunct="1">
              <a:lnSpc>
                <a:spcPct val="100000"/>
              </a:lnSpc>
              <a:spcBef>
                <a:spcPct val="30000"/>
              </a:spcBef>
              <a:spcAft>
                <a:spcPct val="0"/>
              </a:spcAft>
              <a:buClrTx/>
              <a:buSzTx/>
              <a:buFontTx/>
              <a:buNone/>
              <a:tabLst/>
              <a:defRPr/>
            </a:pPr>
            <a:endParaRPr lang="en-US" sz="1200" kern="1200" dirty="0" smtClean="0">
              <a:solidFill>
                <a:schemeClr val="tx1"/>
              </a:solidFill>
              <a:effectLst/>
              <a:latin typeface="+mn-lt"/>
              <a:ea typeface="ＭＳ Ｐゴシック" charset="0"/>
              <a:cs typeface="ＭＳ Ｐゴシック" charset="0"/>
            </a:endParaRPr>
          </a:p>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ＭＳ Ｐゴシック" charset="0"/>
                <a:cs typeface="ＭＳ Ｐゴシック" charset="0"/>
              </a:rPr>
              <a:t>Also emphasize the role of the board in creating an expectation that summer programs are part of a district’s overall educational effort. To achieve this goal, school districts and their governing boards should treat summer learning equally with traditional school year programs and make them part of year-round planning (beginning in March).</a:t>
            </a:r>
            <a:endParaRPr lang="en-US" dirty="0"/>
          </a:p>
        </p:txBody>
      </p:sp>
      <p:sp>
        <p:nvSpPr>
          <p:cNvPr id="4" name="Slide Number Placeholder 3"/>
          <p:cNvSpPr>
            <a:spLocks noGrp="1"/>
          </p:cNvSpPr>
          <p:nvPr>
            <p:ph type="sldNum" sz="quarter" idx="10"/>
          </p:nvPr>
        </p:nvSpPr>
        <p:spPr/>
        <p:txBody>
          <a:bodyPr/>
          <a:lstStyle/>
          <a:p>
            <a:pPr>
              <a:defRPr/>
            </a:pPr>
            <a:fld id="{ACFDD08E-8DEA-D64F-A004-D78B091E7F4E}" type="slidenum">
              <a:rPr lang="en-US" smtClean="0"/>
              <a:pPr>
                <a:defRPr/>
              </a:pPr>
              <a:t>21</a:t>
            </a:fld>
            <a:endParaRPr lang="en-US" dirty="0"/>
          </a:p>
        </p:txBody>
      </p:sp>
    </p:spTree>
    <p:extLst>
      <p:ext uri="{BB962C8B-B14F-4D97-AF65-F5344CB8AC3E}">
        <p14:creationId xmlns:p14="http://schemas.microsoft.com/office/powerpoint/2010/main" val="15633917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ＭＳ Ｐゴシック" charset="0"/>
                <a:cs typeface="ＭＳ Ｐゴシック" charset="0"/>
              </a:rPr>
              <a:t>Review resources for board members to learn more and explore the issue further.</a:t>
            </a:r>
            <a:r>
              <a:rPr lang="en-US" sz="1200" kern="1200" baseline="0" dirty="0" smtClean="0">
                <a:solidFill>
                  <a:schemeClr val="tx1"/>
                </a:solidFill>
                <a:effectLst/>
                <a:latin typeface="+mn-lt"/>
                <a:ea typeface="ＭＳ Ｐゴシック" charset="0"/>
                <a:cs typeface="ＭＳ Ｐゴシック" charset="0"/>
              </a:rPr>
              <a:t> </a:t>
            </a:r>
            <a:r>
              <a:rPr lang="en-US" sz="1200" kern="1200" dirty="0" smtClean="0">
                <a:solidFill>
                  <a:schemeClr val="tx1"/>
                </a:solidFill>
                <a:effectLst/>
                <a:latin typeface="+mn-lt"/>
                <a:ea typeface="ＭＳ Ｐゴシック" charset="0"/>
                <a:cs typeface="ＭＳ Ｐゴシック" charset="0"/>
              </a:rPr>
              <a:t>CSBA has published multiple resources related to the development of summer learning programs in California. You can visit the CSBA summer learning</a:t>
            </a:r>
            <a:r>
              <a:rPr lang="en-US" sz="1200" kern="1200" baseline="0" dirty="0" smtClean="0">
                <a:solidFill>
                  <a:schemeClr val="tx1"/>
                </a:solidFill>
                <a:effectLst/>
                <a:latin typeface="+mn-lt"/>
                <a:ea typeface="ＭＳ Ｐゴシック" charset="0"/>
                <a:cs typeface="ＭＳ Ｐゴシック" charset="0"/>
              </a:rPr>
              <a:t> page to find lesson plans and materials for this study session and two other board study sessions related to summer learning. CSBA also has materials to help board members plan for and implement summer programs, including a Planning Guide and a Guide to Regional Partners.</a:t>
            </a:r>
          </a:p>
          <a:p>
            <a:pPr marL="0" marR="0" lvl="0" indent="0" algn="l" defTabSz="457200" rtl="0" eaLnBrk="1" fontAlgn="base" latinLnBrk="0" hangingPunct="1">
              <a:lnSpc>
                <a:spcPct val="100000"/>
              </a:lnSpc>
              <a:spcBef>
                <a:spcPct val="30000"/>
              </a:spcBef>
              <a:spcAft>
                <a:spcPct val="0"/>
              </a:spcAft>
              <a:buClrTx/>
              <a:buSzTx/>
              <a:buFontTx/>
              <a:buNone/>
              <a:tabLst/>
              <a:defRPr/>
            </a:pPr>
            <a:endParaRPr lang="en-US" sz="1200" kern="1200" baseline="0" dirty="0" smtClean="0">
              <a:solidFill>
                <a:schemeClr val="tx1"/>
              </a:solidFill>
              <a:effectLst/>
              <a:latin typeface="+mn-lt"/>
              <a:ea typeface="ＭＳ Ｐゴシック" charset="0"/>
              <a:cs typeface="ＭＳ Ｐゴシック" charset="0"/>
            </a:endParaRPr>
          </a:p>
          <a:p>
            <a:pPr marL="0" marR="0" lvl="0" indent="0" algn="l" defTabSz="457200" rtl="0" eaLnBrk="1" fontAlgn="base" latinLnBrk="0" hangingPunct="1">
              <a:lnSpc>
                <a:spcPct val="100000"/>
              </a:lnSpc>
              <a:spcBef>
                <a:spcPct val="30000"/>
              </a:spcBef>
              <a:spcAft>
                <a:spcPct val="0"/>
              </a:spcAft>
              <a:buClrTx/>
              <a:buSzTx/>
              <a:buFontTx/>
              <a:buNone/>
              <a:tabLst/>
              <a:defRPr/>
            </a:pPr>
            <a:endParaRPr lang="en-US" sz="1200" kern="1200" dirty="0" smtClean="0">
              <a:solidFill>
                <a:schemeClr val="tx1"/>
              </a:solidFill>
              <a:effectLst/>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pPr>
              <a:defRPr/>
            </a:pPr>
            <a:fld id="{ACFDD08E-8DEA-D64F-A004-D78B091E7F4E}" type="slidenum">
              <a:rPr lang="en-US" smtClean="0"/>
              <a:pPr>
                <a:defRPr/>
              </a:pPr>
              <a:t>22</a:t>
            </a:fld>
            <a:endParaRPr lang="en-US" dirty="0"/>
          </a:p>
        </p:txBody>
      </p:sp>
    </p:spTree>
    <p:extLst>
      <p:ext uri="{BB962C8B-B14F-4D97-AF65-F5344CB8AC3E}">
        <p14:creationId xmlns:p14="http://schemas.microsoft.com/office/powerpoint/2010/main" val="2764470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ＭＳ Ｐゴシック" charset="0"/>
                <a:cs typeface="ＭＳ Ｐゴシック" charset="0"/>
              </a:rPr>
              <a:t>Review the questions that will be answered in the session. These include</a:t>
            </a:r>
          </a:p>
          <a:p>
            <a:pPr marL="628650" lvl="1" indent="-171450">
              <a:buFont typeface="Wingdings" panose="05000000000000000000" pitchFamily="2" charset="2"/>
              <a:buChar char="Ø"/>
            </a:pPr>
            <a:r>
              <a:rPr lang="en-US" sz="1200" kern="1200" dirty="0" smtClean="0">
                <a:solidFill>
                  <a:schemeClr val="tx1"/>
                </a:solidFill>
                <a:effectLst/>
                <a:latin typeface="+mn-lt"/>
                <a:ea typeface="ＭＳ Ｐゴシック" charset="0"/>
                <a:cs typeface="+mn-cs"/>
              </a:rPr>
              <a:t>What do powerful summer programs look like?</a:t>
            </a:r>
            <a:endParaRPr lang="en-US" sz="1100" kern="1200" dirty="0" smtClean="0">
              <a:solidFill>
                <a:schemeClr val="tx1"/>
              </a:solidFill>
              <a:effectLst/>
              <a:latin typeface="+mn-lt"/>
              <a:ea typeface="ＭＳ Ｐゴシック" charset="0"/>
              <a:cs typeface="+mn-cs"/>
            </a:endParaRPr>
          </a:p>
          <a:p>
            <a:pPr marL="628650" lvl="1" indent="-171450">
              <a:buFont typeface="Wingdings" panose="05000000000000000000" pitchFamily="2" charset="2"/>
              <a:buChar char="Ø"/>
            </a:pPr>
            <a:r>
              <a:rPr lang="en-US" sz="1200" kern="1200" dirty="0" smtClean="0">
                <a:solidFill>
                  <a:schemeClr val="tx1"/>
                </a:solidFill>
                <a:effectLst/>
                <a:latin typeface="+mn-lt"/>
                <a:ea typeface="ＭＳ Ｐゴシック" charset="0"/>
                <a:cs typeface="+mn-cs"/>
              </a:rPr>
              <a:t>Which students stand to benefit?</a:t>
            </a:r>
            <a:endParaRPr lang="en-US" sz="1100" kern="1200" dirty="0" smtClean="0">
              <a:solidFill>
                <a:schemeClr val="tx1"/>
              </a:solidFill>
              <a:effectLst/>
              <a:latin typeface="+mn-lt"/>
              <a:ea typeface="ＭＳ Ｐゴシック" charset="0"/>
              <a:cs typeface="+mn-cs"/>
            </a:endParaRPr>
          </a:p>
          <a:p>
            <a:pPr marL="628650" lvl="1" indent="-171450">
              <a:buFont typeface="Wingdings" panose="05000000000000000000" pitchFamily="2" charset="2"/>
              <a:buChar char="Ø"/>
            </a:pPr>
            <a:r>
              <a:rPr lang="en-US" sz="1200" kern="1200" dirty="0" smtClean="0">
                <a:solidFill>
                  <a:schemeClr val="tx1"/>
                </a:solidFill>
                <a:effectLst/>
                <a:latin typeface="+mn-lt"/>
                <a:ea typeface="ＭＳ Ｐゴシック" charset="0"/>
                <a:cs typeface="+mn-cs"/>
              </a:rPr>
              <a:t>What are the learning opportunities?</a:t>
            </a:r>
            <a:endParaRPr lang="en-US" sz="1100" kern="1200" dirty="0" smtClean="0">
              <a:solidFill>
                <a:schemeClr val="tx1"/>
              </a:solidFill>
              <a:effectLst/>
              <a:latin typeface="+mn-lt"/>
              <a:ea typeface="ＭＳ Ｐゴシック" charset="0"/>
              <a:cs typeface="+mn-cs"/>
            </a:endParaRPr>
          </a:p>
          <a:p>
            <a:pPr marL="628650" lvl="1" indent="-171450">
              <a:buFont typeface="Wingdings" panose="05000000000000000000" pitchFamily="2" charset="2"/>
              <a:buChar char="Ø"/>
            </a:pPr>
            <a:r>
              <a:rPr lang="en-US" sz="1200" kern="1200" dirty="0" smtClean="0">
                <a:solidFill>
                  <a:schemeClr val="tx1"/>
                </a:solidFill>
                <a:effectLst/>
                <a:latin typeface="+mn-lt"/>
                <a:ea typeface="ＭＳ Ｐゴシック" charset="0"/>
                <a:cs typeface="+mn-cs"/>
              </a:rPr>
              <a:t>What is the role of a governing board?</a:t>
            </a:r>
            <a:endParaRPr lang="en-US" sz="1100" kern="1200" dirty="0">
              <a:solidFill>
                <a:schemeClr val="tx1"/>
              </a:solidFill>
              <a:effectLst/>
              <a:latin typeface="+mn-lt"/>
              <a:ea typeface="ＭＳ Ｐゴシック" charset="0"/>
              <a:cs typeface="+mn-cs"/>
            </a:endParaRPr>
          </a:p>
        </p:txBody>
      </p:sp>
      <p:sp>
        <p:nvSpPr>
          <p:cNvPr id="4" name="Slide Number Placeholder 3"/>
          <p:cNvSpPr>
            <a:spLocks noGrp="1"/>
          </p:cNvSpPr>
          <p:nvPr>
            <p:ph type="sldNum" sz="quarter" idx="10"/>
          </p:nvPr>
        </p:nvSpPr>
        <p:spPr/>
        <p:txBody>
          <a:bodyPr/>
          <a:lstStyle/>
          <a:p>
            <a:pPr>
              <a:defRPr/>
            </a:pPr>
            <a:fld id="{ACFDD08E-8DEA-D64F-A004-D78B091E7F4E}" type="slidenum">
              <a:rPr lang="en-US" smtClean="0"/>
              <a:pPr>
                <a:defRPr/>
              </a:pPr>
              <a:t>4</a:t>
            </a:fld>
            <a:endParaRPr lang="en-US" dirty="0"/>
          </a:p>
        </p:txBody>
      </p:sp>
    </p:spTree>
    <p:extLst>
      <p:ext uri="{BB962C8B-B14F-4D97-AF65-F5344CB8AC3E}">
        <p14:creationId xmlns:p14="http://schemas.microsoft.com/office/powerpoint/2010/main" val="2139006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ＭＳ Ｐゴシック" charset="0"/>
                <a:cs typeface="ＭＳ Ｐゴシック" charset="0"/>
              </a:rPr>
              <a:t>Explain how summer programs can look different than programs and school during the school year. </a:t>
            </a:r>
            <a:r>
              <a:rPr lang="en-US" dirty="0" smtClean="0"/>
              <a:t>Summer can provide powerful learning opportunities</a:t>
            </a:r>
            <a:r>
              <a:rPr lang="en-US" baseline="0" dirty="0" smtClean="0"/>
              <a:t> without looking just like the school year.  </a:t>
            </a:r>
            <a:endParaRPr lang="en-US" dirty="0"/>
          </a:p>
        </p:txBody>
      </p:sp>
      <p:sp>
        <p:nvSpPr>
          <p:cNvPr id="4" name="Slide Number Placeholder 3"/>
          <p:cNvSpPr>
            <a:spLocks noGrp="1"/>
          </p:cNvSpPr>
          <p:nvPr>
            <p:ph type="sldNum" sz="quarter" idx="10"/>
          </p:nvPr>
        </p:nvSpPr>
        <p:spPr/>
        <p:txBody>
          <a:bodyPr/>
          <a:lstStyle/>
          <a:p>
            <a:pPr>
              <a:defRPr/>
            </a:pPr>
            <a:fld id="{ACFDD08E-8DEA-D64F-A004-D78B091E7F4E}" type="slidenum">
              <a:rPr lang="en-US" smtClean="0"/>
              <a:pPr>
                <a:defRPr/>
              </a:pPr>
              <a:t>5</a:t>
            </a:fld>
            <a:endParaRPr lang="en-US" dirty="0"/>
          </a:p>
        </p:txBody>
      </p:sp>
    </p:spTree>
    <p:extLst>
      <p:ext uri="{BB962C8B-B14F-4D97-AF65-F5344CB8AC3E}">
        <p14:creationId xmlns:p14="http://schemas.microsoft.com/office/powerpoint/2010/main" val="859704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ＭＳ Ｐゴシック" charset="0"/>
                <a:cs typeface="ＭＳ Ｐゴシック" charset="0"/>
              </a:rPr>
              <a:t>Show </a:t>
            </a:r>
            <a:r>
              <a:rPr lang="en-US" sz="1200" i="1" u="sng" kern="1200" dirty="0" smtClean="0">
                <a:solidFill>
                  <a:schemeClr val="tx1"/>
                </a:solidFill>
                <a:effectLst/>
                <a:latin typeface="+mn-lt"/>
                <a:ea typeface="ＭＳ Ｐゴシック" charset="0"/>
                <a:cs typeface="ＭＳ Ｐゴシック" charset="0"/>
              </a:rPr>
              <a:t>Summer Learning and STEAM</a:t>
            </a:r>
            <a:r>
              <a:rPr lang="en-US" sz="1200" kern="1200" dirty="0" smtClean="0">
                <a:solidFill>
                  <a:schemeClr val="tx1"/>
                </a:solidFill>
                <a:effectLst/>
                <a:latin typeface="+mn-lt"/>
                <a:ea typeface="ＭＳ Ｐゴシック" charset="0"/>
                <a:cs typeface="ＭＳ Ｐゴシック" charset="0"/>
              </a:rPr>
              <a:t> video. This video captures a bit of what is possible in powerful summer learning programs. </a:t>
            </a:r>
            <a:r>
              <a:rPr lang="en-US" baseline="0" dirty="0" smtClean="0"/>
              <a:t>The video is embedded and the link is </a:t>
            </a:r>
            <a:r>
              <a:rPr lang="en-US" sz="1200" kern="1200" dirty="0" smtClean="0">
                <a:solidFill>
                  <a:schemeClr val="tx1"/>
                </a:solidFill>
                <a:effectLst/>
                <a:latin typeface="+mn-lt"/>
                <a:ea typeface="ＭＳ Ｐゴシック" charset="0"/>
                <a:cs typeface="ＭＳ Ｐゴシック" charset="0"/>
                <a:hlinkClick r:id="rId3"/>
              </a:rPr>
              <a:t>https://youtu.be/UJYxNXXoW5U</a:t>
            </a:r>
            <a:endParaRPr lang="en-US" dirty="0"/>
          </a:p>
        </p:txBody>
      </p:sp>
      <p:sp>
        <p:nvSpPr>
          <p:cNvPr id="4" name="Slide Number Placeholder 3"/>
          <p:cNvSpPr>
            <a:spLocks noGrp="1"/>
          </p:cNvSpPr>
          <p:nvPr>
            <p:ph type="sldNum" sz="quarter" idx="10"/>
          </p:nvPr>
        </p:nvSpPr>
        <p:spPr/>
        <p:txBody>
          <a:bodyPr/>
          <a:lstStyle/>
          <a:p>
            <a:pPr>
              <a:defRPr/>
            </a:pPr>
            <a:fld id="{ACFDD08E-8DEA-D64F-A004-D78B091E7F4E}" type="slidenum">
              <a:rPr lang="en-US" smtClean="0"/>
              <a:pPr>
                <a:defRPr/>
              </a:pPr>
              <a:t>6</a:t>
            </a:fld>
            <a:endParaRPr lang="en-US" dirty="0"/>
          </a:p>
        </p:txBody>
      </p:sp>
    </p:spTree>
    <p:extLst>
      <p:ext uri="{BB962C8B-B14F-4D97-AF65-F5344CB8AC3E}">
        <p14:creationId xmlns:p14="http://schemas.microsoft.com/office/powerpoint/2010/main" val="15529735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ＭＳ Ｐゴシック" charset="0"/>
                <a:cs typeface="ＭＳ Ｐゴシック" charset="0"/>
              </a:rPr>
              <a:t>Use video as springboard for discussion regarding how summer learning can look different from summer school. </a:t>
            </a:r>
            <a:r>
              <a:rPr lang="en-US" sz="1200" b="0" kern="1200" dirty="0" smtClean="0">
                <a:solidFill>
                  <a:schemeClr val="tx1"/>
                </a:solidFill>
                <a:effectLst/>
                <a:latin typeface="+mn-lt"/>
                <a:ea typeface="ＭＳ Ｐゴシック" charset="0"/>
                <a:cs typeface="ＭＳ Ｐゴシック" charset="0"/>
              </a:rPr>
              <a:t>Ask:</a:t>
            </a:r>
            <a:r>
              <a:rPr lang="en-US" b="0" dirty="0" smtClean="0"/>
              <a:t> what did you see students doing</a:t>
            </a:r>
            <a:r>
              <a:rPr lang="en-US" b="0" baseline="0" dirty="0" smtClean="0"/>
              <a:t> in video that makes this different from traditional summer school?</a:t>
            </a:r>
            <a:endParaRPr lang="en-US" b="0" dirty="0" smtClean="0"/>
          </a:p>
          <a:p>
            <a:endParaRPr lang="en-US" b="1" dirty="0" smtClean="0"/>
          </a:p>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ＭＳ Ｐゴシック" charset="0"/>
                <a:cs typeface="ＭＳ Ｐゴシック" charset="0"/>
              </a:rPr>
              <a:t>Key points include that they:</a:t>
            </a:r>
          </a:p>
          <a:p>
            <a:pPr marL="628650" marR="0" lvl="1" indent="-171450" algn="l" defTabSz="457200" rtl="0" eaLnBrk="1" fontAlgn="base" latinLnBrk="0" hangingPunct="1">
              <a:lnSpc>
                <a:spcPct val="100000"/>
              </a:lnSpc>
              <a:spcBef>
                <a:spcPct val="30000"/>
              </a:spcBef>
              <a:spcAft>
                <a:spcPct val="0"/>
              </a:spcAft>
              <a:buClrTx/>
              <a:buSzTx/>
              <a:buFont typeface="Wingdings" panose="05000000000000000000" pitchFamily="2" charset="2"/>
              <a:buChar char="Ø"/>
              <a:tabLst/>
              <a:defRPr/>
            </a:pPr>
            <a:r>
              <a:rPr lang="en-US" sz="1200" kern="1200" dirty="0" smtClean="0">
                <a:solidFill>
                  <a:schemeClr val="tx1"/>
                </a:solidFill>
                <a:effectLst/>
                <a:latin typeface="+mn-lt"/>
                <a:ea typeface="ＭＳ Ｐゴシック" charset="0"/>
                <a:cs typeface="ＭＳ Ｐゴシック" charset="0"/>
              </a:rPr>
              <a:t>Focus on motivation and engagement. </a:t>
            </a:r>
            <a:r>
              <a:rPr lang="en-US" b="0" dirty="0" smtClean="0"/>
              <a:t>The summer learning model</a:t>
            </a:r>
            <a:r>
              <a:rPr lang="en-US" b="0" baseline="0" dirty="0" smtClean="0"/>
              <a:t> is</a:t>
            </a:r>
            <a:r>
              <a:rPr lang="en-US" b="0" dirty="0" smtClean="0"/>
              <a:t> not a traditional summer school with</a:t>
            </a:r>
            <a:r>
              <a:rPr lang="en-US" b="0" baseline="0" dirty="0" smtClean="0"/>
              <a:t> the highest priority being remediation. </a:t>
            </a:r>
            <a:r>
              <a:rPr lang="en-US" b="0" dirty="0" smtClean="0"/>
              <a:t>A powerful summer learning program focuses on activities that</a:t>
            </a:r>
            <a:r>
              <a:rPr lang="en-US" b="0" baseline="0" dirty="0" smtClean="0"/>
              <a:t> </a:t>
            </a:r>
            <a:r>
              <a:rPr lang="en-US" b="0" dirty="0" smtClean="0"/>
              <a:t>motivate and engage young people.</a:t>
            </a:r>
          </a:p>
          <a:p>
            <a:pPr marL="628650" marR="0" lvl="1" indent="-171450" algn="l" defTabSz="457200" rtl="0" eaLnBrk="1" fontAlgn="base" latinLnBrk="0" hangingPunct="1">
              <a:lnSpc>
                <a:spcPct val="100000"/>
              </a:lnSpc>
              <a:spcBef>
                <a:spcPct val="30000"/>
              </a:spcBef>
              <a:spcAft>
                <a:spcPct val="0"/>
              </a:spcAft>
              <a:buClrTx/>
              <a:buSzTx/>
              <a:buFont typeface="Wingdings" panose="05000000000000000000" pitchFamily="2" charset="2"/>
              <a:buChar char="Ø"/>
              <a:tabLst/>
              <a:defRPr/>
            </a:pPr>
            <a:r>
              <a:rPr lang="en-US" sz="1200" kern="1200" dirty="0" smtClean="0">
                <a:solidFill>
                  <a:schemeClr val="tx1"/>
                </a:solidFill>
                <a:effectLst/>
                <a:latin typeface="+mn-lt"/>
                <a:ea typeface="ＭＳ Ｐゴシック" charset="0"/>
                <a:cs typeface="ＭＳ Ｐゴシック" charset="0"/>
              </a:rPr>
              <a:t>Provide enrichment experiences. Summer learning provides </a:t>
            </a:r>
            <a:r>
              <a:rPr lang="en-US" dirty="0" smtClean="0"/>
              <a:t>enrichment</a:t>
            </a:r>
            <a:r>
              <a:rPr lang="en-US" baseline="0" dirty="0" smtClean="0"/>
              <a:t> </a:t>
            </a:r>
            <a:r>
              <a:rPr lang="en-US" dirty="0" smtClean="0"/>
              <a:t>experiences (similar to those available to children from</a:t>
            </a:r>
            <a:r>
              <a:rPr lang="en-US" baseline="0" dirty="0" smtClean="0"/>
              <a:t> </a:t>
            </a:r>
            <a:r>
              <a:rPr lang="en-US" dirty="0" smtClean="0"/>
              <a:t>higher income families who can pay for them). That includes field trips, themes, and</a:t>
            </a:r>
            <a:r>
              <a:rPr lang="en-US" baseline="0" dirty="0" smtClean="0"/>
              <a:t> a </a:t>
            </a:r>
            <a:r>
              <a:rPr lang="en-US" dirty="0" smtClean="0"/>
              <a:t>camp atmosphere. These</a:t>
            </a:r>
            <a:r>
              <a:rPr lang="en-US" baseline="0" dirty="0" smtClean="0"/>
              <a:t> are a</a:t>
            </a:r>
            <a:r>
              <a:rPr lang="en-US" dirty="0" smtClean="0"/>
              <a:t>ctivities that get kids up and moving.</a:t>
            </a:r>
          </a:p>
          <a:p>
            <a:pPr marL="628650" marR="0" lvl="1" indent="-171450" algn="l" defTabSz="457200" rtl="0" eaLnBrk="1" fontAlgn="base" latinLnBrk="0" hangingPunct="1">
              <a:lnSpc>
                <a:spcPct val="100000"/>
              </a:lnSpc>
              <a:spcBef>
                <a:spcPct val="30000"/>
              </a:spcBef>
              <a:spcAft>
                <a:spcPct val="0"/>
              </a:spcAft>
              <a:buClrTx/>
              <a:buSzTx/>
              <a:buFont typeface="Wingdings" panose="05000000000000000000" pitchFamily="2" charset="2"/>
              <a:buChar char="Ø"/>
              <a:tabLst/>
              <a:defRPr/>
            </a:pPr>
            <a:r>
              <a:rPr lang="en-US" sz="1200" kern="1200" dirty="0" smtClean="0">
                <a:solidFill>
                  <a:schemeClr val="tx1"/>
                </a:solidFill>
                <a:effectLst/>
                <a:latin typeface="+mn-lt"/>
                <a:ea typeface="ＭＳ Ｐゴシック" charset="0"/>
                <a:cs typeface="ＭＳ Ｐゴシック" charset="0"/>
              </a:rPr>
              <a:t>Serve students most vulnerable to summer learning loss. </a:t>
            </a:r>
          </a:p>
          <a:p>
            <a:pPr marL="0" indent="0">
              <a:buFont typeface="Arial" pitchFamily="34" charset="0"/>
              <a:buNone/>
            </a:pPr>
            <a:endParaRPr lang="en-US" b="0" dirty="0" smtClean="0"/>
          </a:p>
          <a:p>
            <a:pPr marL="0" indent="0">
              <a:buFont typeface="Arial" pitchFamily="34" charset="0"/>
              <a:buNone/>
            </a:pPr>
            <a:r>
              <a:rPr lang="en-US" b="0" dirty="0" smtClean="0"/>
              <a:t>Also</a:t>
            </a:r>
            <a:r>
              <a:rPr lang="en-US" b="0" baseline="0" dirty="0" smtClean="0"/>
              <a:t> important is that s</a:t>
            </a:r>
            <a:r>
              <a:rPr lang="en-US" b="0" dirty="0" smtClean="0"/>
              <a:t>tudents want to be there.</a:t>
            </a:r>
            <a:r>
              <a:rPr lang="en-US" b="0" baseline="0" dirty="0" smtClean="0"/>
              <a:t> It’s “cool” to attend instead of feeling </a:t>
            </a:r>
            <a:r>
              <a:rPr lang="en-US" baseline="0" dirty="0" smtClean="0"/>
              <a:t>like it’s a punishment.</a:t>
            </a:r>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fld id="{ACFDD08E-8DEA-D64F-A004-D78B091E7F4E}" type="slidenum">
              <a:rPr lang="en-US" smtClean="0"/>
              <a:pPr>
                <a:defRPr/>
              </a:pPr>
              <a:t>7</a:t>
            </a:fld>
            <a:endParaRPr lang="en-US" dirty="0"/>
          </a:p>
        </p:txBody>
      </p:sp>
    </p:spTree>
    <p:extLst>
      <p:ext uri="{BB962C8B-B14F-4D97-AF65-F5344CB8AC3E}">
        <p14:creationId xmlns:p14="http://schemas.microsoft.com/office/powerpoint/2010/main" val="3720364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ＭＳ Ｐゴシック" charset="0"/>
                <a:cs typeface="ＭＳ Ｐゴシック" charset="0"/>
              </a:rPr>
              <a:t>The next couple of slides will allow the group to explore how summer learning programs can benefit some of the highest need students. Before moving to the next slide, briefly brainstorm which students summer learning programs can benefit the most and how they benefit. Encourage attendees to think about examples from </a:t>
            </a:r>
            <a:r>
              <a:rPr lang="en-US" sz="1200" i="1" u="sng" kern="1200" dirty="0" smtClean="0">
                <a:solidFill>
                  <a:schemeClr val="tx1"/>
                </a:solidFill>
                <a:effectLst/>
                <a:latin typeface="+mn-lt"/>
                <a:ea typeface="ＭＳ Ｐゴシック" charset="0"/>
                <a:cs typeface="ＭＳ Ｐゴシック" charset="0"/>
              </a:rPr>
              <a:t>Case Studies: What Powerful Programs in California Look Like?</a:t>
            </a:r>
            <a:r>
              <a:rPr lang="en-US" sz="1200" i="1" kern="1200" dirty="0" smtClean="0">
                <a:solidFill>
                  <a:schemeClr val="tx1"/>
                </a:solidFill>
                <a:effectLst/>
                <a:latin typeface="+mn-lt"/>
                <a:ea typeface="ＭＳ Ｐゴシック" charset="0"/>
                <a:cs typeface="ＭＳ Ｐゴシック" charset="0"/>
              </a:rPr>
              <a:t> </a:t>
            </a:r>
            <a:r>
              <a:rPr lang="en-US" sz="1200" kern="1200" dirty="0" smtClean="0">
                <a:solidFill>
                  <a:schemeClr val="tx1"/>
                </a:solidFill>
                <a:effectLst/>
                <a:latin typeface="+mn-lt"/>
                <a:ea typeface="ＭＳ Ｐゴシック" charset="0"/>
                <a:cs typeface="ＭＳ Ｐゴシック" charset="0"/>
              </a:rPr>
              <a:t>and stories from</a:t>
            </a:r>
            <a:r>
              <a:rPr lang="en-US" sz="1200" kern="1200" baseline="0" dirty="0" smtClean="0">
                <a:solidFill>
                  <a:schemeClr val="tx1"/>
                </a:solidFill>
                <a:effectLst/>
                <a:latin typeface="+mn-lt"/>
                <a:ea typeface="ＭＳ Ｐゴシック" charset="0"/>
                <a:cs typeface="ＭＳ Ｐゴシック" charset="0"/>
              </a:rPr>
              <a:t> your</a:t>
            </a:r>
            <a:r>
              <a:rPr lang="en-US" sz="1200" kern="1200" dirty="0" smtClean="0">
                <a:solidFill>
                  <a:schemeClr val="tx1"/>
                </a:solidFill>
                <a:effectLst/>
                <a:latin typeface="+mn-lt"/>
                <a:ea typeface="ＭＳ Ｐゴシック" charset="0"/>
                <a:cs typeface="ＭＳ Ｐゴシック" charset="0"/>
              </a:rPr>
              <a:t> districts. Write down responses in chart paper. </a:t>
            </a:r>
            <a:endParaRPr lang="en-US" sz="1200" kern="1200" dirty="0">
              <a:solidFill>
                <a:schemeClr val="tx1"/>
              </a:solidFill>
              <a:effectLst/>
              <a:latin typeface="+mn-lt"/>
              <a:ea typeface="ＭＳ Ｐゴシック" charset="0"/>
              <a:cs typeface="ＭＳ Ｐゴシック" charset="0"/>
            </a:endParaRPr>
          </a:p>
        </p:txBody>
      </p:sp>
      <p:sp>
        <p:nvSpPr>
          <p:cNvPr id="4" name="Slide Number Placeholder 3"/>
          <p:cNvSpPr>
            <a:spLocks noGrp="1"/>
          </p:cNvSpPr>
          <p:nvPr>
            <p:ph type="sldNum" sz="quarter" idx="10"/>
          </p:nvPr>
        </p:nvSpPr>
        <p:spPr/>
        <p:txBody>
          <a:bodyPr/>
          <a:lstStyle/>
          <a:p>
            <a:pPr>
              <a:defRPr/>
            </a:pPr>
            <a:fld id="{ACFDD08E-8DEA-D64F-A004-D78B091E7F4E}" type="slidenum">
              <a:rPr lang="en-US" smtClean="0"/>
              <a:pPr>
                <a:defRPr/>
              </a:pPr>
              <a:t>8</a:t>
            </a:fld>
            <a:endParaRPr lang="en-US" dirty="0"/>
          </a:p>
        </p:txBody>
      </p:sp>
    </p:spTree>
    <p:extLst>
      <p:ext uri="{BB962C8B-B14F-4D97-AF65-F5344CB8AC3E}">
        <p14:creationId xmlns:p14="http://schemas.microsoft.com/office/powerpoint/2010/main" val="40750080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ＭＳ Ｐゴシック" charset="0"/>
                <a:cs typeface="ＭＳ Ｐゴシック" charset="0"/>
              </a:rPr>
              <a:t>Review the benefits of summer learning programs for students from low-income families. For middle and upper class Americans, “summer vacation” frequently entails family vacations, camps, and local enrichment programs (sports, arts, and music). Through these opportunities, children continue to learn, in measurable and positive ways. For low-income families and children, however, it’s typically a different story. They often lack the resources to participate in comparable activities. For them, summer is more likely an educational drought, a period when they are not only not learning anything new, but are also slipping backward and leaving behind knowledge they gained during the school year. Summer learning programs can change this by providing them with enrichment activities, healthy food, and physical activity. Also important is that these are programs that kids are excited to attend. </a:t>
            </a:r>
            <a:r>
              <a:rPr lang="en-US" baseline="0" dirty="0" smtClean="0"/>
              <a:t>. </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ACFDD08E-8DEA-D64F-A004-D78B091E7F4E}" type="slidenum">
              <a:rPr lang="en-US" smtClean="0"/>
              <a:pPr>
                <a:defRPr/>
              </a:pPr>
              <a:t>9</a:t>
            </a:fld>
            <a:endParaRPr lang="en-US" dirty="0"/>
          </a:p>
        </p:txBody>
      </p:sp>
    </p:spTree>
    <p:extLst>
      <p:ext uri="{BB962C8B-B14F-4D97-AF65-F5344CB8AC3E}">
        <p14:creationId xmlns:p14="http://schemas.microsoft.com/office/powerpoint/2010/main" val="7354920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ＭＳ Ｐゴシック" charset="0"/>
                <a:cs typeface="ＭＳ Ｐゴシック" charset="0"/>
              </a:rPr>
              <a:t>Review the benefits for students who need extra time to learn (beyond the 180 days of the school year). The hours of summer are a crucial resource if we want ALL students ready for college, career and life, because</a:t>
            </a:r>
          </a:p>
          <a:p>
            <a:pPr marL="628650" lvl="1" indent="-171450">
              <a:buFont typeface="Wingdings" panose="05000000000000000000" pitchFamily="2" charset="2"/>
              <a:buChar char="Ø"/>
            </a:pPr>
            <a:r>
              <a:rPr lang="en-US" sz="1200" kern="1200" dirty="0" smtClean="0">
                <a:solidFill>
                  <a:schemeClr val="tx1"/>
                </a:solidFill>
                <a:effectLst/>
                <a:latin typeface="+mn-lt"/>
                <a:ea typeface="ＭＳ Ｐゴシック" charset="0"/>
                <a:cs typeface="+mn-cs"/>
              </a:rPr>
              <a:t>Not all children learn at the same rate;</a:t>
            </a:r>
          </a:p>
          <a:p>
            <a:pPr marL="628650" lvl="1" indent="-171450">
              <a:buFont typeface="Wingdings" panose="05000000000000000000" pitchFamily="2" charset="2"/>
              <a:buChar char="Ø"/>
            </a:pPr>
            <a:r>
              <a:rPr lang="en-US" sz="1200" kern="1200" dirty="0" smtClean="0">
                <a:solidFill>
                  <a:schemeClr val="tx1"/>
                </a:solidFill>
                <a:effectLst/>
                <a:latin typeface="+mn-lt"/>
                <a:ea typeface="ＭＳ Ｐゴシック" charset="0"/>
                <a:cs typeface="+mn-cs"/>
              </a:rPr>
              <a:t>English learners have more to accomplish; and</a:t>
            </a:r>
            <a:endParaRPr lang="en-US" sz="1100" kern="1200" dirty="0" smtClean="0">
              <a:solidFill>
                <a:schemeClr val="tx1"/>
              </a:solidFill>
              <a:effectLst/>
              <a:latin typeface="+mn-lt"/>
              <a:ea typeface="ＭＳ Ｐゴシック" charset="0"/>
              <a:cs typeface="+mn-cs"/>
            </a:endParaRPr>
          </a:p>
          <a:p>
            <a:pPr marL="628650" lvl="1" indent="-171450">
              <a:buFont typeface="Wingdings" panose="05000000000000000000" pitchFamily="2" charset="2"/>
              <a:buChar char="Ø"/>
            </a:pPr>
            <a:r>
              <a:rPr lang="en-US" sz="1200" kern="1200" dirty="0" smtClean="0">
                <a:solidFill>
                  <a:schemeClr val="tx1"/>
                </a:solidFill>
                <a:effectLst/>
                <a:latin typeface="+mn-lt"/>
                <a:ea typeface="ＭＳ Ｐゴシック" charset="0"/>
                <a:cs typeface="+mn-cs"/>
              </a:rPr>
              <a:t>There are not enough hours in the regular school day and year for all that children need to learn before graduation. </a:t>
            </a:r>
          </a:p>
          <a:p>
            <a:pPr marL="457200" lvl="1" indent="0">
              <a:buFont typeface="Wingdings" panose="05000000000000000000" pitchFamily="2" charset="2"/>
              <a:buNone/>
            </a:pPr>
            <a:endParaRPr lang="en-US" sz="1200" kern="1200" dirty="0" smtClean="0">
              <a:solidFill>
                <a:schemeClr val="tx1"/>
              </a:solidFill>
              <a:effectLst/>
              <a:latin typeface="+mn-lt"/>
              <a:ea typeface="ＭＳ Ｐゴシック" charset="0"/>
              <a:cs typeface="+mn-cs"/>
            </a:endParaRPr>
          </a:p>
          <a:p>
            <a:pPr marL="0" lvl="0" indent="0">
              <a:buFont typeface="Wingdings" panose="05000000000000000000" pitchFamily="2" charset="2"/>
              <a:buNone/>
            </a:pPr>
            <a:r>
              <a:rPr lang="en-US" sz="1200" kern="1200" dirty="0" smtClean="0">
                <a:solidFill>
                  <a:schemeClr val="tx1"/>
                </a:solidFill>
                <a:effectLst/>
                <a:latin typeface="+mn-lt"/>
                <a:ea typeface="ＭＳ Ｐゴシック" charset="0"/>
                <a:cs typeface="+mn-cs"/>
              </a:rPr>
              <a:t>The extra time does not just allow students to master basic skills, but it can also develop their interest and passion around subjects such as the Science, Technology, Engineering, Arts, and Math (STEAM).  </a:t>
            </a:r>
            <a:endParaRPr lang="en-US" sz="1100" kern="1200" dirty="0" smtClean="0">
              <a:solidFill>
                <a:schemeClr val="tx1"/>
              </a:solidFill>
              <a:effectLst/>
              <a:latin typeface="+mn-lt"/>
              <a:ea typeface="ＭＳ Ｐゴシック" charset="0"/>
              <a:cs typeface="+mn-cs"/>
            </a:endParaRPr>
          </a:p>
        </p:txBody>
      </p:sp>
      <p:sp>
        <p:nvSpPr>
          <p:cNvPr id="4" name="Slide Number Placeholder 3"/>
          <p:cNvSpPr>
            <a:spLocks noGrp="1"/>
          </p:cNvSpPr>
          <p:nvPr>
            <p:ph type="sldNum" sz="quarter" idx="10"/>
          </p:nvPr>
        </p:nvSpPr>
        <p:spPr/>
        <p:txBody>
          <a:bodyPr/>
          <a:lstStyle/>
          <a:p>
            <a:pPr>
              <a:defRPr/>
            </a:pPr>
            <a:fld id="{ACFDD08E-8DEA-D64F-A004-D78B091E7F4E}" type="slidenum">
              <a:rPr lang="en-US" smtClean="0"/>
              <a:pPr>
                <a:defRPr/>
              </a:pPr>
              <a:t>10</a:t>
            </a:fld>
            <a:endParaRPr lang="en-US" dirty="0"/>
          </a:p>
        </p:txBody>
      </p:sp>
    </p:spTree>
    <p:extLst>
      <p:ext uri="{BB962C8B-B14F-4D97-AF65-F5344CB8AC3E}">
        <p14:creationId xmlns:p14="http://schemas.microsoft.com/office/powerpoint/2010/main" val="1888452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802217"/>
            <a:ext cx="8228013" cy="1445419"/>
          </a:xfrm>
        </p:spPr>
        <p:txBody>
          <a:bodyPr tIns="0" bIns="0" anchor="b"/>
          <a:lstStyle>
            <a:lvl1pPr algn="ctr">
              <a:defRPr sz="5000">
                <a:solidFill>
                  <a:schemeClr val="bg1"/>
                </a:solidFill>
              </a:defRPr>
            </a:lvl1pPr>
          </a:lstStyle>
          <a:p>
            <a:r>
              <a:rPr lang="en-US" dirty="0" smtClean="0"/>
              <a:t>Click to edit Master title style</a:t>
            </a:r>
            <a:endParaRPr dirty="0"/>
          </a:p>
        </p:txBody>
      </p:sp>
      <p:sp>
        <p:nvSpPr>
          <p:cNvPr id="3" name="Subtitle 2"/>
          <p:cNvSpPr>
            <a:spLocks noGrp="1"/>
          </p:cNvSpPr>
          <p:nvPr>
            <p:ph type="subTitle" idx="1"/>
          </p:nvPr>
        </p:nvSpPr>
        <p:spPr>
          <a:xfrm>
            <a:off x="457200" y="2311649"/>
            <a:ext cx="8228013" cy="800100"/>
          </a:xfrm>
        </p:spPr>
        <p:txBody>
          <a:bodyPr tIns="0" bIns="0">
            <a:normAutofit/>
          </a:bodyPr>
          <a:lstStyle>
            <a:lvl1pPr marL="0" indent="0" algn="ctr">
              <a:spcBef>
                <a:spcPts val="300"/>
              </a:spcBef>
              <a:buNone/>
              <a:defRPr sz="3200">
                <a:solidFill>
                  <a:schemeClr val="bg1"/>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Slide Number Placeholder 8"/>
          <p:cNvSpPr>
            <a:spLocks noGrp="1"/>
          </p:cNvSpPr>
          <p:nvPr>
            <p:ph type="sldNum" sz="quarter" idx="10"/>
          </p:nvPr>
        </p:nvSpPr>
        <p:spPr/>
        <p:txBody>
          <a:bodyPr/>
          <a:lstStyle>
            <a:lvl1pPr algn="r">
              <a:defRPr sz="1200" smtClean="0">
                <a:solidFill>
                  <a:srgbClr val="06557E"/>
                </a:solidFill>
                <a:latin typeface="Arial"/>
              </a:defRPr>
            </a:lvl1pPr>
          </a:lstStyle>
          <a:p>
            <a:pPr>
              <a:defRPr/>
            </a:pPr>
            <a:fld id="{8108DE81-88B8-B047-9BDA-7DE110E25C66}" type="slidenum">
              <a:rPr lang="en-US"/>
              <a:pPr>
                <a:defRPr/>
              </a:pPr>
              <a:t>‹#›</a:t>
            </a:fld>
            <a:endParaRPr lang="en-US" dirty="0"/>
          </a:p>
        </p:txBody>
      </p:sp>
      <p:sp>
        <p:nvSpPr>
          <p:cNvPr id="5" name="Date Placeholder 9"/>
          <p:cNvSpPr>
            <a:spLocks noGrp="1"/>
          </p:cNvSpPr>
          <p:nvPr>
            <p:ph type="dt" sz="half" idx="11"/>
          </p:nvPr>
        </p:nvSpPr>
        <p:spPr/>
        <p:txBody>
          <a:bodyPr/>
          <a:lstStyle>
            <a:lvl1pPr algn="r">
              <a:defRPr sz="1200" smtClean="0">
                <a:solidFill>
                  <a:srgbClr val="7DB0CC"/>
                </a:solidFill>
                <a:latin typeface="Arial"/>
              </a:defRPr>
            </a:lvl1pPr>
          </a:lstStyle>
          <a:p>
            <a:pPr>
              <a:defRPr/>
            </a:pPr>
            <a:fld id="{B8BEDA90-FA1F-DF40-A88F-796C0C0E8FC6}" type="datetime1">
              <a:rPr lang="en-US"/>
              <a:pPr>
                <a:defRPr/>
              </a:pPr>
              <a:t>6/7/18</a:t>
            </a:fld>
            <a:endParaRPr lang="en-US" dirty="0"/>
          </a:p>
        </p:txBody>
      </p:sp>
      <p:sp>
        <p:nvSpPr>
          <p:cNvPr id="6" name="Footer Placeholder 10"/>
          <p:cNvSpPr>
            <a:spLocks noGrp="1"/>
          </p:cNvSpPr>
          <p:nvPr>
            <p:ph type="ftr" sz="quarter" idx="12"/>
          </p:nvPr>
        </p:nvSpPr>
        <p:spPr/>
        <p:txBody>
          <a:bodyPr/>
          <a:lstStyle>
            <a:lvl1pPr algn="r">
              <a:defRPr sz="1200" smtClean="0">
                <a:solidFill>
                  <a:srgbClr val="7DB0CC"/>
                </a:solidFill>
              </a:defRPr>
            </a:lvl1pPr>
          </a:lstStyle>
          <a:p>
            <a:pPr>
              <a:defRPr/>
            </a:pPr>
            <a:r>
              <a:rPr lang="en-US" dirty="0"/>
              <a:t>Governance U</a:t>
            </a:r>
          </a:p>
        </p:txBody>
      </p:sp>
    </p:spTree>
    <p:extLst>
      <p:ext uri="{BB962C8B-B14F-4D97-AF65-F5344CB8AC3E}">
        <p14:creationId xmlns:p14="http://schemas.microsoft.com/office/powerpoint/2010/main" val="375752185"/>
      </p:ext>
    </p:extLst>
  </p:cSld>
  <p:clrMapOvr>
    <a:overrideClrMapping bg1="lt1" tx1="dk1" bg2="lt2" tx2="dk2" accent1="accent1" accent2="accent2" accent3="accent3" accent4="accent4" accent5="accent5" accent6="accent6" hlink="hlink" folHlink="folHlink"/>
  </p:clrMapOvr>
  <p:transition xmlns:p14="http://schemas.microsoft.com/office/powerpoint/2010/mai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1"/>
            <a:ext cx="3509683" cy="1657350"/>
          </a:xfrm>
        </p:spPr>
        <p:txBody>
          <a:bodyPr anchor="b"/>
          <a:lstStyle>
            <a:lvl1pPr algn="l">
              <a:defRPr sz="4400" b="0"/>
            </a:lvl1pPr>
          </a:lstStyle>
          <a:p>
            <a:r>
              <a:rPr lang="en-US" smtClean="0"/>
              <a:t>Click to edit Master title style</a:t>
            </a:r>
            <a:endParaRPr/>
          </a:p>
        </p:txBody>
      </p:sp>
      <p:sp>
        <p:nvSpPr>
          <p:cNvPr id="3" name="Content Placeholder 2"/>
          <p:cNvSpPr>
            <a:spLocks noGrp="1"/>
          </p:cNvSpPr>
          <p:nvPr>
            <p:ph idx="1"/>
          </p:nvPr>
        </p:nvSpPr>
        <p:spPr>
          <a:xfrm>
            <a:off x="4159752" y="281567"/>
            <a:ext cx="4527049" cy="4043663"/>
          </a:xfrm>
        </p:spPr>
        <p:txBody>
          <a:bodyPr>
            <a:normAutofit/>
          </a:bodyPr>
          <a:lstStyle>
            <a:lvl1pPr>
              <a:defRPr sz="3200"/>
            </a:lvl1pPr>
            <a:lvl2pPr>
              <a:defRPr sz="2800"/>
            </a:lvl2pPr>
            <a:lvl3pPr>
              <a:defRPr sz="2800"/>
            </a:lvl3pPr>
            <a:lvl4pPr>
              <a:defRPr sz="2800"/>
            </a:lvl4pPr>
            <a:lvl5pPr>
              <a:defRPr sz="2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200" y="1986803"/>
            <a:ext cx="3509683" cy="2338427"/>
          </a:xfrm>
        </p:spPr>
        <p:txBody>
          <a:bodyPr>
            <a:normAutofit/>
          </a:bodyPr>
          <a:lstStyle>
            <a:lvl1pPr marL="0" indent="0">
              <a:spcBef>
                <a:spcPts val="600"/>
              </a:spcBef>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a:xfrm>
            <a:off x="5903913" y="4724400"/>
            <a:ext cx="2895600" cy="273844"/>
          </a:xfrm>
        </p:spPr>
        <p:txBody>
          <a:bodyPr/>
          <a:lstStyle>
            <a:lvl1pPr algn="r">
              <a:defRPr sz="1100" b="0" smtClean="0">
                <a:solidFill>
                  <a:srgbClr val="7DB0CC"/>
                </a:solidFill>
                <a:latin typeface="Arial"/>
              </a:defRPr>
            </a:lvl1pPr>
          </a:lstStyle>
          <a:p>
            <a:pPr>
              <a:defRPr/>
            </a:pPr>
            <a:r>
              <a:rPr lang="en-US" dirty="0"/>
              <a:t>Governance U</a:t>
            </a:r>
            <a:endParaRPr lang="en-US" b="1" dirty="0">
              <a:solidFill>
                <a:schemeClr val="bg1"/>
              </a:solidFill>
            </a:endParaRPr>
          </a:p>
        </p:txBody>
      </p:sp>
    </p:spTree>
    <p:extLst>
      <p:ext uri="{BB962C8B-B14F-4D97-AF65-F5344CB8AC3E}">
        <p14:creationId xmlns:p14="http://schemas.microsoft.com/office/powerpoint/2010/main" val="3058612660"/>
      </p:ext>
    </p:extLst>
  </p:cSld>
  <p:clrMapOvr>
    <a:masterClrMapping/>
  </p:clrMapOvr>
  <p:transition xmlns:p14="http://schemas.microsoft.com/office/powerpoint/2010/mai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762332" y="285751"/>
            <a:ext cx="3924469" cy="1657350"/>
          </a:xfrm>
        </p:spPr>
        <p:txBody>
          <a:bodyPr anchor="b"/>
          <a:lstStyle>
            <a:lvl1pPr algn="l">
              <a:defRPr sz="4400" b="0">
                <a:solidFill>
                  <a:srgbClr val="06557E"/>
                </a:solidFill>
              </a:defRPr>
            </a:lvl1pPr>
          </a:lstStyle>
          <a:p>
            <a:r>
              <a:rPr lang="en-US" smtClean="0"/>
              <a:t>Click to edit Master title style</a:t>
            </a:r>
            <a:endParaRPr dirty="0"/>
          </a:p>
        </p:txBody>
      </p:sp>
      <p:sp>
        <p:nvSpPr>
          <p:cNvPr id="4" name="Text Placeholder 3"/>
          <p:cNvSpPr>
            <a:spLocks noGrp="1"/>
          </p:cNvSpPr>
          <p:nvPr>
            <p:ph type="body" sz="half" idx="2"/>
          </p:nvPr>
        </p:nvSpPr>
        <p:spPr>
          <a:xfrm>
            <a:off x="4762332" y="1986803"/>
            <a:ext cx="3924469" cy="2629250"/>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Picture Placeholder 7"/>
          <p:cNvSpPr>
            <a:spLocks noGrp="1"/>
          </p:cNvSpPr>
          <p:nvPr>
            <p:ph type="pic" sz="quarter" idx="13"/>
          </p:nvPr>
        </p:nvSpPr>
        <p:spPr>
          <a:xfrm>
            <a:off x="382588" y="285751"/>
            <a:ext cx="4189412" cy="1641872"/>
          </a:xfrm>
        </p:spPr>
        <p:txBody>
          <a:bodyPr rtlCol="0">
            <a:normAutofit/>
          </a:bodyPr>
          <a:lstStyle/>
          <a:p>
            <a:pPr lvl="0"/>
            <a:r>
              <a:rPr lang="en-US" noProof="0" dirty="0" smtClean="0"/>
              <a:t>Click icon to add picture</a:t>
            </a:r>
            <a:endParaRPr lang="en-US" noProof="0" dirty="0"/>
          </a:p>
        </p:txBody>
      </p:sp>
      <p:sp>
        <p:nvSpPr>
          <p:cNvPr id="11" name="Picture Placeholder 10"/>
          <p:cNvSpPr>
            <a:spLocks noGrp="1"/>
          </p:cNvSpPr>
          <p:nvPr>
            <p:ph type="pic" sz="quarter" idx="14"/>
          </p:nvPr>
        </p:nvSpPr>
        <p:spPr>
          <a:xfrm>
            <a:off x="382588" y="1987154"/>
            <a:ext cx="4189412" cy="2012156"/>
          </a:xfrm>
        </p:spPr>
        <p:txBody>
          <a:bodyPr rtlCol="0">
            <a:normAutofit/>
          </a:bodyPr>
          <a:lstStyle/>
          <a:p>
            <a:pPr lvl="0"/>
            <a:r>
              <a:rPr lang="en-US" noProof="0" dirty="0" smtClean="0"/>
              <a:t>Click icon to add picture</a:t>
            </a:r>
            <a:endParaRPr lang="en-US" noProof="0" dirty="0"/>
          </a:p>
        </p:txBody>
      </p:sp>
      <p:sp>
        <p:nvSpPr>
          <p:cNvPr id="6" name="Slide Number Placeholder 8"/>
          <p:cNvSpPr>
            <a:spLocks noGrp="1"/>
          </p:cNvSpPr>
          <p:nvPr>
            <p:ph type="sldNum" sz="quarter" idx="15"/>
          </p:nvPr>
        </p:nvSpPr>
        <p:spPr/>
        <p:txBody>
          <a:bodyPr/>
          <a:lstStyle>
            <a:lvl1pPr algn="r">
              <a:defRPr sz="1200" smtClean="0">
                <a:solidFill>
                  <a:schemeClr val="bg1"/>
                </a:solidFill>
                <a:latin typeface="Arial"/>
              </a:defRPr>
            </a:lvl1pPr>
          </a:lstStyle>
          <a:p>
            <a:pPr>
              <a:defRPr/>
            </a:pPr>
            <a:fld id="{791C189C-E18C-4948-8D06-2D980FAE8253}" type="slidenum">
              <a:rPr lang="en-US"/>
              <a:pPr>
                <a:defRPr/>
              </a:pPr>
              <a:t>‹#›</a:t>
            </a:fld>
            <a:endParaRPr lang="en-US" dirty="0"/>
          </a:p>
        </p:txBody>
      </p:sp>
      <p:sp>
        <p:nvSpPr>
          <p:cNvPr id="7" name="Date Placeholder 9"/>
          <p:cNvSpPr>
            <a:spLocks noGrp="1"/>
          </p:cNvSpPr>
          <p:nvPr>
            <p:ph type="dt" sz="half" idx="16"/>
          </p:nvPr>
        </p:nvSpPr>
        <p:spPr/>
        <p:txBody>
          <a:bodyPr/>
          <a:lstStyle>
            <a:lvl1pPr algn="r">
              <a:defRPr sz="1200" smtClean="0">
                <a:solidFill>
                  <a:srgbClr val="7DB0CC"/>
                </a:solidFill>
                <a:latin typeface="Arial"/>
              </a:defRPr>
            </a:lvl1pPr>
          </a:lstStyle>
          <a:p>
            <a:pPr>
              <a:defRPr/>
            </a:pPr>
            <a:fld id="{800DE33C-9888-A749-92A8-6C8E9FAFB64B}" type="datetime1">
              <a:rPr lang="en-US"/>
              <a:pPr>
                <a:defRPr/>
              </a:pPr>
              <a:t>6/7/18</a:t>
            </a:fld>
            <a:endParaRPr lang="en-US" dirty="0"/>
          </a:p>
        </p:txBody>
      </p:sp>
      <p:sp>
        <p:nvSpPr>
          <p:cNvPr id="9" name="Footer Placeholder 10"/>
          <p:cNvSpPr>
            <a:spLocks noGrp="1"/>
          </p:cNvSpPr>
          <p:nvPr>
            <p:ph type="ftr" sz="quarter" idx="17"/>
          </p:nvPr>
        </p:nvSpPr>
        <p:spPr/>
        <p:txBody>
          <a:bodyPr/>
          <a:lstStyle>
            <a:lvl1pPr algn="r">
              <a:defRPr sz="1200" smtClean="0">
                <a:solidFill>
                  <a:srgbClr val="7DB0CC"/>
                </a:solidFill>
              </a:defRPr>
            </a:lvl1pPr>
          </a:lstStyle>
          <a:p>
            <a:pPr>
              <a:defRPr/>
            </a:pPr>
            <a:r>
              <a:rPr lang="en-US" dirty="0"/>
              <a:t>Governance U</a:t>
            </a:r>
          </a:p>
        </p:txBody>
      </p:sp>
    </p:spTree>
    <p:extLst>
      <p:ext uri="{BB962C8B-B14F-4D97-AF65-F5344CB8AC3E}">
        <p14:creationId xmlns:p14="http://schemas.microsoft.com/office/powerpoint/2010/main" val="1907676495"/>
      </p:ext>
    </p:extLst>
  </p:cSld>
  <p:clrMapOvr>
    <a:masterClrMapping/>
  </p:clrMapOvr>
  <p:transition xmlns:p14="http://schemas.microsoft.com/office/powerpoint/2010/mai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457200" y="1270922"/>
            <a:ext cx="8229600" cy="2722522"/>
          </a:xfrm>
        </p:spPr>
        <p:txBody>
          <a:bodyPr vert="eaVert"/>
          <a:lstStyle>
            <a:lvl5pPr>
              <a:defRPr/>
            </a:lvl5pPr>
            <a:lvl6pPr marL="1719072">
              <a:defRPr/>
            </a:lvl6pPr>
            <a:lvl7pPr marL="1719072">
              <a:defRPr/>
            </a:lvl7pPr>
            <a:lvl8pPr marL="1719072">
              <a:defRPr/>
            </a:lvl8pPr>
            <a:lvl9pPr marL="1719072">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Slide Number Placeholder 8"/>
          <p:cNvSpPr>
            <a:spLocks noGrp="1"/>
          </p:cNvSpPr>
          <p:nvPr>
            <p:ph type="sldNum" sz="quarter" idx="10"/>
          </p:nvPr>
        </p:nvSpPr>
        <p:spPr/>
        <p:txBody>
          <a:bodyPr/>
          <a:lstStyle>
            <a:lvl1pPr algn="r">
              <a:defRPr sz="1200" smtClean="0">
                <a:solidFill>
                  <a:schemeClr val="bg1"/>
                </a:solidFill>
                <a:latin typeface="Arial"/>
              </a:defRPr>
            </a:lvl1pPr>
          </a:lstStyle>
          <a:p>
            <a:pPr>
              <a:defRPr/>
            </a:pPr>
            <a:fld id="{2E27C034-C9E1-A848-8489-B63412200583}" type="slidenum">
              <a:rPr lang="en-US"/>
              <a:pPr>
                <a:defRPr/>
              </a:pPr>
              <a:t>‹#›</a:t>
            </a:fld>
            <a:endParaRPr lang="en-US" dirty="0"/>
          </a:p>
        </p:txBody>
      </p:sp>
      <p:sp>
        <p:nvSpPr>
          <p:cNvPr id="5" name="Date Placeholder 9"/>
          <p:cNvSpPr>
            <a:spLocks noGrp="1"/>
          </p:cNvSpPr>
          <p:nvPr>
            <p:ph type="dt" sz="half" idx="11"/>
          </p:nvPr>
        </p:nvSpPr>
        <p:spPr/>
        <p:txBody>
          <a:bodyPr/>
          <a:lstStyle>
            <a:lvl1pPr algn="r">
              <a:defRPr sz="1200" smtClean="0">
                <a:solidFill>
                  <a:srgbClr val="7DB0CC"/>
                </a:solidFill>
                <a:latin typeface="Arial"/>
              </a:defRPr>
            </a:lvl1pPr>
          </a:lstStyle>
          <a:p>
            <a:pPr>
              <a:defRPr/>
            </a:pPr>
            <a:fld id="{B8938FDB-9C2F-5449-9CDB-32EB95FB9A03}" type="datetime1">
              <a:rPr lang="en-US"/>
              <a:pPr>
                <a:defRPr/>
              </a:pPr>
              <a:t>6/7/18</a:t>
            </a:fld>
            <a:endParaRPr lang="en-US" dirty="0"/>
          </a:p>
        </p:txBody>
      </p:sp>
      <p:sp>
        <p:nvSpPr>
          <p:cNvPr id="6" name="Footer Placeholder 10"/>
          <p:cNvSpPr>
            <a:spLocks noGrp="1"/>
          </p:cNvSpPr>
          <p:nvPr>
            <p:ph type="ftr" sz="quarter" idx="12"/>
          </p:nvPr>
        </p:nvSpPr>
        <p:spPr/>
        <p:txBody>
          <a:bodyPr/>
          <a:lstStyle>
            <a:lvl1pPr algn="r">
              <a:defRPr sz="1200" smtClean="0">
                <a:solidFill>
                  <a:srgbClr val="7DB0CC"/>
                </a:solidFill>
              </a:defRPr>
            </a:lvl1pPr>
          </a:lstStyle>
          <a:p>
            <a:pPr>
              <a:defRPr/>
            </a:pPr>
            <a:r>
              <a:rPr lang="en-US" dirty="0"/>
              <a:t>Governance U</a:t>
            </a:r>
          </a:p>
        </p:txBody>
      </p:sp>
    </p:spTree>
    <p:extLst>
      <p:ext uri="{BB962C8B-B14F-4D97-AF65-F5344CB8AC3E}">
        <p14:creationId xmlns:p14="http://schemas.microsoft.com/office/powerpoint/2010/main" val="1278824880"/>
      </p:ext>
    </p:extLst>
  </p:cSld>
  <p:clrMapOvr>
    <a:masterClrMapping/>
  </p:clrMapOvr>
  <p:transition xmlns:p14="http://schemas.microsoft.com/office/powerpoint/2010/mai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dirty="0"/>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Slide Number Placeholder 8"/>
          <p:cNvSpPr>
            <a:spLocks noGrp="1"/>
          </p:cNvSpPr>
          <p:nvPr>
            <p:ph type="sldNum" sz="quarter" idx="10"/>
          </p:nvPr>
        </p:nvSpPr>
        <p:spPr/>
        <p:txBody>
          <a:bodyPr/>
          <a:lstStyle>
            <a:lvl1pPr algn="r">
              <a:defRPr sz="1200" smtClean="0">
                <a:solidFill>
                  <a:schemeClr val="bg1"/>
                </a:solidFill>
                <a:latin typeface="Arial"/>
              </a:defRPr>
            </a:lvl1pPr>
          </a:lstStyle>
          <a:p>
            <a:pPr>
              <a:defRPr/>
            </a:pPr>
            <a:fld id="{AB65B17F-19AD-F64B-AD44-182E9AB2F7FF}" type="slidenum">
              <a:rPr lang="en-US"/>
              <a:pPr>
                <a:defRPr/>
              </a:pPr>
              <a:t>‹#›</a:t>
            </a:fld>
            <a:endParaRPr lang="en-US" dirty="0"/>
          </a:p>
        </p:txBody>
      </p:sp>
      <p:sp>
        <p:nvSpPr>
          <p:cNvPr id="5" name="Date Placeholder 9"/>
          <p:cNvSpPr>
            <a:spLocks noGrp="1"/>
          </p:cNvSpPr>
          <p:nvPr>
            <p:ph type="dt" sz="half" idx="11"/>
          </p:nvPr>
        </p:nvSpPr>
        <p:spPr/>
        <p:txBody>
          <a:bodyPr/>
          <a:lstStyle>
            <a:lvl1pPr algn="r">
              <a:defRPr sz="1200" smtClean="0">
                <a:solidFill>
                  <a:srgbClr val="7DB0CC"/>
                </a:solidFill>
                <a:latin typeface="Arial"/>
              </a:defRPr>
            </a:lvl1pPr>
          </a:lstStyle>
          <a:p>
            <a:pPr>
              <a:defRPr/>
            </a:pPr>
            <a:fld id="{3C9F4A29-0458-9F4D-BC83-690C22400F3B}" type="datetime1">
              <a:rPr lang="en-US"/>
              <a:pPr>
                <a:defRPr/>
              </a:pPr>
              <a:t>6/7/18</a:t>
            </a:fld>
            <a:endParaRPr lang="en-US" dirty="0"/>
          </a:p>
        </p:txBody>
      </p:sp>
      <p:sp>
        <p:nvSpPr>
          <p:cNvPr id="6" name="Footer Placeholder 10"/>
          <p:cNvSpPr>
            <a:spLocks noGrp="1"/>
          </p:cNvSpPr>
          <p:nvPr>
            <p:ph type="ftr" sz="quarter" idx="12"/>
          </p:nvPr>
        </p:nvSpPr>
        <p:spPr/>
        <p:txBody>
          <a:bodyPr/>
          <a:lstStyle>
            <a:lvl1pPr algn="r">
              <a:defRPr sz="1200" smtClean="0">
                <a:solidFill>
                  <a:srgbClr val="7DB0CC"/>
                </a:solidFill>
              </a:defRPr>
            </a:lvl1pPr>
          </a:lstStyle>
          <a:p>
            <a:pPr>
              <a:defRPr/>
            </a:pPr>
            <a:r>
              <a:rPr lang="en-US" dirty="0"/>
              <a:t>Governance U</a:t>
            </a:r>
          </a:p>
        </p:txBody>
      </p:sp>
    </p:spTree>
    <p:extLst>
      <p:ext uri="{BB962C8B-B14F-4D97-AF65-F5344CB8AC3E}">
        <p14:creationId xmlns:p14="http://schemas.microsoft.com/office/powerpoint/2010/main" val="1545605201"/>
      </p:ext>
    </p:extLst>
  </p:cSld>
  <p:clrMapOvr>
    <a:masterClrMapping/>
  </p:clrMapOvr>
  <p:transition xmlns:p14="http://schemas.microsoft.com/office/powerpoint/2010/mai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2113" y="966265"/>
            <a:ext cx="8229600" cy="1021556"/>
          </a:xfrm>
        </p:spPr>
        <p:txBody>
          <a:bodyPr anchor="b"/>
          <a:lstStyle>
            <a:lvl1pPr algn="ctr">
              <a:defRPr sz="5000" b="0" cap="none" baseline="0">
                <a:solidFill>
                  <a:schemeClr val="bg1"/>
                </a:solidFill>
              </a:defRPr>
            </a:lvl1pPr>
          </a:lstStyle>
          <a:p>
            <a:r>
              <a:rPr lang="en-US" smtClean="0"/>
              <a:t>Click to edit Master title style</a:t>
            </a:r>
            <a:endParaRPr dirty="0"/>
          </a:p>
        </p:txBody>
      </p:sp>
      <p:sp>
        <p:nvSpPr>
          <p:cNvPr id="3" name="Text Placeholder 2"/>
          <p:cNvSpPr>
            <a:spLocks noGrp="1"/>
          </p:cNvSpPr>
          <p:nvPr>
            <p:ph type="body" idx="1"/>
          </p:nvPr>
        </p:nvSpPr>
        <p:spPr>
          <a:xfrm>
            <a:off x="392113" y="2144701"/>
            <a:ext cx="8229600" cy="1125140"/>
          </a:xfrm>
        </p:spPr>
        <p:txBody>
          <a:bodyPr>
            <a:normAutofit/>
          </a:bodyPr>
          <a:lstStyle>
            <a:lvl1pPr marL="0" indent="0" algn="ctr">
              <a:spcBef>
                <a:spcPts val="300"/>
              </a:spcBef>
              <a:buNone/>
              <a:defRPr sz="32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8"/>
          <p:cNvSpPr>
            <a:spLocks noGrp="1"/>
          </p:cNvSpPr>
          <p:nvPr>
            <p:ph type="sldNum" sz="quarter" idx="10"/>
          </p:nvPr>
        </p:nvSpPr>
        <p:spPr/>
        <p:txBody>
          <a:bodyPr/>
          <a:lstStyle>
            <a:lvl1pPr algn="r">
              <a:defRPr sz="1200" smtClean="0">
                <a:solidFill>
                  <a:srgbClr val="06557E"/>
                </a:solidFill>
                <a:latin typeface="Arial"/>
              </a:defRPr>
            </a:lvl1pPr>
          </a:lstStyle>
          <a:p>
            <a:pPr>
              <a:defRPr/>
            </a:pPr>
            <a:fld id="{74B551C7-2F2A-6344-B30C-B265E49249FA}" type="slidenum">
              <a:rPr lang="en-US"/>
              <a:pPr>
                <a:defRPr/>
              </a:pPr>
              <a:t>‹#›</a:t>
            </a:fld>
            <a:endParaRPr lang="en-US" dirty="0"/>
          </a:p>
        </p:txBody>
      </p:sp>
      <p:sp>
        <p:nvSpPr>
          <p:cNvPr id="5" name="Date Placeholder 9"/>
          <p:cNvSpPr>
            <a:spLocks noGrp="1"/>
          </p:cNvSpPr>
          <p:nvPr>
            <p:ph type="dt" sz="half" idx="11"/>
          </p:nvPr>
        </p:nvSpPr>
        <p:spPr/>
        <p:txBody>
          <a:bodyPr/>
          <a:lstStyle>
            <a:lvl1pPr algn="r">
              <a:defRPr sz="1200" smtClean="0">
                <a:solidFill>
                  <a:srgbClr val="7DB0CC"/>
                </a:solidFill>
                <a:latin typeface="Arial"/>
              </a:defRPr>
            </a:lvl1pPr>
          </a:lstStyle>
          <a:p>
            <a:pPr>
              <a:defRPr/>
            </a:pPr>
            <a:fld id="{55BB2862-94E7-AA40-85C6-AD8982E638C6}" type="datetime1">
              <a:rPr lang="en-US"/>
              <a:pPr>
                <a:defRPr/>
              </a:pPr>
              <a:t>6/7/18</a:t>
            </a:fld>
            <a:endParaRPr lang="en-US" dirty="0"/>
          </a:p>
        </p:txBody>
      </p:sp>
      <p:sp>
        <p:nvSpPr>
          <p:cNvPr id="6" name="Footer Placeholder 10"/>
          <p:cNvSpPr>
            <a:spLocks noGrp="1"/>
          </p:cNvSpPr>
          <p:nvPr>
            <p:ph type="ftr" sz="quarter" idx="12"/>
          </p:nvPr>
        </p:nvSpPr>
        <p:spPr/>
        <p:txBody>
          <a:bodyPr/>
          <a:lstStyle>
            <a:lvl1pPr algn="r">
              <a:defRPr sz="1200" smtClean="0">
                <a:solidFill>
                  <a:srgbClr val="7DB0CC"/>
                </a:solidFill>
              </a:defRPr>
            </a:lvl1pPr>
          </a:lstStyle>
          <a:p>
            <a:pPr>
              <a:defRPr/>
            </a:pPr>
            <a:r>
              <a:rPr lang="en-US" dirty="0"/>
              <a:t>Governance U</a:t>
            </a:r>
          </a:p>
        </p:txBody>
      </p:sp>
    </p:spTree>
    <p:extLst>
      <p:ext uri="{BB962C8B-B14F-4D97-AF65-F5344CB8AC3E}">
        <p14:creationId xmlns:p14="http://schemas.microsoft.com/office/powerpoint/2010/main" val="2031172532"/>
      </p:ext>
    </p:extLst>
  </p:cSld>
  <p:clrMapOvr>
    <a:masterClrMapping/>
  </p:clrMapOvr>
  <p:transition xmlns:p14="http://schemas.microsoft.com/office/powerpoint/2010/mai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57200" y="1263550"/>
            <a:ext cx="4047669" cy="3091513"/>
          </a:xfrm>
        </p:spPr>
        <p:txBody>
          <a:bodyPr/>
          <a:lstStyle>
            <a:lvl1pPr>
              <a:defRPr sz="3200"/>
            </a:lvl1pPr>
            <a:lvl2pPr>
              <a:defRPr sz="2800"/>
            </a:lvl2pPr>
            <a:lvl3pPr>
              <a:defRPr sz="2800"/>
            </a:lvl3pPr>
            <a:lvl4pPr>
              <a:defRPr sz="2800"/>
            </a:lvl4pPr>
            <a:lvl5pPr>
              <a:defRPr sz="2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a:t>
            </a:r>
            <a:r>
              <a:rPr lang="en-US" dirty="0" smtClean="0"/>
              <a:t>level</a:t>
            </a:r>
            <a:endParaRPr lang="en-US" dirty="0" smtClean="0"/>
          </a:p>
        </p:txBody>
      </p:sp>
      <p:sp>
        <p:nvSpPr>
          <p:cNvPr id="4" name="Content Placeholder 3"/>
          <p:cNvSpPr>
            <a:spLocks noGrp="1"/>
          </p:cNvSpPr>
          <p:nvPr>
            <p:ph sz="half" idx="2"/>
          </p:nvPr>
        </p:nvSpPr>
        <p:spPr>
          <a:xfrm>
            <a:off x="4647891" y="1263550"/>
            <a:ext cx="4038910" cy="3091514"/>
          </a:xfrm>
        </p:spPr>
        <p:txBody>
          <a:bodyPr/>
          <a:lstStyle>
            <a:lvl1pPr>
              <a:defRPr sz="3200"/>
            </a:lvl1pPr>
            <a:lvl2pPr>
              <a:defRPr sz="2800"/>
            </a:lvl2pPr>
            <a:lvl3pPr>
              <a:defRPr sz="2800"/>
            </a:lvl3pPr>
            <a:lvl4pPr>
              <a:defRPr sz="2800"/>
            </a:lvl4pPr>
            <a:lvl5pPr>
              <a:defRPr sz="2800"/>
            </a:lvl5pPr>
            <a:lvl6pPr marL="1946275" indent="-227013">
              <a:tabLst/>
              <a:defRPr sz="1600"/>
            </a:lvl6pPr>
            <a:lvl7pPr marL="2173288" indent="-227013">
              <a:tabLst/>
              <a:defRPr sz="1600"/>
            </a:lvl7pPr>
            <a:lvl8pPr marL="2398713" indent="-227013">
              <a:tabLst/>
              <a:defRPr sz="1600"/>
            </a:lvl8pPr>
            <a:lvl9pPr marL="2625725" indent="-227013">
              <a:tabLst/>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a:t>
            </a:r>
            <a:r>
              <a:rPr lang="en-US" dirty="0" smtClean="0"/>
              <a:t>level</a:t>
            </a:r>
            <a:endParaRPr lang="en-US" dirty="0" smtClean="0"/>
          </a:p>
        </p:txBody>
      </p:sp>
      <p:sp>
        <p:nvSpPr>
          <p:cNvPr id="5" name="Footer Placeholder 4"/>
          <p:cNvSpPr>
            <a:spLocks noGrp="1"/>
          </p:cNvSpPr>
          <p:nvPr>
            <p:ph type="ftr" sz="quarter" idx="10"/>
          </p:nvPr>
        </p:nvSpPr>
        <p:spPr>
          <a:xfrm>
            <a:off x="5903913" y="4724400"/>
            <a:ext cx="2895600" cy="273844"/>
          </a:xfrm>
        </p:spPr>
        <p:txBody>
          <a:bodyPr/>
          <a:lstStyle>
            <a:lvl1pPr algn="r">
              <a:defRPr sz="1100" b="0" smtClean="0">
                <a:solidFill>
                  <a:srgbClr val="7DB0CC"/>
                </a:solidFill>
                <a:latin typeface="Arial"/>
              </a:defRPr>
            </a:lvl1pPr>
          </a:lstStyle>
          <a:p>
            <a:pPr>
              <a:defRPr/>
            </a:pPr>
            <a:r>
              <a:rPr lang="en-US" dirty="0"/>
              <a:t>Governance U</a:t>
            </a:r>
            <a:endParaRPr lang="en-US" b="1" dirty="0">
              <a:solidFill>
                <a:schemeClr val="bg1"/>
              </a:solidFill>
            </a:endParaRPr>
          </a:p>
        </p:txBody>
      </p:sp>
    </p:spTree>
    <p:extLst>
      <p:ext uri="{BB962C8B-B14F-4D97-AF65-F5344CB8AC3E}">
        <p14:creationId xmlns:p14="http://schemas.microsoft.com/office/powerpoint/2010/main" val="2914685998"/>
      </p:ext>
    </p:extLst>
  </p:cSld>
  <p:clrMapOvr>
    <a:masterClrMapping/>
  </p:clrMapOvr>
  <p:transition xmlns:p14="http://schemas.microsoft.com/office/powerpoint/2010/mai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1244127"/>
            <a:ext cx="8229600" cy="571500"/>
          </a:xfrm>
        </p:spPr>
        <p:txBody>
          <a:bodyPr anchor="b">
            <a:noAutofit/>
          </a:bodyPr>
          <a:lstStyle>
            <a:lvl1pPr marL="0" indent="0" algn="l">
              <a:lnSpc>
                <a:spcPts val="2600"/>
              </a:lnSpc>
              <a:spcBef>
                <a:spcPts val="0"/>
              </a:spcBef>
              <a:buNone/>
              <a:defRPr sz="32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199" y="1891414"/>
            <a:ext cx="8229601" cy="2411522"/>
          </a:xfrm>
        </p:spPr>
        <p:txBody>
          <a:bodyPr/>
          <a:lstStyle>
            <a:lvl1pPr>
              <a:defRPr sz="3600"/>
            </a:lvl1pPr>
            <a:lvl2pPr>
              <a:defRPr sz="2800"/>
            </a:lvl2pPr>
            <a:lvl3pPr>
              <a:defRPr sz="2800"/>
            </a:lvl3pPr>
            <a:lvl4pPr>
              <a:defRPr sz="2800"/>
            </a:lvl4pPr>
            <a:lvl5pPr>
              <a:defRPr sz="2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a:t>
            </a:r>
            <a:r>
              <a:rPr lang="en-US" dirty="0" smtClean="0"/>
              <a:t>level</a:t>
            </a:r>
            <a:endParaRPr lang="en-US" dirty="0" smtClean="0"/>
          </a:p>
        </p:txBody>
      </p:sp>
      <p:sp>
        <p:nvSpPr>
          <p:cNvPr id="5" name="Footer Placeholder 4"/>
          <p:cNvSpPr>
            <a:spLocks noGrp="1"/>
          </p:cNvSpPr>
          <p:nvPr>
            <p:ph type="ftr" sz="quarter" idx="10"/>
          </p:nvPr>
        </p:nvSpPr>
        <p:spPr>
          <a:xfrm>
            <a:off x="5903913" y="4724400"/>
            <a:ext cx="2895600" cy="273844"/>
          </a:xfrm>
        </p:spPr>
        <p:txBody>
          <a:bodyPr/>
          <a:lstStyle>
            <a:lvl1pPr algn="r">
              <a:defRPr sz="1100" b="0" smtClean="0">
                <a:solidFill>
                  <a:srgbClr val="7DB0CC"/>
                </a:solidFill>
                <a:latin typeface="Arial"/>
              </a:defRPr>
            </a:lvl1pPr>
          </a:lstStyle>
          <a:p>
            <a:pPr>
              <a:defRPr/>
            </a:pPr>
            <a:r>
              <a:rPr lang="en-US" dirty="0"/>
              <a:t>Governance U</a:t>
            </a:r>
            <a:endParaRPr lang="en-US" b="1" dirty="0">
              <a:solidFill>
                <a:schemeClr val="bg1"/>
              </a:solidFill>
            </a:endParaRPr>
          </a:p>
        </p:txBody>
      </p:sp>
    </p:spTree>
    <p:extLst>
      <p:ext uri="{BB962C8B-B14F-4D97-AF65-F5344CB8AC3E}">
        <p14:creationId xmlns:p14="http://schemas.microsoft.com/office/powerpoint/2010/main" val="724267302"/>
      </p:ext>
    </p:extLst>
  </p:cSld>
  <p:clrMapOvr>
    <a:masterClrMapping/>
  </p:clrMapOvr>
  <p:transition xmlns:p14="http://schemas.microsoft.com/office/powerpoint/2010/mai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57200" y="1254307"/>
            <a:ext cx="8229601" cy="3007745"/>
          </a:xfrm>
        </p:spPr>
        <p:txBody>
          <a:bodyPr/>
          <a:lstStyle>
            <a:lvl1pPr>
              <a:defRPr sz="3200"/>
            </a:lvl1pPr>
            <a:lvl2pPr>
              <a:defRPr sz="2800"/>
            </a:lvl2pPr>
            <a:lvl3pPr>
              <a:defRPr sz="2800"/>
            </a:lvl3pPr>
            <a:lvl4pPr>
              <a:defRPr sz="2800"/>
            </a:lvl4pPr>
            <a:lvl5pPr>
              <a:defRPr sz="2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Slide Number Placeholder 8"/>
          <p:cNvSpPr>
            <a:spLocks noGrp="1"/>
          </p:cNvSpPr>
          <p:nvPr>
            <p:ph type="sldNum" sz="quarter" idx="10"/>
          </p:nvPr>
        </p:nvSpPr>
        <p:spPr/>
        <p:txBody>
          <a:bodyPr/>
          <a:lstStyle>
            <a:lvl1pPr algn="r">
              <a:defRPr sz="1200" smtClean="0">
                <a:solidFill>
                  <a:schemeClr val="bg1"/>
                </a:solidFill>
                <a:latin typeface="Arial"/>
              </a:defRPr>
            </a:lvl1pPr>
          </a:lstStyle>
          <a:p>
            <a:pPr>
              <a:defRPr/>
            </a:pPr>
            <a:fld id="{DB3C1ABF-4E18-AD4F-BFAF-099865C50B91}" type="slidenum">
              <a:rPr lang="en-US"/>
              <a:pPr>
                <a:defRPr/>
              </a:pPr>
              <a:t>‹#›</a:t>
            </a:fld>
            <a:endParaRPr lang="en-US" dirty="0"/>
          </a:p>
        </p:txBody>
      </p:sp>
      <p:sp>
        <p:nvSpPr>
          <p:cNvPr id="5" name="Date Placeholder 9"/>
          <p:cNvSpPr>
            <a:spLocks noGrp="1"/>
          </p:cNvSpPr>
          <p:nvPr>
            <p:ph type="dt" sz="half" idx="11"/>
          </p:nvPr>
        </p:nvSpPr>
        <p:spPr/>
        <p:txBody>
          <a:bodyPr/>
          <a:lstStyle>
            <a:lvl1pPr algn="r">
              <a:defRPr sz="1200" smtClean="0">
                <a:solidFill>
                  <a:srgbClr val="7DB0CC"/>
                </a:solidFill>
                <a:latin typeface="Arial"/>
              </a:defRPr>
            </a:lvl1pPr>
          </a:lstStyle>
          <a:p>
            <a:pPr>
              <a:defRPr/>
            </a:pPr>
            <a:fld id="{FF85BB94-2D1B-5D4C-89DE-785766D797FD}" type="datetime1">
              <a:rPr lang="en-US"/>
              <a:pPr>
                <a:defRPr/>
              </a:pPr>
              <a:t>6/7/18</a:t>
            </a:fld>
            <a:endParaRPr lang="en-US" dirty="0"/>
          </a:p>
        </p:txBody>
      </p:sp>
      <p:sp>
        <p:nvSpPr>
          <p:cNvPr id="6" name="Footer Placeholder 10"/>
          <p:cNvSpPr>
            <a:spLocks noGrp="1"/>
          </p:cNvSpPr>
          <p:nvPr>
            <p:ph type="ftr" sz="quarter" idx="12"/>
          </p:nvPr>
        </p:nvSpPr>
        <p:spPr/>
        <p:txBody>
          <a:bodyPr/>
          <a:lstStyle>
            <a:lvl1pPr algn="r">
              <a:defRPr sz="1200" smtClean="0">
                <a:solidFill>
                  <a:srgbClr val="7DB0CC"/>
                </a:solidFill>
              </a:defRPr>
            </a:lvl1pPr>
          </a:lstStyle>
          <a:p>
            <a:pPr>
              <a:defRPr/>
            </a:pPr>
            <a:r>
              <a:rPr lang="en-US" dirty="0"/>
              <a:t>Governance U</a:t>
            </a:r>
          </a:p>
        </p:txBody>
      </p:sp>
    </p:spTree>
    <p:extLst>
      <p:ext uri="{BB962C8B-B14F-4D97-AF65-F5344CB8AC3E}">
        <p14:creationId xmlns:p14="http://schemas.microsoft.com/office/powerpoint/2010/main" val="3952320617"/>
      </p:ext>
    </p:extLst>
  </p:cSld>
  <p:clrMapOvr>
    <a:masterClrMapping/>
  </p:clrMapOvr>
  <p:transition xmlns:p14="http://schemas.microsoft.com/office/powerpoint/2010/mai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91058" y="1330226"/>
            <a:ext cx="3995742" cy="3009582"/>
          </a:xfrm>
        </p:spPr>
        <p:txBody>
          <a:bodyPr/>
          <a:lstStyle>
            <a:lvl1pPr>
              <a:defRPr sz="3200"/>
            </a:lvl1pPr>
            <a:lvl2pPr>
              <a:defRPr sz="2800"/>
            </a:lvl2pPr>
            <a:lvl3pPr>
              <a:defRPr sz="2800"/>
            </a:lvl3pPr>
            <a:lvl4pPr>
              <a:defRPr sz="2800"/>
            </a:lvl4pPr>
            <a:lvl5pPr>
              <a:defRPr sz="2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a:t>
            </a:r>
            <a:r>
              <a:rPr lang="en-US" dirty="0" smtClean="0"/>
              <a:t>level</a:t>
            </a:r>
            <a:endParaRPr lang="en-US" dirty="0" smtClean="0"/>
          </a:p>
        </p:txBody>
      </p:sp>
      <p:sp>
        <p:nvSpPr>
          <p:cNvPr id="10" name="Content Placeholder 2"/>
          <p:cNvSpPr>
            <a:spLocks noGrp="1"/>
          </p:cNvSpPr>
          <p:nvPr>
            <p:ph sz="half" idx="14"/>
          </p:nvPr>
        </p:nvSpPr>
        <p:spPr>
          <a:xfrm>
            <a:off x="457200" y="1330226"/>
            <a:ext cx="3877493" cy="3009583"/>
          </a:xfrm>
        </p:spPr>
        <p:txBody>
          <a:bodyPr/>
          <a:lstStyle>
            <a:lvl1pPr>
              <a:defRPr sz="3200"/>
            </a:lvl1pPr>
            <a:lvl2pPr>
              <a:defRPr sz="2800"/>
            </a:lvl2pPr>
            <a:lvl3pPr>
              <a:defRPr sz="2800"/>
            </a:lvl3pPr>
            <a:lvl4pPr>
              <a:defRPr sz="2800"/>
            </a:lvl4pPr>
            <a:lvl5pPr>
              <a:defRPr sz="2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a:t>
            </a:r>
            <a:r>
              <a:rPr lang="en-US" dirty="0" smtClean="0"/>
              <a:t>level</a:t>
            </a:r>
            <a:endParaRPr lang="en-US" dirty="0" smtClean="0"/>
          </a:p>
        </p:txBody>
      </p:sp>
      <p:sp>
        <p:nvSpPr>
          <p:cNvPr id="5" name="Slide Number Placeholder 8"/>
          <p:cNvSpPr>
            <a:spLocks noGrp="1"/>
          </p:cNvSpPr>
          <p:nvPr>
            <p:ph type="sldNum" sz="quarter" idx="15"/>
          </p:nvPr>
        </p:nvSpPr>
        <p:spPr/>
        <p:txBody>
          <a:bodyPr/>
          <a:lstStyle>
            <a:lvl1pPr algn="r">
              <a:defRPr sz="1200" smtClean="0">
                <a:solidFill>
                  <a:schemeClr val="bg1"/>
                </a:solidFill>
                <a:latin typeface="Arial"/>
              </a:defRPr>
            </a:lvl1pPr>
          </a:lstStyle>
          <a:p>
            <a:pPr>
              <a:defRPr/>
            </a:pPr>
            <a:fld id="{83168BC7-2D47-2948-B91C-07EB81B79D25}" type="slidenum">
              <a:rPr lang="en-US"/>
              <a:pPr>
                <a:defRPr/>
              </a:pPr>
              <a:t>‹#›</a:t>
            </a:fld>
            <a:endParaRPr lang="en-US" dirty="0"/>
          </a:p>
        </p:txBody>
      </p:sp>
      <p:sp>
        <p:nvSpPr>
          <p:cNvPr id="6" name="Date Placeholder 9"/>
          <p:cNvSpPr>
            <a:spLocks noGrp="1"/>
          </p:cNvSpPr>
          <p:nvPr>
            <p:ph type="dt" sz="half" idx="16"/>
          </p:nvPr>
        </p:nvSpPr>
        <p:spPr/>
        <p:txBody>
          <a:bodyPr/>
          <a:lstStyle>
            <a:lvl1pPr algn="r">
              <a:defRPr sz="1200" smtClean="0">
                <a:solidFill>
                  <a:srgbClr val="7DB0CC"/>
                </a:solidFill>
                <a:latin typeface="Arial"/>
              </a:defRPr>
            </a:lvl1pPr>
          </a:lstStyle>
          <a:p>
            <a:pPr>
              <a:defRPr/>
            </a:pPr>
            <a:fld id="{057C5C24-45F4-A940-B420-42AFA204A7C1}" type="datetime1">
              <a:rPr lang="en-US"/>
              <a:pPr>
                <a:defRPr/>
              </a:pPr>
              <a:t>6/7/18</a:t>
            </a:fld>
            <a:endParaRPr lang="en-US" dirty="0"/>
          </a:p>
        </p:txBody>
      </p:sp>
      <p:sp>
        <p:nvSpPr>
          <p:cNvPr id="7" name="Footer Placeholder 10"/>
          <p:cNvSpPr>
            <a:spLocks noGrp="1"/>
          </p:cNvSpPr>
          <p:nvPr>
            <p:ph type="ftr" sz="quarter" idx="17"/>
          </p:nvPr>
        </p:nvSpPr>
        <p:spPr/>
        <p:txBody>
          <a:bodyPr/>
          <a:lstStyle>
            <a:lvl1pPr algn="r">
              <a:defRPr sz="1200" smtClean="0">
                <a:solidFill>
                  <a:srgbClr val="7DB0CC"/>
                </a:solidFill>
              </a:defRPr>
            </a:lvl1pPr>
          </a:lstStyle>
          <a:p>
            <a:pPr>
              <a:defRPr/>
            </a:pPr>
            <a:r>
              <a:rPr lang="en-US" dirty="0"/>
              <a:t>Governance U</a:t>
            </a:r>
          </a:p>
        </p:txBody>
      </p:sp>
    </p:spTree>
    <p:extLst>
      <p:ext uri="{BB962C8B-B14F-4D97-AF65-F5344CB8AC3E}">
        <p14:creationId xmlns:p14="http://schemas.microsoft.com/office/powerpoint/2010/main" val="925400731"/>
      </p:ext>
    </p:extLst>
  </p:cSld>
  <p:clrMapOvr>
    <a:masterClrMapping/>
  </p:clrMapOvr>
  <p:transition xmlns:p14="http://schemas.microsoft.com/office/powerpoint/2010/mai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Slide Number Placeholder 8"/>
          <p:cNvSpPr>
            <a:spLocks noGrp="1"/>
          </p:cNvSpPr>
          <p:nvPr>
            <p:ph type="sldNum" sz="quarter" idx="10"/>
          </p:nvPr>
        </p:nvSpPr>
        <p:spPr/>
        <p:txBody>
          <a:bodyPr/>
          <a:lstStyle>
            <a:lvl1pPr algn="r">
              <a:defRPr sz="1200" smtClean="0">
                <a:solidFill>
                  <a:schemeClr val="bg1"/>
                </a:solidFill>
                <a:latin typeface="Arial"/>
              </a:defRPr>
            </a:lvl1pPr>
          </a:lstStyle>
          <a:p>
            <a:pPr>
              <a:defRPr/>
            </a:pPr>
            <a:fld id="{8F3025DE-DA7C-C345-A271-AB9B1EDFA6B6}" type="slidenum">
              <a:rPr lang="en-US"/>
              <a:pPr>
                <a:defRPr/>
              </a:pPr>
              <a:t>‹#›</a:t>
            </a:fld>
            <a:endParaRPr lang="en-US" dirty="0"/>
          </a:p>
        </p:txBody>
      </p:sp>
      <p:sp>
        <p:nvSpPr>
          <p:cNvPr id="4" name="Date Placeholder 9"/>
          <p:cNvSpPr>
            <a:spLocks noGrp="1"/>
          </p:cNvSpPr>
          <p:nvPr>
            <p:ph type="dt" sz="half" idx="11"/>
          </p:nvPr>
        </p:nvSpPr>
        <p:spPr/>
        <p:txBody>
          <a:bodyPr/>
          <a:lstStyle>
            <a:lvl1pPr algn="r">
              <a:defRPr sz="1200" smtClean="0">
                <a:solidFill>
                  <a:srgbClr val="7DB0CC"/>
                </a:solidFill>
                <a:latin typeface="Arial"/>
              </a:defRPr>
            </a:lvl1pPr>
          </a:lstStyle>
          <a:p>
            <a:pPr>
              <a:defRPr/>
            </a:pPr>
            <a:fld id="{E92B823C-DFCE-1E4C-A349-2C6CDC962EC4}" type="datetime1">
              <a:rPr lang="en-US"/>
              <a:pPr>
                <a:defRPr/>
              </a:pPr>
              <a:t>6/7/18</a:t>
            </a:fld>
            <a:endParaRPr lang="en-US" dirty="0"/>
          </a:p>
        </p:txBody>
      </p:sp>
      <p:sp>
        <p:nvSpPr>
          <p:cNvPr id="5" name="Footer Placeholder 10"/>
          <p:cNvSpPr>
            <a:spLocks noGrp="1"/>
          </p:cNvSpPr>
          <p:nvPr>
            <p:ph type="ftr" sz="quarter" idx="12"/>
          </p:nvPr>
        </p:nvSpPr>
        <p:spPr/>
        <p:txBody>
          <a:bodyPr/>
          <a:lstStyle>
            <a:lvl1pPr algn="r">
              <a:defRPr sz="1200" smtClean="0">
                <a:solidFill>
                  <a:srgbClr val="7DB0CC"/>
                </a:solidFill>
              </a:defRPr>
            </a:lvl1pPr>
          </a:lstStyle>
          <a:p>
            <a:pPr>
              <a:defRPr/>
            </a:pPr>
            <a:r>
              <a:rPr lang="en-US" dirty="0"/>
              <a:t>Governance U</a:t>
            </a:r>
          </a:p>
        </p:txBody>
      </p:sp>
    </p:spTree>
    <p:extLst>
      <p:ext uri="{BB962C8B-B14F-4D97-AF65-F5344CB8AC3E}">
        <p14:creationId xmlns:p14="http://schemas.microsoft.com/office/powerpoint/2010/main" val="899715349"/>
      </p:ext>
    </p:extLst>
  </p:cSld>
  <p:clrMapOvr>
    <a:masterClrMapping/>
  </p:clrMapOvr>
  <p:transition xmlns:p14="http://schemas.microsoft.com/office/powerpoint/2010/mai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a:xfrm>
            <a:off x="5903913" y="4724400"/>
            <a:ext cx="2895600" cy="273844"/>
          </a:xfrm>
        </p:spPr>
        <p:txBody>
          <a:bodyPr/>
          <a:lstStyle>
            <a:lvl1pPr algn="r">
              <a:defRPr sz="1100" b="0" smtClean="0">
                <a:solidFill>
                  <a:srgbClr val="7DB0CC"/>
                </a:solidFill>
                <a:latin typeface="Arial"/>
              </a:defRPr>
            </a:lvl1pPr>
          </a:lstStyle>
          <a:p>
            <a:pPr>
              <a:defRPr/>
            </a:pPr>
            <a:r>
              <a:rPr lang="en-US" dirty="0"/>
              <a:t>Governance U</a:t>
            </a:r>
            <a:endParaRPr lang="en-US" b="1" dirty="0">
              <a:solidFill>
                <a:schemeClr val="bg1"/>
              </a:solidFill>
            </a:endParaRPr>
          </a:p>
        </p:txBody>
      </p:sp>
    </p:spTree>
    <p:extLst>
      <p:ext uri="{BB962C8B-B14F-4D97-AF65-F5344CB8AC3E}">
        <p14:creationId xmlns:p14="http://schemas.microsoft.com/office/powerpoint/2010/main" val="973859639"/>
      </p:ext>
    </p:extLst>
  </p:cSld>
  <p:clrMapOvr>
    <a:overrideClrMapping bg1="lt1" tx1="dk1" bg2="lt2" tx2="dk2" accent1="accent1" accent2="accent2" accent3="accent3" accent4="accent4" accent5="accent5" accent6="accent6" hlink="hlink" folHlink="folHlink"/>
  </p:clrMapOvr>
  <p:transition xmlns:p14="http://schemas.microsoft.com/office/powerpoint/2010/main" spd="med">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4.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308372"/>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US" dirty="0"/>
          </a:p>
        </p:txBody>
      </p:sp>
      <p:sp>
        <p:nvSpPr>
          <p:cNvPr id="1027" name="Text Placeholder 2"/>
          <p:cNvSpPr>
            <a:spLocks noGrp="1"/>
          </p:cNvSpPr>
          <p:nvPr>
            <p:ph type="body" idx="1"/>
          </p:nvPr>
        </p:nvSpPr>
        <p:spPr bwMode="auto">
          <a:xfrm>
            <a:off x="457200" y="1257300"/>
            <a:ext cx="8229600" cy="3036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smtClean="0"/>
              <a:t>Click </a:t>
            </a:r>
            <a:r>
              <a:rPr lang="en-US" dirty="0" smtClean="0"/>
              <a:t>to edit Master text </a:t>
            </a:r>
            <a:r>
              <a:rPr lang="en-US" dirty="0" smtClean="0"/>
              <a:t>styles</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a:t>
            </a:r>
            <a:r>
              <a:rPr lang="en-US" dirty="0" smtClean="0"/>
              <a:t>level</a:t>
            </a:r>
            <a:endParaRPr lang="en-US" dirty="0"/>
          </a:p>
        </p:txBody>
      </p:sp>
      <p:sp>
        <p:nvSpPr>
          <p:cNvPr id="9" name="Slide Number Placeholder 8"/>
          <p:cNvSpPr>
            <a:spLocks noGrp="1"/>
          </p:cNvSpPr>
          <p:nvPr>
            <p:ph type="sldNum" sz="quarter" idx="4"/>
          </p:nvPr>
        </p:nvSpPr>
        <p:spPr>
          <a:xfrm>
            <a:off x="8255000" y="4767263"/>
            <a:ext cx="431800" cy="273844"/>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Arial"/>
                <a:ea typeface="+mn-ea"/>
                <a:cs typeface="+mn-cs"/>
              </a:defRPr>
            </a:lvl1pPr>
          </a:lstStyle>
          <a:p>
            <a:pPr>
              <a:defRPr/>
            </a:pPr>
            <a:fld id="{6EDFF486-5A62-E749-8CEE-B2F569EC8C6E}" type="slidenum">
              <a:rPr lang="en-US"/>
              <a:pPr>
                <a:defRPr/>
              </a:pPr>
              <a:t>‹#›</a:t>
            </a:fld>
            <a:endParaRPr lang="en-US" dirty="0"/>
          </a:p>
        </p:txBody>
      </p:sp>
      <p:sp>
        <p:nvSpPr>
          <p:cNvPr id="10" name="Date Placeholder 9"/>
          <p:cNvSpPr>
            <a:spLocks noGrp="1"/>
          </p:cNvSpPr>
          <p:nvPr>
            <p:ph type="dt" sz="half" idx="2"/>
          </p:nvPr>
        </p:nvSpPr>
        <p:spPr>
          <a:xfrm>
            <a:off x="7386639" y="4767263"/>
            <a:ext cx="803275" cy="273844"/>
          </a:xfrm>
          <a:prstGeom prst="rect">
            <a:avLst/>
          </a:prstGeom>
        </p:spPr>
        <p:txBody>
          <a:bodyPr vert="horz" lIns="91440" tIns="45720" rIns="91440" bIns="45720" rtlCol="0" anchor="ctr"/>
          <a:lstStyle>
            <a:lvl1pPr algn="r" fontAlgn="auto">
              <a:spcBef>
                <a:spcPts val="0"/>
              </a:spcBef>
              <a:spcAft>
                <a:spcPts val="0"/>
              </a:spcAft>
              <a:defRPr sz="1200" smtClean="0">
                <a:solidFill>
                  <a:srgbClr val="7DB0CC"/>
                </a:solidFill>
                <a:latin typeface="Arial"/>
                <a:ea typeface="+mn-ea"/>
                <a:cs typeface="+mn-cs"/>
              </a:defRPr>
            </a:lvl1pPr>
          </a:lstStyle>
          <a:p>
            <a:pPr>
              <a:defRPr/>
            </a:pPr>
            <a:fld id="{BF7E134E-9931-114E-AD9C-4CE1921BF79C}" type="datetime1">
              <a:rPr lang="en-US"/>
              <a:pPr>
                <a:defRPr/>
              </a:pPr>
              <a:t>6/7/18</a:t>
            </a:fld>
            <a:endParaRPr lang="en-US" dirty="0"/>
          </a:p>
        </p:txBody>
      </p:sp>
      <p:sp>
        <p:nvSpPr>
          <p:cNvPr id="11" name="Footer Placeholder 10"/>
          <p:cNvSpPr>
            <a:spLocks noGrp="1"/>
          </p:cNvSpPr>
          <p:nvPr>
            <p:ph type="ftr" sz="quarter" idx="3"/>
          </p:nvPr>
        </p:nvSpPr>
        <p:spPr>
          <a:xfrm>
            <a:off x="3124200" y="4767263"/>
            <a:ext cx="4191000" cy="273844"/>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mn-lt"/>
                <a:ea typeface="+mn-ea"/>
                <a:cs typeface="+mn-cs"/>
              </a:defRPr>
            </a:lvl1pPr>
          </a:lstStyle>
          <a:p>
            <a:pPr>
              <a:defRPr/>
            </a:pPr>
            <a:r>
              <a:rPr lang="en-US" dirty="0" smtClean="0"/>
              <a:t>Governance U</a:t>
            </a:r>
            <a:endParaRPr lang="en-US" dirty="0"/>
          </a:p>
        </p:txBody>
      </p:sp>
    </p:spTree>
  </p:cSld>
  <p:clrMap bg1="lt1" tx1="dk1" bg2="lt2" tx2="dk2" accent1="accent1" accent2="accent2" accent3="accent3" accent4="accent4" accent5="accent5" accent6="accent6" hlink="hlink" folHlink="folHlink"/>
  <p:sldLayoutIdLst>
    <p:sldLayoutId id="2147484052" r:id="rId1"/>
    <p:sldLayoutId id="2147484053" r:id="rId2"/>
    <p:sldLayoutId id="2147484054" r:id="rId3"/>
    <p:sldLayoutId id="2147484055" r:id="rId4"/>
    <p:sldLayoutId id="2147484056" r:id="rId5"/>
    <p:sldLayoutId id="2147484057" r:id="rId6"/>
    <p:sldLayoutId id="2147484058" r:id="rId7"/>
    <p:sldLayoutId id="2147484059" r:id="rId8"/>
    <p:sldLayoutId id="2147484060" r:id="rId9"/>
    <p:sldLayoutId id="2147484061" r:id="rId10"/>
    <p:sldLayoutId id="2147484062" r:id="rId11"/>
    <p:sldLayoutId id="2147484063" r:id="rId12"/>
  </p:sldLayoutIdLst>
  <p:transition xmlns:p14="http://schemas.microsoft.com/office/powerpoint/2010/main" spd="med">
    <p:fade/>
  </p:transition>
  <p:timing>
    <p:tnLst>
      <p:par>
        <p:cTn xmlns:p14="http://schemas.microsoft.com/office/powerpoint/2010/main" id="1" dur="indefinite" restart="never" nodeType="tmRoot"/>
      </p:par>
    </p:tnLst>
  </p:timing>
  <p:hf hdr="0" ftr="0" dt="0"/>
  <p:txStyles>
    <p:titleStyle>
      <a:lvl1pPr algn="l" rtl="0" eaLnBrk="1" fontAlgn="base" hangingPunct="1">
        <a:spcBef>
          <a:spcPct val="0"/>
        </a:spcBef>
        <a:spcAft>
          <a:spcPct val="0"/>
        </a:spcAft>
        <a:defRPr sz="4500" kern="1200">
          <a:solidFill>
            <a:srgbClr val="06557E"/>
          </a:solidFill>
          <a:latin typeface="Arial"/>
          <a:ea typeface="ＭＳ Ｐゴシック" charset="0"/>
          <a:cs typeface="ＭＳ Ｐゴシック" charset="0"/>
        </a:defRPr>
      </a:lvl1pPr>
      <a:lvl2pPr algn="l" rtl="0" eaLnBrk="1" fontAlgn="base" hangingPunct="1">
        <a:spcBef>
          <a:spcPct val="0"/>
        </a:spcBef>
        <a:spcAft>
          <a:spcPct val="0"/>
        </a:spcAft>
        <a:defRPr sz="5000">
          <a:solidFill>
            <a:srgbClr val="06557E"/>
          </a:solidFill>
          <a:latin typeface="Arial" charset="0"/>
          <a:ea typeface="ＭＳ Ｐゴシック" charset="0"/>
          <a:cs typeface="ＭＳ Ｐゴシック" charset="0"/>
        </a:defRPr>
      </a:lvl2pPr>
      <a:lvl3pPr algn="l" rtl="0" eaLnBrk="1" fontAlgn="base" hangingPunct="1">
        <a:spcBef>
          <a:spcPct val="0"/>
        </a:spcBef>
        <a:spcAft>
          <a:spcPct val="0"/>
        </a:spcAft>
        <a:defRPr sz="5000">
          <a:solidFill>
            <a:srgbClr val="06557E"/>
          </a:solidFill>
          <a:latin typeface="Arial" charset="0"/>
          <a:ea typeface="ＭＳ Ｐゴシック" charset="0"/>
          <a:cs typeface="ＭＳ Ｐゴシック" charset="0"/>
        </a:defRPr>
      </a:lvl3pPr>
      <a:lvl4pPr algn="l" rtl="0" eaLnBrk="1" fontAlgn="base" hangingPunct="1">
        <a:spcBef>
          <a:spcPct val="0"/>
        </a:spcBef>
        <a:spcAft>
          <a:spcPct val="0"/>
        </a:spcAft>
        <a:defRPr sz="5000">
          <a:solidFill>
            <a:srgbClr val="06557E"/>
          </a:solidFill>
          <a:latin typeface="Arial" charset="0"/>
          <a:ea typeface="ＭＳ Ｐゴシック" charset="0"/>
          <a:cs typeface="ＭＳ Ｐゴシック" charset="0"/>
        </a:defRPr>
      </a:lvl4pPr>
      <a:lvl5pPr algn="l" rtl="0" eaLnBrk="1" fontAlgn="base" hangingPunct="1">
        <a:spcBef>
          <a:spcPct val="0"/>
        </a:spcBef>
        <a:spcAft>
          <a:spcPct val="0"/>
        </a:spcAft>
        <a:defRPr sz="5000">
          <a:solidFill>
            <a:srgbClr val="06557E"/>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5000">
          <a:solidFill>
            <a:srgbClr val="06557E"/>
          </a:solidFill>
          <a:latin typeface="Arial" charset="0"/>
          <a:ea typeface="ＭＳ Ｐゴシック" charset="0"/>
          <a:cs typeface="ＭＳ Ｐゴシック" charset="0"/>
        </a:defRPr>
      </a:lvl6pPr>
      <a:lvl7pPr marL="914400" algn="l" rtl="0" eaLnBrk="1" fontAlgn="base" hangingPunct="1">
        <a:spcBef>
          <a:spcPct val="0"/>
        </a:spcBef>
        <a:spcAft>
          <a:spcPct val="0"/>
        </a:spcAft>
        <a:defRPr sz="5000">
          <a:solidFill>
            <a:srgbClr val="06557E"/>
          </a:solidFill>
          <a:latin typeface="Arial" charset="0"/>
          <a:ea typeface="ＭＳ Ｐゴシック" charset="0"/>
          <a:cs typeface="ＭＳ Ｐゴシック" charset="0"/>
        </a:defRPr>
      </a:lvl7pPr>
      <a:lvl8pPr marL="1371600" algn="l" rtl="0" eaLnBrk="1" fontAlgn="base" hangingPunct="1">
        <a:spcBef>
          <a:spcPct val="0"/>
        </a:spcBef>
        <a:spcAft>
          <a:spcPct val="0"/>
        </a:spcAft>
        <a:defRPr sz="5000">
          <a:solidFill>
            <a:srgbClr val="06557E"/>
          </a:solidFill>
          <a:latin typeface="Arial" charset="0"/>
          <a:ea typeface="ＭＳ Ｐゴシック" charset="0"/>
          <a:cs typeface="ＭＳ Ｐゴシック" charset="0"/>
        </a:defRPr>
      </a:lvl8pPr>
      <a:lvl9pPr marL="1828800" algn="l" rtl="0" eaLnBrk="1" fontAlgn="base" hangingPunct="1">
        <a:spcBef>
          <a:spcPct val="0"/>
        </a:spcBef>
        <a:spcAft>
          <a:spcPct val="0"/>
        </a:spcAft>
        <a:defRPr sz="5000">
          <a:solidFill>
            <a:srgbClr val="06557E"/>
          </a:solidFill>
          <a:latin typeface="Arial" charset="0"/>
          <a:ea typeface="ＭＳ Ｐゴシック" charset="0"/>
          <a:cs typeface="ＭＳ Ｐゴシック" charset="0"/>
        </a:defRPr>
      </a:lvl9pPr>
    </p:titleStyle>
    <p:bodyStyle>
      <a:lvl1pPr marL="342900" indent="-342900" algn="l" rtl="0" eaLnBrk="1" fontAlgn="base" hangingPunct="1">
        <a:spcBef>
          <a:spcPts val="2000"/>
        </a:spcBef>
        <a:spcAft>
          <a:spcPct val="0"/>
        </a:spcAft>
        <a:buClr>
          <a:schemeClr val="accent1"/>
        </a:buClr>
        <a:buSzPct val="90000"/>
        <a:buFont typeface="Wingdings" charset="2"/>
        <a:buChar char="Ø"/>
        <a:defRPr sz="3200" kern="1200">
          <a:solidFill>
            <a:srgbClr val="595959"/>
          </a:solidFill>
          <a:latin typeface="Arial"/>
          <a:ea typeface="ＭＳ Ｐゴシック" charset="0"/>
          <a:cs typeface="ＭＳ Ｐゴシック" charset="0"/>
        </a:defRPr>
      </a:lvl1pPr>
      <a:lvl2pPr marL="685800" indent="-336550" algn="l" rtl="0" eaLnBrk="1" fontAlgn="base" hangingPunct="1">
        <a:spcBef>
          <a:spcPts val="600"/>
        </a:spcBef>
        <a:spcAft>
          <a:spcPct val="0"/>
        </a:spcAft>
        <a:buClr>
          <a:schemeClr val="accent1"/>
        </a:buClr>
        <a:buSzPct val="90000"/>
        <a:buFont typeface="Wingdings" charset="0"/>
        <a:buChar char="Ø"/>
        <a:defRPr sz="2800" kern="1200">
          <a:solidFill>
            <a:srgbClr val="595959"/>
          </a:solidFill>
          <a:latin typeface="Arial"/>
          <a:ea typeface="ＭＳ Ｐゴシック" charset="0"/>
          <a:cs typeface="+mn-cs"/>
        </a:defRPr>
      </a:lvl2pPr>
      <a:lvl3pPr marL="1035050" indent="-349250" algn="l" rtl="0" eaLnBrk="1" fontAlgn="base" hangingPunct="1">
        <a:spcBef>
          <a:spcPts val="600"/>
        </a:spcBef>
        <a:spcAft>
          <a:spcPct val="0"/>
        </a:spcAft>
        <a:buClr>
          <a:schemeClr val="accent1"/>
        </a:buClr>
        <a:buSzPct val="90000"/>
        <a:buFont typeface="Wingdings" charset="0"/>
        <a:buChar char="Ø"/>
        <a:defRPr sz="2800" kern="1200">
          <a:solidFill>
            <a:srgbClr val="595959"/>
          </a:solidFill>
          <a:latin typeface="Arial"/>
          <a:ea typeface="ＭＳ Ｐゴシック" charset="0"/>
          <a:cs typeface="+mn-cs"/>
        </a:defRPr>
      </a:lvl3pPr>
      <a:lvl4pPr marL="1371600" indent="-336550" algn="l" rtl="0" eaLnBrk="1" fontAlgn="base" hangingPunct="1">
        <a:spcBef>
          <a:spcPts val="600"/>
        </a:spcBef>
        <a:spcAft>
          <a:spcPct val="0"/>
        </a:spcAft>
        <a:buClr>
          <a:schemeClr val="accent1"/>
        </a:buClr>
        <a:buSzPct val="90000"/>
        <a:buFont typeface="Wingdings" charset="0"/>
        <a:buChar char="Ø"/>
        <a:defRPr sz="2800" kern="1200">
          <a:solidFill>
            <a:srgbClr val="595959"/>
          </a:solidFill>
          <a:latin typeface="Arial"/>
          <a:ea typeface="ＭＳ Ｐゴシック" charset="0"/>
          <a:cs typeface="+mn-cs"/>
        </a:defRPr>
      </a:lvl4pPr>
      <a:lvl5pPr marL="1720850" indent="-349250" algn="l" rtl="0" eaLnBrk="1" fontAlgn="base" hangingPunct="1">
        <a:spcBef>
          <a:spcPts val="600"/>
        </a:spcBef>
        <a:spcAft>
          <a:spcPct val="0"/>
        </a:spcAft>
        <a:buClr>
          <a:schemeClr val="accent1"/>
        </a:buClr>
        <a:buSzPct val="90000"/>
        <a:buFont typeface="Wingdings" charset="0"/>
        <a:buChar char="Ø"/>
        <a:defRPr sz="2800" kern="1200">
          <a:solidFill>
            <a:srgbClr val="595959"/>
          </a:solidFill>
          <a:latin typeface="Arial"/>
          <a:ea typeface="ＭＳ Ｐゴシック" charset="0"/>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hyperlink" Target="http://www.csba.org/summerlearning"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image" Target="../media/image7.jpeg"/><Relationship Id="rId1" Type="http://schemas.openxmlformats.org/officeDocument/2006/relationships/video" Target="https://www.youtube.com/embed/Ahhj3wxxkdM" TargetMode="Externa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image" Target="../media/image8.jpeg"/><Relationship Id="rId1" Type="http://schemas.openxmlformats.org/officeDocument/2006/relationships/video" Target="https://www.youtube.com/embed/DcEF5_uisB4" TargetMode="Externa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457201" y="1017588"/>
            <a:ext cx="8228013" cy="1445419"/>
          </a:xfrm>
        </p:spPr>
        <p:txBody>
          <a:bodyPr/>
          <a:lstStyle/>
          <a:p>
            <a:r>
              <a:rPr lang="en-US" dirty="0" smtClean="0">
                <a:cs typeface="Arial"/>
              </a:rPr>
              <a:t>Making the Case for Summer Learning</a:t>
            </a:r>
            <a:endParaRPr lang="en-US" dirty="0">
              <a:cs typeface="Arial"/>
            </a:endParaRPr>
          </a:p>
        </p:txBody>
      </p:sp>
      <p:sp>
        <p:nvSpPr>
          <p:cNvPr id="14338" name="Subtitle 2"/>
          <p:cNvSpPr>
            <a:spLocks noGrp="1"/>
          </p:cNvSpPr>
          <p:nvPr>
            <p:ph type="subTitle" idx="1"/>
          </p:nvPr>
        </p:nvSpPr>
        <p:spPr>
          <a:xfrm>
            <a:off x="2636322" y="2652714"/>
            <a:ext cx="3916878" cy="800100"/>
          </a:xfrm>
        </p:spPr>
        <p:txBody>
          <a:bodyPr>
            <a:normAutofit fontScale="92500" lnSpcReduction="20000"/>
          </a:bodyPr>
          <a:lstStyle/>
          <a:p>
            <a:r>
              <a:rPr lang="en-US" dirty="0" smtClean="0">
                <a:latin typeface="Calibri" panose="020F0502020204030204" pitchFamily="34" charset="0"/>
                <a:cs typeface="Calibri" panose="020F0502020204030204" pitchFamily="34" charset="0"/>
              </a:rPr>
              <a:t>Learning in Summer Study Session #1</a:t>
            </a:r>
            <a:endParaRPr lang="en-US" dirty="0">
              <a:latin typeface="Calibri" panose="020F0502020204030204" pitchFamily="34" charset="0"/>
              <a:cs typeface="Calibri" panose="020F0502020204030204" pitchFamily="34" charset="0"/>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08372"/>
            <a:ext cx="8610600" cy="857250"/>
          </a:xfrm>
        </p:spPr>
        <p:txBody>
          <a:bodyPr/>
          <a:lstStyle/>
          <a:p>
            <a:pPr algn="ctr"/>
            <a:r>
              <a:rPr lang="en-US" sz="5000" b="1" dirty="0" smtClean="0">
                <a:latin typeface="Calibri" panose="020F0502020204030204" pitchFamily="34" charset="0"/>
                <a:cs typeface="Calibri" panose="020F0502020204030204" pitchFamily="34" charset="0"/>
              </a:rPr>
              <a:t>Students Who Need </a:t>
            </a:r>
            <a:r>
              <a:rPr lang="en-US" sz="5000" b="1" dirty="0">
                <a:latin typeface="Calibri" panose="020F0502020204030204" pitchFamily="34" charset="0"/>
                <a:cs typeface="Calibri" panose="020F0502020204030204" pitchFamily="34" charset="0"/>
              </a:rPr>
              <a:t>E</a:t>
            </a:r>
            <a:r>
              <a:rPr lang="en-US" sz="5000" b="1" dirty="0" smtClean="0">
                <a:latin typeface="Calibri" panose="020F0502020204030204" pitchFamily="34" charset="0"/>
                <a:cs typeface="Calibri" panose="020F0502020204030204" pitchFamily="34" charset="0"/>
              </a:rPr>
              <a:t>xtra </a:t>
            </a:r>
            <a:r>
              <a:rPr lang="en-US" sz="5000" b="1" dirty="0">
                <a:latin typeface="Calibri" panose="020F0502020204030204" pitchFamily="34" charset="0"/>
                <a:cs typeface="Calibri" panose="020F0502020204030204" pitchFamily="34" charset="0"/>
              </a:rPr>
              <a:t>T</a:t>
            </a:r>
            <a:r>
              <a:rPr lang="en-US" sz="5000" b="1" dirty="0" smtClean="0">
                <a:latin typeface="Calibri" panose="020F0502020204030204" pitchFamily="34" charset="0"/>
                <a:cs typeface="Calibri" panose="020F0502020204030204" pitchFamily="34" charset="0"/>
              </a:rPr>
              <a:t>ime</a:t>
            </a:r>
            <a:endParaRPr lang="en-US" sz="5000"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pPr>
              <a:spcBef>
                <a:spcPts val="0"/>
              </a:spcBef>
            </a:pPr>
            <a:r>
              <a:rPr lang="en-US" sz="3000" dirty="0" smtClean="0">
                <a:solidFill>
                  <a:schemeClr val="tx1"/>
                </a:solidFill>
                <a:latin typeface="Calibri" panose="020F0502020204030204" pitchFamily="34" charset="0"/>
                <a:cs typeface="Calibri" panose="020F0502020204030204" pitchFamily="34" charset="0"/>
              </a:rPr>
              <a:t>Some students need extra time for academic pursuits in order to:</a:t>
            </a:r>
          </a:p>
          <a:p>
            <a:pPr lvl="1">
              <a:spcBef>
                <a:spcPts val="0"/>
              </a:spcBef>
              <a:buFont typeface="Wingdings" panose="05000000000000000000" pitchFamily="2" charset="2"/>
              <a:buChar char="§"/>
            </a:pPr>
            <a:r>
              <a:rPr lang="en-US" sz="3000" dirty="0" smtClean="0">
                <a:solidFill>
                  <a:schemeClr val="tx1"/>
                </a:solidFill>
                <a:latin typeface="Calibri" panose="020F0502020204030204" pitchFamily="34" charset="0"/>
                <a:cs typeface="Calibri" panose="020F0502020204030204" pitchFamily="34" charset="0"/>
              </a:rPr>
              <a:t>Achieve English proficiency</a:t>
            </a:r>
          </a:p>
          <a:p>
            <a:pPr lvl="1">
              <a:spcBef>
                <a:spcPts val="0"/>
              </a:spcBef>
              <a:buFont typeface="Wingdings" panose="05000000000000000000" pitchFamily="2" charset="2"/>
              <a:buChar char="§"/>
            </a:pPr>
            <a:r>
              <a:rPr lang="en-US" sz="3000" dirty="0" smtClean="0">
                <a:solidFill>
                  <a:schemeClr val="tx1"/>
                </a:solidFill>
                <a:latin typeface="Calibri" panose="020F0502020204030204" pitchFamily="34" charset="0"/>
                <a:cs typeface="Calibri" panose="020F0502020204030204" pitchFamily="34" charset="0"/>
              </a:rPr>
              <a:t>Master basic skills</a:t>
            </a:r>
          </a:p>
          <a:p>
            <a:pPr lvl="1">
              <a:spcBef>
                <a:spcPts val="0"/>
              </a:spcBef>
              <a:buFont typeface="Wingdings" panose="05000000000000000000" pitchFamily="2" charset="2"/>
              <a:buChar char="§"/>
            </a:pPr>
            <a:r>
              <a:rPr lang="en-US" sz="3000" dirty="0" smtClean="0">
                <a:solidFill>
                  <a:schemeClr val="tx1"/>
                </a:solidFill>
                <a:latin typeface="Calibri" panose="020F0502020204030204" pitchFamily="34" charset="0"/>
                <a:cs typeface="Calibri" panose="020F0502020204030204" pitchFamily="34" charset="0"/>
              </a:rPr>
              <a:t>Develop their interests and passions</a:t>
            </a:r>
            <a:endParaRPr lang="en-US" sz="3000" dirty="0">
              <a:solidFill>
                <a:schemeClr val="tx1"/>
              </a:solidFill>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0"/>
          </p:nvPr>
        </p:nvSpPr>
        <p:spPr/>
        <p:txBody>
          <a:bodyPr/>
          <a:lstStyle/>
          <a:p>
            <a:pPr>
              <a:defRPr/>
            </a:pPr>
            <a:fld id="{AB65B17F-19AD-F64B-AD44-182E9AB2F7FF}" type="slidenum">
              <a:rPr lang="en-US" smtClean="0"/>
              <a:pPr>
                <a:defRPr/>
              </a:pPr>
              <a:t>10</a:t>
            </a:fld>
            <a:endParaRPr lang="en-US" dirty="0"/>
          </a:p>
        </p:txBody>
      </p:sp>
    </p:spTree>
    <p:extLst>
      <p:ext uri="{BB962C8B-B14F-4D97-AF65-F5344CB8AC3E}">
        <p14:creationId xmlns:p14="http://schemas.microsoft.com/office/powerpoint/2010/main" val="742679300"/>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5526" y="1517131"/>
            <a:ext cx="781988" cy="22262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0" y="308372"/>
            <a:ext cx="9144000" cy="857250"/>
          </a:xfrm>
        </p:spPr>
        <p:txBody>
          <a:bodyPr/>
          <a:lstStyle/>
          <a:p>
            <a:pPr algn="ctr"/>
            <a:r>
              <a:rPr lang="en-US" sz="5000" b="1" dirty="0" smtClean="0">
                <a:latin typeface="Calibri" panose="020F0502020204030204" pitchFamily="34" charset="0"/>
                <a:cs typeface="Calibri" panose="020F0502020204030204" pitchFamily="34" charset="0"/>
              </a:rPr>
              <a:t>Students Who </a:t>
            </a:r>
            <a:r>
              <a:rPr lang="en-US" sz="5000" b="1" dirty="0">
                <a:latin typeface="Calibri" panose="020F0502020204030204" pitchFamily="34" charset="0"/>
                <a:cs typeface="Calibri" panose="020F0502020204030204" pitchFamily="34" charset="0"/>
              </a:rPr>
              <a:t>M</a:t>
            </a:r>
            <a:r>
              <a:rPr lang="en-US" sz="5000" b="1" dirty="0" smtClean="0">
                <a:latin typeface="Calibri" panose="020F0502020204030204" pitchFamily="34" charset="0"/>
                <a:cs typeface="Calibri" panose="020F0502020204030204" pitchFamily="34" charset="0"/>
              </a:rPr>
              <a:t>ay </a:t>
            </a:r>
            <a:r>
              <a:rPr lang="en-US" sz="5000" b="1" dirty="0">
                <a:latin typeface="Calibri" panose="020F0502020204030204" pitchFamily="34" charset="0"/>
                <a:cs typeface="Calibri" panose="020F0502020204030204" pitchFamily="34" charset="0"/>
              </a:rPr>
              <a:t>N</a:t>
            </a:r>
            <a:r>
              <a:rPr lang="en-US" sz="5000" b="1" dirty="0" smtClean="0">
                <a:latin typeface="Calibri" panose="020F0502020204030204" pitchFamily="34" charset="0"/>
                <a:cs typeface="Calibri" panose="020F0502020204030204" pitchFamily="34" charset="0"/>
              </a:rPr>
              <a:t>ot See Themselves Belonging in School</a:t>
            </a:r>
            <a:endParaRPr lang="en-US" sz="5000" b="1" dirty="0">
              <a:latin typeface="Calibri" panose="020F0502020204030204" pitchFamily="34" charset="0"/>
              <a:cs typeface="Calibri" panose="020F0502020204030204" pitchFamily="34" charset="0"/>
            </a:endParaRPr>
          </a:p>
        </p:txBody>
      </p:sp>
      <p:sp>
        <p:nvSpPr>
          <p:cNvPr id="3" name="Content Placeholder 2"/>
          <p:cNvSpPr>
            <a:spLocks noGrp="1"/>
          </p:cNvSpPr>
          <p:nvPr>
            <p:ph sz="half" idx="1"/>
          </p:nvPr>
        </p:nvSpPr>
        <p:spPr>
          <a:xfrm>
            <a:off x="225425" y="1672387"/>
            <a:ext cx="3556000" cy="2361163"/>
          </a:xfrm>
        </p:spPr>
        <p:txBody>
          <a:bodyPr/>
          <a:lstStyle/>
          <a:p>
            <a:pPr marL="0" indent="0">
              <a:buNone/>
            </a:pPr>
            <a:r>
              <a:rPr lang="en-US" sz="3000" i="1" dirty="0" smtClean="0">
                <a:solidFill>
                  <a:schemeClr val="tx1"/>
                </a:solidFill>
              </a:rPr>
              <a:t>Young people who need to build their social emotional strengths</a:t>
            </a:r>
          </a:p>
          <a:p>
            <a:pPr lvl="1"/>
            <a:endParaRPr lang="en-US" dirty="0"/>
          </a:p>
        </p:txBody>
      </p:sp>
      <p:sp>
        <p:nvSpPr>
          <p:cNvPr id="5" name="Content Placeholder 4"/>
          <p:cNvSpPr>
            <a:spLocks noGrp="1"/>
          </p:cNvSpPr>
          <p:nvPr>
            <p:ph sz="half" idx="2"/>
          </p:nvPr>
        </p:nvSpPr>
        <p:spPr>
          <a:xfrm>
            <a:off x="4394200" y="1307211"/>
            <a:ext cx="4749800" cy="3091514"/>
          </a:xfrm>
        </p:spPr>
        <p:txBody>
          <a:bodyPr/>
          <a:lstStyle/>
          <a:p>
            <a:pPr marL="0" indent="0">
              <a:spcBef>
                <a:spcPts val="0"/>
              </a:spcBef>
              <a:buNone/>
            </a:pPr>
            <a:endParaRPr lang="en-US" sz="800" b="1" dirty="0" smtClean="0">
              <a:latin typeface="Calibri" panose="020F0502020204030204" pitchFamily="34" charset="0"/>
              <a:cs typeface="Calibri" panose="020F0502020204030204" pitchFamily="34" charset="0"/>
            </a:endParaRPr>
          </a:p>
          <a:p>
            <a:pPr marL="0" indent="0">
              <a:spcBef>
                <a:spcPts val="0"/>
              </a:spcBef>
              <a:buNone/>
            </a:pPr>
            <a:r>
              <a:rPr lang="en-US" sz="1800" b="1" dirty="0" smtClean="0">
                <a:solidFill>
                  <a:schemeClr val="tx1"/>
                </a:solidFill>
                <a:latin typeface="Calibri" panose="020F0502020204030204" pitchFamily="34" charset="0"/>
                <a:cs typeface="Calibri" panose="020F0502020204030204" pitchFamily="34" charset="0"/>
              </a:rPr>
              <a:t>I AM:</a:t>
            </a:r>
            <a:r>
              <a:rPr lang="en-US" sz="1800" dirty="0" smtClean="0">
                <a:solidFill>
                  <a:schemeClr val="tx1"/>
                </a:solidFill>
                <a:latin typeface="Calibri" panose="020F0502020204030204" pitchFamily="34" charset="0"/>
                <a:cs typeface="Calibri" panose="020F0502020204030204" pitchFamily="34" charset="0"/>
              </a:rPr>
              <a:t> self awareness and self management</a:t>
            </a:r>
          </a:p>
          <a:p>
            <a:pPr marL="0" indent="0">
              <a:spcBef>
                <a:spcPts val="0"/>
              </a:spcBef>
              <a:buNone/>
            </a:pPr>
            <a:endParaRPr lang="en-US" sz="1800" dirty="0" smtClean="0">
              <a:solidFill>
                <a:schemeClr val="tx1"/>
              </a:solidFill>
              <a:latin typeface="Calibri" panose="020F0502020204030204" pitchFamily="34" charset="0"/>
              <a:cs typeface="Calibri" panose="020F0502020204030204" pitchFamily="34" charset="0"/>
            </a:endParaRPr>
          </a:p>
          <a:p>
            <a:pPr marL="0" indent="0">
              <a:spcBef>
                <a:spcPts val="0"/>
              </a:spcBef>
              <a:buNone/>
            </a:pPr>
            <a:endParaRPr lang="en-US" sz="1800" dirty="0" smtClean="0">
              <a:solidFill>
                <a:schemeClr val="tx1"/>
              </a:solidFill>
              <a:latin typeface="Calibri" panose="020F0502020204030204" pitchFamily="34" charset="0"/>
              <a:cs typeface="Calibri" panose="020F0502020204030204" pitchFamily="34" charset="0"/>
            </a:endParaRPr>
          </a:p>
          <a:p>
            <a:pPr marL="0" indent="0">
              <a:spcBef>
                <a:spcPts val="0"/>
              </a:spcBef>
              <a:buNone/>
            </a:pPr>
            <a:r>
              <a:rPr lang="en-US" sz="1800" b="1" dirty="0" smtClean="0">
                <a:solidFill>
                  <a:schemeClr val="tx1"/>
                </a:solidFill>
                <a:latin typeface="Calibri" panose="020F0502020204030204" pitchFamily="34" charset="0"/>
                <a:cs typeface="Calibri" panose="020F0502020204030204" pitchFamily="34" charset="0"/>
              </a:rPr>
              <a:t>I BELONG</a:t>
            </a:r>
            <a:r>
              <a:rPr lang="en-US" sz="1800" dirty="0" smtClean="0">
                <a:solidFill>
                  <a:schemeClr val="tx1"/>
                </a:solidFill>
                <a:latin typeface="Calibri" panose="020F0502020204030204" pitchFamily="34" charset="0"/>
                <a:cs typeface="Calibri" panose="020F0502020204030204" pitchFamily="34" charset="0"/>
              </a:rPr>
              <a:t>: social awareness and interpersonal skills</a:t>
            </a:r>
          </a:p>
          <a:p>
            <a:pPr marL="0" indent="0">
              <a:spcBef>
                <a:spcPts val="0"/>
              </a:spcBef>
              <a:buNone/>
            </a:pPr>
            <a:endParaRPr lang="en-US" sz="1800" dirty="0" smtClean="0">
              <a:solidFill>
                <a:schemeClr val="tx1"/>
              </a:solidFill>
              <a:latin typeface="Calibri" panose="020F0502020204030204" pitchFamily="34" charset="0"/>
              <a:cs typeface="Calibri" panose="020F0502020204030204" pitchFamily="34" charset="0"/>
            </a:endParaRPr>
          </a:p>
          <a:p>
            <a:pPr marL="0" indent="0">
              <a:spcBef>
                <a:spcPts val="0"/>
              </a:spcBef>
              <a:buNone/>
            </a:pPr>
            <a:endParaRPr lang="en-US" sz="1800" dirty="0" smtClean="0">
              <a:solidFill>
                <a:schemeClr val="tx1"/>
              </a:solidFill>
              <a:latin typeface="Calibri" panose="020F0502020204030204" pitchFamily="34" charset="0"/>
              <a:cs typeface="Calibri" panose="020F0502020204030204" pitchFamily="34" charset="0"/>
            </a:endParaRPr>
          </a:p>
          <a:p>
            <a:pPr marL="0" indent="0">
              <a:spcBef>
                <a:spcPts val="0"/>
              </a:spcBef>
              <a:buNone/>
            </a:pPr>
            <a:r>
              <a:rPr lang="en-US" sz="1800" b="1" dirty="0" smtClean="0">
                <a:solidFill>
                  <a:schemeClr val="tx1"/>
                </a:solidFill>
                <a:latin typeface="Calibri" panose="020F0502020204030204" pitchFamily="34" charset="0"/>
                <a:cs typeface="Calibri" panose="020F0502020204030204" pitchFamily="34" charset="0"/>
              </a:rPr>
              <a:t>I CAN</a:t>
            </a:r>
            <a:r>
              <a:rPr lang="en-US" sz="1800" dirty="0" smtClean="0">
                <a:solidFill>
                  <a:schemeClr val="tx1"/>
                </a:solidFill>
                <a:latin typeface="Calibri" panose="020F0502020204030204" pitchFamily="34" charset="0"/>
                <a:cs typeface="Calibri" panose="020F0502020204030204" pitchFamily="34" charset="0"/>
              </a:rPr>
              <a:t>: self efficacy and growth mindset</a:t>
            </a:r>
            <a:endParaRPr lang="en-US" sz="1800" dirty="0">
              <a:solidFill>
                <a:schemeClr val="tx1"/>
              </a:solidFill>
              <a:latin typeface="Calibri" panose="020F0502020204030204" pitchFamily="34" charset="0"/>
              <a:cs typeface="Calibri" panose="020F0502020204030204" pitchFamily="34" charset="0"/>
            </a:endParaRPr>
          </a:p>
          <a:p>
            <a:pPr marL="0" indent="0">
              <a:spcBef>
                <a:spcPts val="0"/>
              </a:spcBef>
              <a:buNone/>
            </a:pPr>
            <a:endParaRPr lang="en-US" sz="2000" dirty="0"/>
          </a:p>
        </p:txBody>
      </p:sp>
      <p:sp>
        <p:nvSpPr>
          <p:cNvPr id="4" name="Slide Number Placeholder 3"/>
          <p:cNvSpPr>
            <a:spLocks noGrp="1"/>
          </p:cNvSpPr>
          <p:nvPr>
            <p:ph type="sldNum" sz="quarter" idx="4294967295"/>
          </p:nvPr>
        </p:nvSpPr>
        <p:spPr>
          <a:xfrm>
            <a:off x="8712200" y="4767263"/>
            <a:ext cx="431800" cy="274637"/>
          </a:xfrm>
        </p:spPr>
        <p:txBody>
          <a:bodyPr/>
          <a:lstStyle/>
          <a:p>
            <a:pPr>
              <a:defRPr/>
            </a:pPr>
            <a:fld id="{AB65B17F-19AD-F64B-AD44-182E9AB2F7FF}" type="slidenum">
              <a:rPr lang="en-US" smtClean="0"/>
              <a:pPr>
                <a:defRPr/>
              </a:pPr>
              <a:t>11</a:t>
            </a:fld>
            <a:endParaRPr lang="en-US" dirty="0"/>
          </a:p>
        </p:txBody>
      </p:sp>
    </p:spTree>
    <p:extLst>
      <p:ext uri="{BB962C8B-B14F-4D97-AF65-F5344CB8AC3E}">
        <p14:creationId xmlns:p14="http://schemas.microsoft.com/office/powerpoint/2010/main" val="4079932912"/>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6272"/>
            <a:ext cx="8229600" cy="857250"/>
          </a:xfrm>
        </p:spPr>
        <p:txBody>
          <a:bodyPr/>
          <a:lstStyle/>
          <a:p>
            <a:pPr algn="ctr"/>
            <a:r>
              <a:rPr lang="en-US" sz="5000" b="1" dirty="0" smtClean="0">
                <a:latin typeface="Calibri" panose="020F0502020204030204" pitchFamily="34" charset="0"/>
                <a:cs typeface="Calibri" panose="020F0502020204030204" pitchFamily="34" charset="0"/>
              </a:rPr>
              <a:t>Discussion</a:t>
            </a:r>
            <a:endParaRPr lang="en-US" sz="5000" b="1" dirty="0">
              <a:latin typeface="Calibri" panose="020F0502020204030204" pitchFamily="34" charset="0"/>
              <a:cs typeface="Calibri" panose="020F0502020204030204" pitchFamily="34" charset="0"/>
            </a:endParaRPr>
          </a:p>
        </p:txBody>
      </p:sp>
      <p:sp>
        <p:nvSpPr>
          <p:cNvPr id="6" name="Content Placeholder 5"/>
          <p:cNvSpPr>
            <a:spLocks noGrp="1"/>
          </p:cNvSpPr>
          <p:nvPr>
            <p:ph idx="1"/>
          </p:nvPr>
        </p:nvSpPr>
        <p:spPr>
          <a:xfrm>
            <a:off x="292100" y="578924"/>
            <a:ext cx="8851900" cy="3036094"/>
          </a:xfrm>
        </p:spPr>
        <p:txBody>
          <a:bodyPr/>
          <a:lstStyle/>
          <a:p>
            <a:pPr>
              <a:spcBef>
                <a:spcPts val="0"/>
              </a:spcBef>
            </a:pPr>
            <a:r>
              <a:rPr lang="en-US" sz="3000" dirty="0" smtClean="0">
                <a:solidFill>
                  <a:schemeClr val="tx1"/>
                </a:solidFill>
                <a:latin typeface="Calibri" panose="020F0502020204030204" pitchFamily="34" charset="0"/>
                <a:cs typeface="Calibri" panose="020F0502020204030204" pitchFamily="34" charset="0"/>
              </a:rPr>
              <a:t>In which of your schools might students be most vulnerable to summer learning loss?</a:t>
            </a:r>
          </a:p>
          <a:p>
            <a:pPr marL="0" indent="0">
              <a:spcBef>
                <a:spcPts val="0"/>
              </a:spcBef>
              <a:buNone/>
            </a:pPr>
            <a:endParaRPr lang="en-US" sz="1500" dirty="0" smtClean="0">
              <a:solidFill>
                <a:schemeClr val="tx1"/>
              </a:solidFill>
              <a:latin typeface="Calibri" panose="020F0502020204030204" pitchFamily="34" charset="0"/>
              <a:cs typeface="Calibri" panose="020F0502020204030204" pitchFamily="34" charset="0"/>
            </a:endParaRPr>
          </a:p>
          <a:p>
            <a:pPr>
              <a:spcBef>
                <a:spcPts val="0"/>
              </a:spcBef>
            </a:pPr>
            <a:r>
              <a:rPr lang="en-US" sz="3000" dirty="0" smtClean="0">
                <a:solidFill>
                  <a:schemeClr val="tx1"/>
                </a:solidFill>
                <a:latin typeface="Calibri" panose="020F0502020204030204" pitchFamily="34" charset="0"/>
                <a:cs typeface="Calibri" panose="020F0502020204030204" pitchFamily="34" charset="0"/>
              </a:rPr>
              <a:t>For which student groups would more time be particularly important?</a:t>
            </a:r>
          </a:p>
          <a:p>
            <a:pPr marL="0" indent="0">
              <a:spcBef>
                <a:spcPts val="0"/>
              </a:spcBef>
              <a:buNone/>
            </a:pPr>
            <a:endParaRPr lang="en-US" sz="1500" dirty="0" smtClean="0">
              <a:solidFill>
                <a:schemeClr val="tx1"/>
              </a:solidFill>
              <a:latin typeface="Calibri" panose="020F0502020204030204" pitchFamily="34" charset="0"/>
              <a:cs typeface="Calibri" panose="020F0502020204030204" pitchFamily="34" charset="0"/>
            </a:endParaRPr>
          </a:p>
          <a:p>
            <a:pPr>
              <a:spcBef>
                <a:spcPts val="0"/>
              </a:spcBef>
            </a:pPr>
            <a:r>
              <a:rPr lang="en-US" sz="3000" dirty="0">
                <a:solidFill>
                  <a:schemeClr val="tx1"/>
                </a:solidFill>
                <a:latin typeface="Calibri" panose="020F0502020204030204" pitchFamily="34" charset="0"/>
                <a:cs typeface="Calibri" panose="020F0502020204030204" pitchFamily="34" charset="0"/>
              </a:rPr>
              <a:t>A</a:t>
            </a:r>
            <a:r>
              <a:rPr lang="en-US" sz="3000" dirty="0" smtClean="0">
                <a:solidFill>
                  <a:schemeClr val="tx1"/>
                </a:solidFill>
                <a:latin typeface="Calibri" panose="020F0502020204030204" pitchFamily="34" charset="0"/>
                <a:cs typeface="Calibri" panose="020F0502020204030204" pitchFamily="34" charset="0"/>
              </a:rPr>
              <a:t>re school climate and social-emotional development issues getting in the way of learning? For which students? How might summer learning help?</a:t>
            </a:r>
            <a:endParaRPr lang="en-US" sz="30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40995387"/>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92113" y="966264"/>
            <a:ext cx="8229600" cy="2347303"/>
          </a:xfrm>
        </p:spPr>
        <p:txBody>
          <a:bodyPr/>
          <a:lstStyle/>
          <a:p>
            <a:r>
              <a:rPr lang="en-US" b="1" dirty="0" smtClean="0">
                <a:latin typeface="Calibri" panose="020F0502020204030204" pitchFamily="34" charset="0"/>
                <a:cs typeface="Calibri" panose="020F0502020204030204" pitchFamily="34" charset="0"/>
              </a:rPr>
              <a:t>Summer Learning Programs Can and Should Align with Your District Goals</a:t>
            </a:r>
            <a:endParaRPr lang="en-US"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8737515"/>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8372"/>
            <a:ext cx="9144000" cy="857250"/>
          </a:xfrm>
        </p:spPr>
        <p:txBody>
          <a:bodyPr/>
          <a:lstStyle/>
          <a:p>
            <a:pPr algn="ctr"/>
            <a:r>
              <a:rPr lang="en-US" sz="5000" b="1" dirty="0">
                <a:latin typeface="Calibri" panose="020F0502020204030204" pitchFamily="34" charset="0"/>
                <a:cs typeface="Calibri" panose="020F0502020204030204" pitchFamily="34" charset="0"/>
              </a:rPr>
              <a:t>Powerful </a:t>
            </a:r>
            <a:r>
              <a:rPr lang="en-US" sz="5000" b="1" dirty="0" smtClean="0">
                <a:latin typeface="Calibri" panose="020F0502020204030204" pitchFamily="34" charset="0"/>
                <a:cs typeface="Calibri" panose="020F0502020204030204" pitchFamily="34" charset="0"/>
              </a:rPr>
              <a:t>Summer Programs</a:t>
            </a:r>
            <a:endParaRPr lang="en-US" sz="5000"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pPr>
              <a:spcBef>
                <a:spcPts val="0"/>
              </a:spcBef>
            </a:pPr>
            <a:r>
              <a:rPr lang="en-US" sz="3000" dirty="0">
                <a:solidFill>
                  <a:schemeClr val="tx1"/>
                </a:solidFill>
                <a:latin typeface="Calibri" panose="020F0502020204030204" pitchFamily="34" charset="0"/>
                <a:cs typeface="Calibri" panose="020F0502020204030204" pitchFamily="34" charset="0"/>
              </a:rPr>
              <a:t>Align with district learning goals </a:t>
            </a:r>
            <a:endParaRPr lang="en-US" sz="3000" dirty="0" smtClean="0">
              <a:solidFill>
                <a:schemeClr val="tx1"/>
              </a:solidFill>
              <a:latin typeface="Calibri" panose="020F0502020204030204" pitchFamily="34" charset="0"/>
              <a:cs typeface="Calibri" panose="020F0502020204030204" pitchFamily="34" charset="0"/>
            </a:endParaRPr>
          </a:p>
          <a:p>
            <a:pPr marL="0" indent="0">
              <a:spcBef>
                <a:spcPts val="0"/>
              </a:spcBef>
              <a:buNone/>
            </a:pPr>
            <a:endParaRPr lang="en-US" sz="1500" dirty="0" smtClean="0">
              <a:solidFill>
                <a:schemeClr val="tx1"/>
              </a:solidFill>
              <a:latin typeface="Calibri" panose="020F0502020204030204" pitchFamily="34" charset="0"/>
              <a:cs typeface="Calibri" panose="020F0502020204030204" pitchFamily="34" charset="0"/>
            </a:endParaRPr>
          </a:p>
          <a:p>
            <a:pPr>
              <a:spcBef>
                <a:spcPts val="0"/>
              </a:spcBef>
            </a:pPr>
            <a:r>
              <a:rPr lang="en-US" sz="3000" dirty="0" smtClean="0">
                <a:solidFill>
                  <a:schemeClr val="tx1"/>
                </a:solidFill>
                <a:latin typeface="Calibri" panose="020F0502020204030204" pitchFamily="34" charset="0"/>
                <a:cs typeface="Calibri" panose="020F0502020204030204" pitchFamily="34" charset="0"/>
              </a:rPr>
              <a:t>Are </a:t>
            </a:r>
            <a:r>
              <a:rPr lang="en-US" sz="3000" dirty="0">
                <a:solidFill>
                  <a:schemeClr val="tx1"/>
                </a:solidFill>
                <a:latin typeface="Calibri" panose="020F0502020204030204" pitchFamily="34" charset="0"/>
                <a:cs typeface="Calibri" panose="020F0502020204030204" pitchFamily="34" charset="0"/>
              </a:rPr>
              <a:t>cost </a:t>
            </a:r>
            <a:r>
              <a:rPr lang="en-US" sz="3000" dirty="0" smtClean="0">
                <a:solidFill>
                  <a:schemeClr val="tx1"/>
                </a:solidFill>
                <a:latin typeface="Calibri" panose="020F0502020204030204" pitchFamily="34" charset="0"/>
                <a:cs typeface="Calibri" panose="020F0502020204030204" pitchFamily="34" charset="0"/>
              </a:rPr>
              <a:t>effective</a:t>
            </a:r>
          </a:p>
          <a:p>
            <a:pPr marL="0" indent="0">
              <a:spcBef>
                <a:spcPts val="0"/>
              </a:spcBef>
              <a:buNone/>
            </a:pPr>
            <a:endParaRPr lang="en-US" sz="1500" dirty="0">
              <a:solidFill>
                <a:schemeClr val="tx1"/>
              </a:solidFill>
              <a:latin typeface="Calibri" panose="020F0502020204030204" pitchFamily="34" charset="0"/>
              <a:cs typeface="Calibri" panose="020F0502020204030204" pitchFamily="34" charset="0"/>
            </a:endParaRPr>
          </a:p>
          <a:p>
            <a:pPr>
              <a:spcBef>
                <a:spcPts val="0"/>
              </a:spcBef>
            </a:pPr>
            <a:r>
              <a:rPr lang="en-US" sz="3000" dirty="0">
                <a:solidFill>
                  <a:schemeClr val="tx1"/>
                </a:solidFill>
                <a:latin typeface="Calibri" panose="020F0502020204030204" pitchFamily="34" charset="0"/>
                <a:cs typeface="Calibri" panose="020F0502020204030204" pitchFamily="34" charset="0"/>
              </a:rPr>
              <a:t>Marshal resources </a:t>
            </a:r>
            <a:r>
              <a:rPr lang="en-US" sz="3000" dirty="0" smtClean="0">
                <a:solidFill>
                  <a:schemeClr val="tx1"/>
                </a:solidFill>
                <a:latin typeface="Calibri" panose="020F0502020204030204" pitchFamily="34" charset="0"/>
                <a:cs typeface="Calibri" panose="020F0502020204030204" pitchFamily="34" charset="0"/>
              </a:rPr>
              <a:t>outside of core funding</a:t>
            </a:r>
            <a:endParaRPr lang="en-US" sz="3000" dirty="0">
              <a:solidFill>
                <a:schemeClr val="tx1"/>
              </a:solidFill>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pPr>
              <a:defRPr/>
            </a:pPr>
            <a:fld id="{AB65B17F-19AD-F64B-AD44-182E9AB2F7FF}" type="slidenum">
              <a:rPr lang="en-US" smtClean="0"/>
              <a:pPr>
                <a:defRPr/>
              </a:pPr>
              <a:t>14</a:t>
            </a:fld>
            <a:endParaRPr lang="en-US" dirty="0"/>
          </a:p>
        </p:txBody>
      </p:sp>
    </p:spTree>
    <p:extLst>
      <p:ext uri="{BB962C8B-B14F-4D97-AF65-F5344CB8AC3E}">
        <p14:creationId xmlns:p14="http://schemas.microsoft.com/office/powerpoint/2010/main" val="956656422"/>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8372"/>
            <a:ext cx="9055100" cy="857250"/>
          </a:xfrm>
        </p:spPr>
        <p:txBody>
          <a:bodyPr/>
          <a:lstStyle/>
          <a:p>
            <a:pPr algn="ctr"/>
            <a:r>
              <a:rPr lang="en-US" sz="5000" b="1" dirty="0" smtClean="0">
                <a:latin typeface="Calibri" panose="020F0502020204030204" pitchFamily="34" charset="0"/>
                <a:cs typeface="Calibri" panose="020F0502020204030204" pitchFamily="34" charset="0"/>
              </a:rPr>
              <a:t>Powerful Summer </a:t>
            </a:r>
            <a:r>
              <a:rPr lang="en-US" sz="5000" b="1" dirty="0">
                <a:latin typeface="Calibri" panose="020F0502020204030204" pitchFamily="34" charset="0"/>
                <a:cs typeface="Calibri" panose="020F0502020204030204" pitchFamily="34" charset="0"/>
              </a:rPr>
              <a:t>P</a:t>
            </a:r>
            <a:r>
              <a:rPr lang="en-US" sz="5000" b="1" dirty="0" smtClean="0">
                <a:latin typeface="Calibri" panose="020F0502020204030204" pitchFamily="34" charset="0"/>
                <a:cs typeface="Calibri" panose="020F0502020204030204" pitchFamily="34" charset="0"/>
              </a:rPr>
              <a:t>rograms </a:t>
            </a:r>
            <a:r>
              <a:rPr lang="en-US" sz="5000" b="1" dirty="0">
                <a:latin typeface="Calibri" panose="020F0502020204030204" pitchFamily="34" charset="0"/>
                <a:cs typeface="Calibri" panose="020F0502020204030204" pitchFamily="34" charset="0"/>
              </a:rPr>
              <a:t>M</a:t>
            </a:r>
            <a:r>
              <a:rPr lang="en-US" sz="5000" b="1" dirty="0" smtClean="0">
                <a:latin typeface="Calibri" panose="020F0502020204030204" pitchFamily="34" charset="0"/>
                <a:cs typeface="Calibri" panose="020F0502020204030204" pitchFamily="34" charset="0"/>
              </a:rPr>
              <a:t>otivate and Engage </a:t>
            </a:r>
            <a:r>
              <a:rPr lang="en-US" sz="5000" b="1" dirty="0">
                <a:latin typeface="Calibri" panose="020F0502020204030204" pitchFamily="34" charset="0"/>
                <a:cs typeface="Calibri" panose="020F0502020204030204" pitchFamily="34" charset="0"/>
              </a:rPr>
              <a:t>S</a:t>
            </a:r>
            <a:r>
              <a:rPr lang="en-US" sz="5000" b="1" dirty="0" smtClean="0">
                <a:latin typeface="Calibri" panose="020F0502020204030204" pitchFamily="34" charset="0"/>
                <a:cs typeface="Calibri" panose="020F0502020204030204" pitchFamily="34" charset="0"/>
              </a:rPr>
              <a:t>tudents</a:t>
            </a:r>
            <a:endParaRPr lang="en-US" sz="5000"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01600" y="1477764"/>
            <a:ext cx="4425950" cy="3036094"/>
          </a:xfrm>
        </p:spPr>
        <p:txBody>
          <a:bodyPr/>
          <a:lstStyle/>
          <a:p>
            <a:pPr>
              <a:spcBef>
                <a:spcPts val="0"/>
              </a:spcBef>
            </a:pPr>
            <a:r>
              <a:rPr lang="en-US" sz="3000" dirty="0" smtClean="0">
                <a:solidFill>
                  <a:schemeClr val="tx1"/>
                </a:solidFill>
                <a:latin typeface="Calibri" panose="020F0502020204030204" pitchFamily="34" charset="0"/>
                <a:cs typeface="Calibri" panose="020F0502020204030204" pitchFamily="34" charset="0"/>
              </a:rPr>
              <a:t>Broadening horizons</a:t>
            </a:r>
          </a:p>
          <a:p>
            <a:pPr marL="0" indent="0">
              <a:spcBef>
                <a:spcPts val="0"/>
              </a:spcBef>
              <a:buNone/>
            </a:pPr>
            <a:endParaRPr lang="en-US" sz="1500" dirty="0" smtClean="0">
              <a:solidFill>
                <a:schemeClr val="tx1"/>
              </a:solidFill>
              <a:latin typeface="Calibri" panose="020F0502020204030204" pitchFamily="34" charset="0"/>
              <a:cs typeface="Calibri" panose="020F0502020204030204" pitchFamily="34" charset="0"/>
            </a:endParaRPr>
          </a:p>
          <a:p>
            <a:pPr>
              <a:spcBef>
                <a:spcPts val="0"/>
              </a:spcBef>
            </a:pPr>
            <a:r>
              <a:rPr lang="en-US" sz="3000" dirty="0" smtClean="0">
                <a:solidFill>
                  <a:schemeClr val="tx1"/>
                </a:solidFill>
                <a:latin typeface="Calibri" panose="020F0502020204030204" pitchFamily="34" charset="0"/>
                <a:cs typeface="Calibri" panose="020F0502020204030204" pitchFamily="34" charset="0"/>
              </a:rPr>
              <a:t>Including a wide variety of activities</a:t>
            </a:r>
          </a:p>
          <a:p>
            <a:pPr marL="0" indent="0">
              <a:spcBef>
                <a:spcPts val="0"/>
              </a:spcBef>
              <a:buNone/>
            </a:pPr>
            <a:endParaRPr lang="en-US" sz="1500" dirty="0" smtClean="0">
              <a:solidFill>
                <a:schemeClr val="tx1"/>
              </a:solidFill>
              <a:latin typeface="Calibri" panose="020F0502020204030204" pitchFamily="34" charset="0"/>
              <a:cs typeface="Calibri" panose="020F0502020204030204" pitchFamily="34" charset="0"/>
            </a:endParaRPr>
          </a:p>
          <a:p>
            <a:pPr>
              <a:spcBef>
                <a:spcPts val="0"/>
              </a:spcBef>
            </a:pPr>
            <a:r>
              <a:rPr lang="en-US" sz="3000" dirty="0" smtClean="0">
                <a:solidFill>
                  <a:schemeClr val="tx1"/>
                </a:solidFill>
                <a:latin typeface="Calibri" panose="020F0502020204030204" pitchFamily="34" charset="0"/>
                <a:cs typeface="Calibri" panose="020F0502020204030204" pitchFamily="34" charset="0"/>
              </a:rPr>
              <a:t>Helping to build mastery</a:t>
            </a:r>
          </a:p>
          <a:p>
            <a:pPr marL="0" indent="0">
              <a:spcBef>
                <a:spcPts val="0"/>
              </a:spcBef>
              <a:buNone/>
            </a:pPr>
            <a:endParaRPr lang="en-US" sz="1500" dirty="0" smtClean="0">
              <a:solidFill>
                <a:schemeClr val="tx1"/>
              </a:solidFill>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0"/>
          </p:nvPr>
        </p:nvSpPr>
        <p:spPr/>
        <p:txBody>
          <a:bodyPr/>
          <a:lstStyle/>
          <a:p>
            <a:pPr>
              <a:defRPr/>
            </a:pPr>
            <a:fld id="{AB65B17F-19AD-F64B-AD44-182E9AB2F7FF}" type="slidenum">
              <a:rPr lang="en-US" smtClean="0"/>
              <a:pPr>
                <a:defRPr/>
              </a:pPr>
              <a:t>15</a:t>
            </a:fld>
            <a:endParaRPr lang="en-US" dirty="0"/>
          </a:p>
        </p:txBody>
      </p:sp>
      <p:sp>
        <p:nvSpPr>
          <p:cNvPr id="6" name="Content Placeholder 2"/>
          <p:cNvSpPr txBox="1">
            <a:spLocks/>
          </p:cNvSpPr>
          <p:nvPr/>
        </p:nvSpPr>
        <p:spPr bwMode="auto">
          <a:xfrm>
            <a:off x="4527550" y="1669455"/>
            <a:ext cx="4616450" cy="3036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2000"/>
              </a:spcBef>
              <a:spcAft>
                <a:spcPct val="0"/>
              </a:spcAft>
              <a:buClr>
                <a:srgbClr val="7DB0CC"/>
              </a:buClr>
              <a:buSzPct val="90000"/>
              <a:buFont typeface="Wingdings" charset="0"/>
              <a:buChar char="Ø"/>
              <a:defRPr sz="3200" kern="1200">
                <a:solidFill>
                  <a:srgbClr val="595959"/>
                </a:solidFill>
                <a:latin typeface="Arial"/>
                <a:ea typeface="ＭＳ Ｐゴシック" charset="0"/>
                <a:cs typeface="ＭＳ Ｐゴシック" charset="0"/>
              </a:defRPr>
            </a:lvl1pPr>
            <a:lvl2pPr marL="685800" indent="-336550" algn="l" rtl="0" eaLnBrk="1" fontAlgn="base" hangingPunct="1">
              <a:spcBef>
                <a:spcPts val="600"/>
              </a:spcBef>
              <a:spcAft>
                <a:spcPct val="0"/>
              </a:spcAft>
              <a:buClr>
                <a:srgbClr val="7DB0CC"/>
              </a:buClr>
              <a:buSzPct val="90000"/>
              <a:buFont typeface="Wingdings" charset="0"/>
              <a:buChar char="Ø"/>
              <a:defRPr sz="2800" kern="1200">
                <a:solidFill>
                  <a:srgbClr val="595959"/>
                </a:solidFill>
                <a:latin typeface="Arial"/>
                <a:ea typeface="ＭＳ Ｐゴシック" charset="0"/>
                <a:cs typeface="+mn-cs"/>
              </a:defRPr>
            </a:lvl2pPr>
            <a:lvl3pPr marL="1035050" indent="-349250" algn="l" rtl="0" eaLnBrk="1" fontAlgn="base" hangingPunct="1">
              <a:spcBef>
                <a:spcPts val="600"/>
              </a:spcBef>
              <a:spcAft>
                <a:spcPct val="0"/>
              </a:spcAft>
              <a:buClr>
                <a:srgbClr val="7DB0CC"/>
              </a:buClr>
              <a:buSzPct val="90000"/>
              <a:buFont typeface="Wingdings" charset="0"/>
              <a:buChar char="Ø"/>
              <a:defRPr sz="2800" kern="1200">
                <a:solidFill>
                  <a:srgbClr val="595959"/>
                </a:solidFill>
                <a:latin typeface="Arial"/>
                <a:ea typeface="ＭＳ Ｐゴシック" charset="0"/>
                <a:cs typeface="+mn-cs"/>
              </a:defRPr>
            </a:lvl3pPr>
            <a:lvl4pPr marL="1371600" indent="-336550" algn="l" rtl="0" eaLnBrk="1" fontAlgn="base" hangingPunct="1">
              <a:spcBef>
                <a:spcPts val="600"/>
              </a:spcBef>
              <a:spcAft>
                <a:spcPct val="0"/>
              </a:spcAft>
              <a:buClr>
                <a:srgbClr val="7DB0CC"/>
              </a:buClr>
              <a:buSzPct val="90000"/>
              <a:buFont typeface="Wingdings" charset="0"/>
              <a:buChar char="Ø"/>
              <a:defRPr sz="2800" kern="1200">
                <a:solidFill>
                  <a:srgbClr val="595959"/>
                </a:solidFill>
                <a:latin typeface="Arial"/>
                <a:ea typeface="ＭＳ Ｐゴシック" charset="0"/>
                <a:cs typeface="+mn-cs"/>
              </a:defRPr>
            </a:lvl4pPr>
            <a:lvl5pPr marL="1720850" indent="-349250" algn="l" rtl="0" eaLnBrk="1" fontAlgn="base" hangingPunct="1">
              <a:spcBef>
                <a:spcPts val="600"/>
              </a:spcBef>
              <a:spcAft>
                <a:spcPct val="0"/>
              </a:spcAft>
              <a:buClr>
                <a:srgbClr val="7DB0CC"/>
              </a:buClr>
              <a:buSzPct val="90000"/>
              <a:buFont typeface="Wingdings" charset="0"/>
              <a:buChar char="Ø"/>
              <a:defRPr sz="2800" kern="1200">
                <a:solidFill>
                  <a:srgbClr val="595959"/>
                </a:solidFill>
                <a:latin typeface="Arial"/>
                <a:ea typeface="ＭＳ Ｐゴシック" charset="0"/>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a:lstStyle>
          <a:p>
            <a:pPr defTabSz="914400">
              <a:spcBef>
                <a:spcPts val="0"/>
              </a:spcBef>
            </a:pPr>
            <a:r>
              <a:rPr lang="en-US" sz="3000" dirty="0" smtClean="0">
                <a:solidFill>
                  <a:schemeClr val="tx1"/>
                </a:solidFill>
                <a:latin typeface="Calibri" panose="020F0502020204030204" pitchFamily="34" charset="0"/>
                <a:cs typeface="Calibri" panose="020F0502020204030204" pitchFamily="34" charset="0"/>
              </a:rPr>
              <a:t>Giving </a:t>
            </a:r>
            <a:r>
              <a:rPr lang="en-US" sz="3000" dirty="0">
                <a:solidFill>
                  <a:schemeClr val="tx1"/>
                </a:solidFill>
                <a:latin typeface="Calibri" panose="020F0502020204030204" pitchFamily="34" charset="0"/>
                <a:cs typeface="Calibri" panose="020F0502020204030204" pitchFamily="34" charset="0"/>
              </a:rPr>
              <a:t>opportunities to work with </a:t>
            </a:r>
            <a:r>
              <a:rPr lang="en-US" sz="3000" dirty="0" smtClean="0">
                <a:solidFill>
                  <a:schemeClr val="tx1"/>
                </a:solidFill>
                <a:latin typeface="Calibri" panose="020F0502020204030204" pitchFamily="34" charset="0"/>
                <a:cs typeface="Calibri" panose="020F0502020204030204" pitchFamily="34" charset="0"/>
              </a:rPr>
              <a:t>peers</a:t>
            </a:r>
          </a:p>
          <a:p>
            <a:pPr marL="0" indent="0" defTabSz="914400">
              <a:spcBef>
                <a:spcPts val="0"/>
              </a:spcBef>
              <a:buNone/>
            </a:pPr>
            <a:endParaRPr lang="en-US" sz="1500" dirty="0" smtClean="0">
              <a:solidFill>
                <a:schemeClr val="tx1"/>
              </a:solidFill>
              <a:latin typeface="Calibri" panose="020F0502020204030204" pitchFamily="34" charset="0"/>
              <a:cs typeface="Calibri" panose="020F0502020204030204" pitchFamily="34" charset="0"/>
            </a:endParaRPr>
          </a:p>
          <a:p>
            <a:pPr defTabSz="914400">
              <a:spcBef>
                <a:spcPts val="0"/>
              </a:spcBef>
            </a:pPr>
            <a:r>
              <a:rPr lang="en-US" sz="3000" dirty="0" smtClean="0">
                <a:solidFill>
                  <a:schemeClr val="tx1"/>
                </a:solidFill>
                <a:latin typeface="Calibri" panose="020F0502020204030204" pitchFamily="34" charset="0"/>
                <a:cs typeface="Calibri" panose="020F0502020204030204" pitchFamily="34" charset="0"/>
              </a:rPr>
              <a:t>Promoting </a:t>
            </a:r>
            <a:r>
              <a:rPr lang="en-US" sz="3000" dirty="0">
                <a:solidFill>
                  <a:schemeClr val="tx1"/>
                </a:solidFill>
                <a:latin typeface="Calibri" panose="020F0502020204030204" pitchFamily="34" charset="0"/>
                <a:cs typeface="Calibri" panose="020F0502020204030204" pitchFamily="34" charset="0"/>
              </a:rPr>
              <a:t>healthy habits</a:t>
            </a:r>
          </a:p>
          <a:p>
            <a:pPr marL="0" indent="0" defTabSz="914400">
              <a:spcBef>
                <a:spcPts val="0"/>
              </a:spcBef>
              <a:buFont typeface="Wingdings" charset="0"/>
              <a:buNone/>
            </a:pPr>
            <a:endParaRPr lang="en-US" sz="1500" dirty="0" smtClean="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13780219"/>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8372"/>
            <a:ext cx="9144000" cy="857250"/>
          </a:xfrm>
        </p:spPr>
        <p:txBody>
          <a:bodyPr/>
          <a:lstStyle/>
          <a:p>
            <a:pPr algn="ctr"/>
            <a:r>
              <a:rPr lang="en-US" sz="5000" b="1" dirty="0" smtClean="0">
                <a:latin typeface="Calibri" panose="020F0502020204030204" pitchFamily="34" charset="0"/>
                <a:cs typeface="Calibri" panose="020F0502020204030204" pitchFamily="34" charset="0"/>
              </a:rPr>
              <a:t>Powerful Programs </a:t>
            </a:r>
            <a:r>
              <a:rPr lang="en-US" sz="5000" b="1" dirty="0">
                <a:latin typeface="Calibri" panose="020F0502020204030204" pitchFamily="34" charset="0"/>
                <a:cs typeface="Calibri" panose="020F0502020204030204" pitchFamily="34" charset="0"/>
              </a:rPr>
              <a:t>A</a:t>
            </a:r>
            <a:r>
              <a:rPr lang="en-US" sz="5000" b="1" dirty="0" smtClean="0">
                <a:latin typeface="Calibri" panose="020F0502020204030204" pitchFamily="34" charset="0"/>
                <a:cs typeface="Calibri" panose="020F0502020204030204" pitchFamily="34" charset="0"/>
              </a:rPr>
              <a:t>lign </a:t>
            </a:r>
            <a:r>
              <a:rPr lang="en-US" sz="5000" b="1" dirty="0">
                <a:latin typeface="Calibri" panose="020F0502020204030204" pitchFamily="34" charset="0"/>
                <a:cs typeface="Calibri" panose="020F0502020204030204" pitchFamily="34" charset="0"/>
              </a:rPr>
              <a:t>W</a:t>
            </a:r>
            <a:r>
              <a:rPr lang="en-US" sz="5000" b="1" dirty="0" smtClean="0">
                <a:latin typeface="Calibri" panose="020F0502020204030204" pitchFamily="34" charset="0"/>
                <a:cs typeface="Calibri" panose="020F0502020204030204" pitchFamily="34" charset="0"/>
              </a:rPr>
              <a:t>ith </a:t>
            </a:r>
            <a:r>
              <a:rPr lang="en-US" sz="5000" b="1" dirty="0">
                <a:latin typeface="Calibri" panose="020F0502020204030204" pitchFamily="34" charset="0"/>
                <a:cs typeface="Calibri" panose="020F0502020204030204" pitchFamily="34" charset="0"/>
              </a:rPr>
              <a:t>D</a:t>
            </a:r>
            <a:r>
              <a:rPr lang="en-US" sz="5000" b="1" dirty="0" smtClean="0">
                <a:latin typeface="Calibri" panose="020F0502020204030204" pitchFamily="34" charset="0"/>
                <a:cs typeface="Calibri" panose="020F0502020204030204" pitchFamily="34" charset="0"/>
              </a:rPr>
              <a:t>istrict </a:t>
            </a:r>
            <a:r>
              <a:rPr lang="en-US" sz="5000" b="1" dirty="0">
                <a:latin typeface="Calibri" panose="020F0502020204030204" pitchFamily="34" charset="0"/>
                <a:cs typeface="Calibri" panose="020F0502020204030204" pitchFamily="34" charset="0"/>
              </a:rPr>
              <a:t>L</a:t>
            </a:r>
            <a:r>
              <a:rPr lang="en-US" sz="5000" b="1" dirty="0" smtClean="0">
                <a:latin typeface="Calibri" panose="020F0502020204030204" pitchFamily="34" charset="0"/>
                <a:cs typeface="Calibri" panose="020F0502020204030204" pitchFamily="34" charset="0"/>
              </a:rPr>
              <a:t>earning </a:t>
            </a:r>
            <a:r>
              <a:rPr lang="en-US" sz="5000" b="1" dirty="0">
                <a:latin typeface="Calibri" panose="020F0502020204030204" pitchFamily="34" charset="0"/>
                <a:cs typeface="Calibri" panose="020F0502020204030204" pitchFamily="34" charset="0"/>
              </a:rPr>
              <a:t>G</a:t>
            </a:r>
            <a:r>
              <a:rPr lang="en-US" sz="5000" b="1" dirty="0" smtClean="0">
                <a:latin typeface="Calibri" panose="020F0502020204030204" pitchFamily="34" charset="0"/>
                <a:cs typeface="Calibri" panose="020F0502020204030204" pitchFamily="34" charset="0"/>
              </a:rPr>
              <a:t>oals</a:t>
            </a:r>
            <a:endParaRPr lang="en-US" sz="5000" b="1" dirty="0">
              <a:latin typeface="Calibri" panose="020F0502020204030204" pitchFamily="34" charset="0"/>
              <a:cs typeface="Calibri" panose="020F0502020204030204" pitchFamily="34" charset="0"/>
            </a:endParaRPr>
          </a:p>
        </p:txBody>
      </p:sp>
      <p:sp>
        <p:nvSpPr>
          <p:cNvPr id="5" name="Content Placeholder 4"/>
          <p:cNvSpPr>
            <a:spLocks noGrp="1"/>
          </p:cNvSpPr>
          <p:nvPr>
            <p:ph sz="half" idx="1"/>
          </p:nvPr>
        </p:nvSpPr>
        <p:spPr>
          <a:xfrm>
            <a:off x="584200" y="1689099"/>
            <a:ext cx="3334003" cy="2070101"/>
          </a:xfrm>
        </p:spPr>
        <p:txBody>
          <a:bodyPr/>
          <a:lstStyle/>
          <a:p>
            <a:pPr marL="0" indent="0">
              <a:buNone/>
            </a:pPr>
            <a:r>
              <a:rPr lang="en-US" sz="3000" i="1" dirty="0" smtClean="0">
                <a:solidFill>
                  <a:schemeClr val="tx1"/>
                </a:solidFill>
                <a:latin typeface="Calibri" panose="020F0502020204030204" pitchFamily="34" charset="0"/>
                <a:cs typeface="Calibri" panose="020F0502020204030204" pitchFamily="34" charset="0"/>
              </a:rPr>
              <a:t>Programs differ in how they serve local objectives &amp; student needs.</a:t>
            </a:r>
            <a:endParaRPr lang="en-US" sz="3000" i="1" dirty="0">
              <a:solidFill>
                <a:schemeClr val="tx1"/>
              </a:solidFill>
              <a:latin typeface="Calibri" panose="020F0502020204030204" pitchFamily="34" charset="0"/>
              <a:cs typeface="Calibri" panose="020F0502020204030204" pitchFamily="34" charset="0"/>
            </a:endParaRPr>
          </a:p>
        </p:txBody>
      </p:sp>
      <p:sp>
        <p:nvSpPr>
          <p:cNvPr id="6" name="Content Placeholder 5"/>
          <p:cNvSpPr>
            <a:spLocks noGrp="1"/>
          </p:cNvSpPr>
          <p:nvPr>
            <p:ph sz="half" idx="2"/>
          </p:nvPr>
        </p:nvSpPr>
        <p:spPr>
          <a:xfrm>
            <a:off x="4126991" y="1525577"/>
            <a:ext cx="5017009" cy="2881730"/>
          </a:xfrm>
        </p:spPr>
        <p:txBody>
          <a:bodyPr/>
          <a:lstStyle/>
          <a:p>
            <a:pPr>
              <a:spcBef>
                <a:spcPts val="0"/>
              </a:spcBef>
            </a:pPr>
            <a:r>
              <a:rPr lang="en-US" sz="3000" dirty="0" smtClean="0">
                <a:solidFill>
                  <a:schemeClr val="tx1"/>
                </a:solidFill>
                <a:latin typeface="Calibri" panose="020F0502020204030204" pitchFamily="34" charset="0"/>
                <a:cs typeface="Calibri" panose="020F0502020204030204" pitchFamily="34" charset="0"/>
              </a:rPr>
              <a:t>Academics</a:t>
            </a:r>
          </a:p>
          <a:p>
            <a:pPr marL="0" indent="0">
              <a:spcBef>
                <a:spcPts val="0"/>
              </a:spcBef>
              <a:buNone/>
            </a:pPr>
            <a:endParaRPr lang="en-US" sz="1500" dirty="0" smtClean="0">
              <a:solidFill>
                <a:schemeClr val="tx1"/>
              </a:solidFill>
              <a:latin typeface="Calibri" panose="020F0502020204030204" pitchFamily="34" charset="0"/>
              <a:cs typeface="Calibri" panose="020F0502020204030204" pitchFamily="34" charset="0"/>
            </a:endParaRPr>
          </a:p>
          <a:p>
            <a:pPr>
              <a:spcBef>
                <a:spcPts val="0"/>
              </a:spcBef>
            </a:pPr>
            <a:r>
              <a:rPr lang="en-US" sz="3000" dirty="0" smtClean="0">
                <a:solidFill>
                  <a:schemeClr val="tx1"/>
                </a:solidFill>
                <a:latin typeface="Calibri" panose="020F0502020204030204" pitchFamily="34" charset="0"/>
                <a:cs typeface="Calibri" panose="020F0502020204030204" pitchFamily="34" charset="0"/>
              </a:rPr>
              <a:t>Enrichment and recreation</a:t>
            </a:r>
          </a:p>
          <a:p>
            <a:pPr marL="0" indent="0">
              <a:spcBef>
                <a:spcPts val="0"/>
              </a:spcBef>
              <a:buNone/>
            </a:pPr>
            <a:endParaRPr lang="en-US" sz="1500" dirty="0" smtClean="0">
              <a:solidFill>
                <a:schemeClr val="tx1"/>
              </a:solidFill>
              <a:latin typeface="Calibri" panose="020F0502020204030204" pitchFamily="34" charset="0"/>
              <a:cs typeface="Calibri" panose="020F0502020204030204" pitchFamily="34" charset="0"/>
            </a:endParaRPr>
          </a:p>
          <a:p>
            <a:pPr>
              <a:spcBef>
                <a:spcPts val="0"/>
              </a:spcBef>
            </a:pPr>
            <a:r>
              <a:rPr lang="en-US" sz="3000" dirty="0" smtClean="0">
                <a:solidFill>
                  <a:schemeClr val="tx1"/>
                </a:solidFill>
                <a:latin typeface="Calibri" panose="020F0502020204030204" pitchFamily="34" charset="0"/>
                <a:cs typeface="Calibri" panose="020F0502020204030204" pitchFamily="34" charset="0"/>
              </a:rPr>
              <a:t>Civic engagement</a:t>
            </a:r>
          </a:p>
          <a:p>
            <a:pPr marL="0" indent="0">
              <a:spcBef>
                <a:spcPts val="0"/>
              </a:spcBef>
              <a:buNone/>
            </a:pPr>
            <a:endParaRPr lang="en-US" sz="1500" dirty="0" smtClean="0">
              <a:solidFill>
                <a:schemeClr val="tx1"/>
              </a:solidFill>
              <a:latin typeface="Calibri" panose="020F0502020204030204" pitchFamily="34" charset="0"/>
              <a:cs typeface="Calibri" panose="020F0502020204030204" pitchFamily="34" charset="0"/>
            </a:endParaRPr>
          </a:p>
          <a:p>
            <a:pPr>
              <a:spcBef>
                <a:spcPts val="0"/>
              </a:spcBef>
            </a:pPr>
            <a:r>
              <a:rPr lang="en-US" sz="3000" dirty="0" smtClean="0">
                <a:solidFill>
                  <a:schemeClr val="tx1"/>
                </a:solidFill>
                <a:latin typeface="Calibri" panose="020F0502020204030204" pitchFamily="34" charset="0"/>
                <a:cs typeface="Calibri" panose="020F0502020204030204" pitchFamily="34" charset="0"/>
              </a:rPr>
              <a:t>Career development</a:t>
            </a:r>
            <a:endParaRPr lang="en-US" sz="3000" dirty="0">
              <a:solidFill>
                <a:schemeClr val="tx1"/>
              </a:solidFill>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4294967295"/>
          </p:nvPr>
        </p:nvSpPr>
        <p:spPr>
          <a:xfrm>
            <a:off x="8712200" y="4767263"/>
            <a:ext cx="431800" cy="274637"/>
          </a:xfrm>
        </p:spPr>
        <p:txBody>
          <a:bodyPr/>
          <a:lstStyle/>
          <a:p>
            <a:pPr>
              <a:defRPr/>
            </a:pPr>
            <a:fld id="{AB65B17F-19AD-F64B-AD44-182E9AB2F7FF}" type="slidenum">
              <a:rPr lang="en-US" smtClean="0"/>
              <a:pPr>
                <a:defRPr/>
              </a:pPr>
              <a:t>16</a:t>
            </a:fld>
            <a:endParaRPr lang="en-US" dirty="0"/>
          </a:p>
        </p:txBody>
      </p:sp>
    </p:spTree>
    <p:extLst>
      <p:ext uri="{BB962C8B-B14F-4D97-AF65-F5344CB8AC3E}">
        <p14:creationId xmlns:p14="http://schemas.microsoft.com/office/powerpoint/2010/main" val="187074574"/>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9619"/>
            <a:ext cx="9144000" cy="857250"/>
          </a:xfrm>
        </p:spPr>
        <p:txBody>
          <a:bodyPr/>
          <a:lstStyle/>
          <a:p>
            <a:pPr algn="ctr"/>
            <a:r>
              <a:rPr lang="en-US" sz="5000" b="1" dirty="0" smtClean="0">
                <a:latin typeface="Calibri" panose="020F0502020204030204" pitchFamily="34" charset="0"/>
                <a:cs typeface="Calibri" panose="020F0502020204030204" pitchFamily="34" charset="0"/>
              </a:rPr>
              <a:t>Common Elements of Powerful Programs</a:t>
            </a:r>
            <a:endParaRPr lang="en-US" sz="5000" b="1" dirty="0">
              <a:latin typeface="Calibri" panose="020F0502020204030204" pitchFamily="34" charset="0"/>
              <a:cs typeface="Calibri" panose="020F0502020204030204" pitchFamily="34" charset="0"/>
            </a:endParaRPr>
          </a:p>
        </p:txBody>
      </p:sp>
      <p:sp>
        <p:nvSpPr>
          <p:cNvPr id="5" name="Content Placeholder 4"/>
          <p:cNvSpPr>
            <a:spLocks noGrp="1"/>
          </p:cNvSpPr>
          <p:nvPr>
            <p:ph idx="1"/>
          </p:nvPr>
        </p:nvSpPr>
        <p:spPr>
          <a:xfrm>
            <a:off x="285008" y="1152072"/>
            <a:ext cx="8858992" cy="3036094"/>
          </a:xfrm>
        </p:spPr>
        <p:txBody>
          <a:bodyPr/>
          <a:lstStyle/>
          <a:p>
            <a:pPr>
              <a:spcBef>
                <a:spcPts val="0"/>
              </a:spcBef>
            </a:pPr>
            <a:r>
              <a:rPr lang="en-US" sz="3000" dirty="0" smtClean="0">
                <a:solidFill>
                  <a:schemeClr val="tx1"/>
                </a:solidFill>
                <a:latin typeface="Calibri" panose="020F0502020204030204" pitchFamily="34" charset="0"/>
                <a:cs typeface="Calibri" panose="020F0502020204030204" pitchFamily="34" charset="0"/>
              </a:rPr>
              <a:t>Take place on school sites</a:t>
            </a:r>
          </a:p>
          <a:p>
            <a:pPr marL="0" indent="0">
              <a:spcBef>
                <a:spcPts val="0"/>
              </a:spcBef>
              <a:buNone/>
            </a:pPr>
            <a:endParaRPr lang="en-US" sz="1500" dirty="0" smtClean="0">
              <a:solidFill>
                <a:schemeClr val="tx1"/>
              </a:solidFill>
              <a:latin typeface="Calibri" panose="020F0502020204030204" pitchFamily="34" charset="0"/>
              <a:cs typeface="Calibri" panose="020F0502020204030204" pitchFamily="34" charset="0"/>
            </a:endParaRPr>
          </a:p>
          <a:p>
            <a:pPr>
              <a:spcBef>
                <a:spcPts val="0"/>
              </a:spcBef>
            </a:pPr>
            <a:r>
              <a:rPr lang="en-US" sz="3000" dirty="0" smtClean="0">
                <a:solidFill>
                  <a:schemeClr val="tx1"/>
                </a:solidFill>
                <a:latin typeface="Calibri" panose="020F0502020204030204" pitchFamily="34" charset="0"/>
                <a:cs typeface="Calibri" panose="020F0502020204030204" pitchFamily="34" charset="0"/>
              </a:rPr>
              <a:t>Combine knowledge of teachers &amp; after-school staff</a:t>
            </a:r>
          </a:p>
          <a:p>
            <a:pPr marL="0" indent="0">
              <a:spcBef>
                <a:spcPts val="0"/>
              </a:spcBef>
              <a:buNone/>
            </a:pPr>
            <a:endParaRPr lang="en-US" sz="1500" dirty="0" smtClean="0">
              <a:solidFill>
                <a:schemeClr val="tx1"/>
              </a:solidFill>
              <a:latin typeface="Calibri" panose="020F0502020204030204" pitchFamily="34" charset="0"/>
              <a:cs typeface="Calibri" panose="020F0502020204030204" pitchFamily="34" charset="0"/>
            </a:endParaRPr>
          </a:p>
          <a:p>
            <a:pPr>
              <a:spcBef>
                <a:spcPts val="0"/>
              </a:spcBef>
            </a:pPr>
            <a:r>
              <a:rPr lang="en-US" sz="3000" dirty="0" smtClean="0">
                <a:solidFill>
                  <a:schemeClr val="tx1"/>
                </a:solidFill>
                <a:latin typeface="Calibri" panose="020F0502020204030204" pitchFamily="34" charset="0"/>
                <a:cs typeface="Calibri" panose="020F0502020204030204" pitchFamily="34" charset="0"/>
              </a:rPr>
              <a:t>Employ staff with strong relationships with students</a:t>
            </a:r>
          </a:p>
          <a:p>
            <a:pPr marL="0" indent="0">
              <a:spcBef>
                <a:spcPts val="0"/>
              </a:spcBef>
              <a:buNone/>
            </a:pPr>
            <a:endParaRPr lang="en-US" sz="1500" dirty="0" smtClean="0">
              <a:solidFill>
                <a:schemeClr val="tx1"/>
              </a:solidFill>
              <a:latin typeface="Calibri" panose="020F0502020204030204" pitchFamily="34" charset="0"/>
              <a:cs typeface="Calibri" panose="020F0502020204030204" pitchFamily="34" charset="0"/>
            </a:endParaRPr>
          </a:p>
          <a:p>
            <a:pPr>
              <a:spcBef>
                <a:spcPts val="0"/>
              </a:spcBef>
            </a:pPr>
            <a:r>
              <a:rPr lang="en-US" sz="3000" dirty="0" smtClean="0">
                <a:solidFill>
                  <a:schemeClr val="tx1"/>
                </a:solidFill>
                <a:latin typeface="Calibri" panose="020F0502020204030204" pitchFamily="34" charset="0"/>
                <a:cs typeface="Calibri" panose="020F0502020204030204" pitchFamily="34" charset="0"/>
              </a:rPr>
              <a:t>Provide engaging learning experiences</a:t>
            </a:r>
          </a:p>
          <a:p>
            <a:pPr marL="0" indent="0">
              <a:spcBef>
                <a:spcPts val="0"/>
              </a:spcBef>
              <a:buNone/>
            </a:pPr>
            <a:endParaRPr lang="en-US" sz="1500" dirty="0" smtClean="0">
              <a:solidFill>
                <a:schemeClr val="tx1"/>
              </a:solidFill>
              <a:latin typeface="Calibri" panose="020F0502020204030204" pitchFamily="34" charset="0"/>
              <a:cs typeface="Calibri" panose="020F0502020204030204" pitchFamily="34" charset="0"/>
            </a:endParaRPr>
          </a:p>
          <a:p>
            <a:pPr>
              <a:spcBef>
                <a:spcPts val="0"/>
              </a:spcBef>
            </a:pPr>
            <a:r>
              <a:rPr lang="en-US" sz="3000" dirty="0" smtClean="0">
                <a:solidFill>
                  <a:schemeClr val="tx1"/>
                </a:solidFill>
                <a:latin typeface="Calibri" panose="020F0502020204030204" pitchFamily="34" charset="0"/>
                <a:cs typeface="Calibri" panose="020F0502020204030204" pitchFamily="34" charset="0"/>
              </a:rPr>
              <a:t>Are aligned with district goals</a:t>
            </a:r>
            <a:endParaRPr lang="en-US" sz="30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9146027"/>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20650"/>
            <a:ext cx="8229600" cy="857250"/>
          </a:xfrm>
        </p:spPr>
        <p:txBody>
          <a:bodyPr/>
          <a:lstStyle/>
          <a:p>
            <a:pPr algn="ctr"/>
            <a:r>
              <a:rPr lang="en-US" sz="5000" b="1" dirty="0" smtClean="0">
                <a:latin typeface="Calibri" panose="020F0502020204030204" pitchFamily="34" charset="0"/>
                <a:cs typeface="Calibri" panose="020F0502020204030204" pitchFamily="34" charset="0"/>
              </a:rPr>
              <a:t>Discussion</a:t>
            </a:r>
            <a:endParaRPr lang="en-US" sz="5000" b="1" dirty="0">
              <a:latin typeface="Calibri" panose="020F0502020204030204" pitchFamily="34" charset="0"/>
              <a:cs typeface="Calibri" panose="020F0502020204030204" pitchFamily="34" charset="0"/>
            </a:endParaRPr>
          </a:p>
        </p:txBody>
      </p:sp>
      <p:sp>
        <p:nvSpPr>
          <p:cNvPr id="6" name="Content Placeholder 5"/>
          <p:cNvSpPr>
            <a:spLocks noGrp="1"/>
          </p:cNvSpPr>
          <p:nvPr>
            <p:ph idx="1"/>
          </p:nvPr>
        </p:nvSpPr>
        <p:spPr>
          <a:xfrm>
            <a:off x="0" y="977900"/>
            <a:ext cx="9144000" cy="2822728"/>
          </a:xfrm>
        </p:spPr>
        <p:txBody>
          <a:bodyPr/>
          <a:lstStyle/>
          <a:p>
            <a:pPr>
              <a:spcBef>
                <a:spcPts val="0"/>
              </a:spcBef>
            </a:pPr>
            <a:r>
              <a:rPr lang="en-US" sz="3000" dirty="0">
                <a:solidFill>
                  <a:schemeClr val="tx1"/>
                </a:solidFill>
                <a:latin typeface="Calibri" panose="020F0502020204030204" pitchFamily="34" charset="0"/>
                <a:cs typeface="Calibri" panose="020F0502020204030204" pitchFamily="34" charset="0"/>
              </a:rPr>
              <a:t>W</a:t>
            </a:r>
            <a:r>
              <a:rPr lang="en-US" sz="3000" dirty="0" smtClean="0">
                <a:solidFill>
                  <a:schemeClr val="tx1"/>
                </a:solidFill>
                <a:latin typeface="Calibri" panose="020F0502020204030204" pitchFamily="34" charset="0"/>
                <a:cs typeface="Calibri" panose="020F0502020204030204" pitchFamily="34" charset="0"/>
              </a:rPr>
              <a:t>hat academic areas are students in your district lagging in? Which grades</a:t>
            </a:r>
            <a:r>
              <a:rPr lang="en-US" sz="3000" dirty="0">
                <a:solidFill>
                  <a:schemeClr val="tx1"/>
                </a:solidFill>
                <a:latin typeface="Calibri" panose="020F0502020204030204" pitchFamily="34" charset="0"/>
                <a:cs typeface="Calibri" panose="020F0502020204030204" pitchFamily="34" charset="0"/>
              </a:rPr>
              <a:t> </a:t>
            </a:r>
            <a:r>
              <a:rPr lang="en-US" sz="3000" dirty="0" smtClean="0">
                <a:solidFill>
                  <a:schemeClr val="tx1"/>
                </a:solidFill>
                <a:latin typeface="Calibri" panose="020F0502020204030204" pitchFamily="34" charset="0"/>
                <a:cs typeface="Calibri" panose="020F0502020204030204" pitchFamily="34" charset="0"/>
              </a:rPr>
              <a:t>and student groups?</a:t>
            </a:r>
          </a:p>
          <a:p>
            <a:pPr marL="0" indent="0">
              <a:spcBef>
                <a:spcPts val="0"/>
              </a:spcBef>
              <a:buNone/>
            </a:pPr>
            <a:endParaRPr lang="en-US" sz="1500" dirty="0" smtClean="0">
              <a:solidFill>
                <a:schemeClr val="tx1"/>
              </a:solidFill>
              <a:latin typeface="Calibri" panose="020F0502020204030204" pitchFamily="34" charset="0"/>
              <a:cs typeface="Calibri" panose="020F0502020204030204" pitchFamily="34" charset="0"/>
            </a:endParaRPr>
          </a:p>
          <a:p>
            <a:pPr>
              <a:spcBef>
                <a:spcPts val="0"/>
              </a:spcBef>
            </a:pPr>
            <a:r>
              <a:rPr lang="en-US" sz="3000" dirty="0">
                <a:solidFill>
                  <a:schemeClr val="tx1"/>
                </a:solidFill>
                <a:latin typeface="Calibri" panose="020F0502020204030204" pitchFamily="34" charset="0"/>
                <a:cs typeface="Calibri" panose="020F0502020204030204" pitchFamily="34" charset="0"/>
              </a:rPr>
              <a:t>D</a:t>
            </a:r>
            <a:r>
              <a:rPr lang="en-US" sz="3000" dirty="0" smtClean="0">
                <a:solidFill>
                  <a:schemeClr val="tx1"/>
                </a:solidFill>
                <a:latin typeface="Calibri" panose="020F0502020204030204" pitchFamily="34" charset="0"/>
                <a:cs typeface="Calibri" panose="020F0502020204030204" pitchFamily="34" charset="0"/>
              </a:rPr>
              <a:t>oes the district need to enrich its curriculum? If so, in which subjects?</a:t>
            </a:r>
          </a:p>
          <a:p>
            <a:pPr marL="0" indent="0">
              <a:spcBef>
                <a:spcPts val="0"/>
              </a:spcBef>
              <a:buNone/>
            </a:pPr>
            <a:endParaRPr lang="en-US" sz="1500" dirty="0" smtClean="0">
              <a:solidFill>
                <a:schemeClr val="tx1"/>
              </a:solidFill>
              <a:latin typeface="Calibri" panose="020F0502020204030204" pitchFamily="34" charset="0"/>
              <a:cs typeface="Calibri" panose="020F0502020204030204" pitchFamily="34" charset="0"/>
            </a:endParaRPr>
          </a:p>
          <a:p>
            <a:pPr>
              <a:spcBef>
                <a:spcPts val="0"/>
              </a:spcBef>
            </a:pPr>
            <a:r>
              <a:rPr lang="en-US" sz="3000" dirty="0" smtClean="0">
                <a:solidFill>
                  <a:schemeClr val="tx1"/>
                </a:solidFill>
                <a:latin typeface="Calibri" panose="020F0502020204030204" pitchFamily="34" charset="0"/>
                <a:cs typeface="Calibri" panose="020F0502020204030204" pitchFamily="34" charset="0"/>
              </a:rPr>
              <a:t>Are there approaches (such as project-based or service learning) that can</a:t>
            </a:r>
            <a:r>
              <a:rPr lang="en-US" sz="3000" dirty="0">
                <a:solidFill>
                  <a:schemeClr val="tx1"/>
                </a:solidFill>
                <a:latin typeface="Calibri" panose="020F0502020204030204" pitchFamily="34" charset="0"/>
                <a:cs typeface="Calibri" panose="020F0502020204030204" pitchFamily="34" charset="0"/>
              </a:rPr>
              <a:t> </a:t>
            </a:r>
            <a:r>
              <a:rPr lang="en-US" sz="3000" dirty="0" smtClean="0">
                <a:solidFill>
                  <a:schemeClr val="tx1"/>
                </a:solidFill>
                <a:latin typeface="Calibri" panose="020F0502020204030204" pitchFamily="34" charset="0"/>
                <a:cs typeface="Calibri" panose="020F0502020204030204" pitchFamily="34" charset="0"/>
              </a:rPr>
              <a:t>be introduced in summer learning? </a:t>
            </a:r>
            <a:endParaRPr lang="en-US" sz="30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84332902"/>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104895"/>
            <a:ext cx="8229600" cy="1758828"/>
          </a:xfrm>
        </p:spPr>
        <p:txBody>
          <a:bodyPr/>
          <a:lstStyle/>
          <a:p>
            <a:r>
              <a:rPr lang="en-US" dirty="0" smtClean="0">
                <a:latin typeface="Calibri" panose="020F0502020204030204" pitchFamily="34" charset="0"/>
                <a:cs typeface="Calibri" panose="020F0502020204030204" pitchFamily="34" charset="0"/>
              </a:rPr>
              <a:t>Summer Learning as </a:t>
            </a:r>
            <a:r>
              <a:rPr lang="en-US" dirty="0">
                <a:latin typeface="Calibri" panose="020F0502020204030204" pitchFamily="34" charset="0"/>
                <a:cs typeface="Calibri" panose="020F0502020204030204" pitchFamily="34" charset="0"/>
              </a:rPr>
              <a:t>a</a:t>
            </a:r>
            <a:r>
              <a:rPr lang="en-US" dirty="0" smtClean="0">
                <a:latin typeface="Calibri" panose="020F0502020204030204" pitchFamily="34" charset="0"/>
                <a:cs typeface="Calibri" panose="020F0502020204030204" pitchFamily="34" charset="0"/>
              </a:rPr>
              <a:t> Priority and Next Steps</a:t>
            </a:r>
            <a:endParaRPr lang="en-US"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0"/>
          </p:nvPr>
        </p:nvSpPr>
        <p:spPr/>
        <p:txBody>
          <a:bodyPr/>
          <a:lstStyle/>
          <a:p>
            <a:pPr>
              <a:defRPr/>
            </a:pPr>
            <a:fld id="{AB65B17F-19AD-F64B-AD44-182E9AB2F7FF}" type="slidenum">
              <a:rPr lang="en-US" smtClean="0"/>
              <a:pPr>
                <a:defRPr/>
              </a:pPr>
              <a:t>19</a:t>
            </a:fld>
            <a:endParaRPr lang="en-US" dirty="0"/>
          </a:p>
        </p:txBody>
      </p:sp>
    </p:spTree>
    <p:extLst>
      <p:ext uri="{BB962C8B-B14F-4D97-AF65-F5344CB8AC3E}">
        <p14:creationId xmlns:p14="http://schemas.microsoft.com/office/powerpoint/2010/main" val="646993373"/>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B65B17F-19AD-F64B-AD44-182E9AB2F7FF}" type="slidenum">
              <a:rPr lang="en-US" smtClean="0"/>
              <a:pPr>
                <a:defRPr/>
              </a:pPr>
              <a:t>2</a:t>
            </a:fld>
            <a:endParaRPr lang="en-US" dirty="0"/>
          </a:p>
        </p:txBody>
      </p:sp>
    </p:spTree>
    <p:extLst>
      <p:ext uri="{BB962C8B-B14F-4D97-AF65-F5344CB8AC3E}">
        <p14:creationId xmlns:p14="http://schemas.microsoft.com/office/powerpoint/2010/main" val="960605435"/>
      </p:ext>
    </p:extLst>
  </p:cSld>
  <p:clrMapOvr>
    <a:masterClrMapping/>
  </p:clrMapOvr>
  <p:transition xmlns:p14="http://schemas.microsoft.com/office/powerpoint/2010/mai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308372"/>
            <a:ext cx="9144000" cy="857250"/>
          </a:xfrm>
        </p:spPr>
        <p:txBody>
          <a:bodyPr/>
          <a:lstStyle/>
          <a:p>
            <a:pPr algn="ctr"/>
            <a:r>
              <a:rPr lang="en-US" sz="5000" b="1" dirty="0" smtClean="0">
                <a:latin typeface="Calibri" panose="020F0502020204030204" pitchFamily="34" charset="0"/>
                <a:cs typeface="Calibri" panose="020F0502020204030204" pitchFamily="34" charset="0"/>
              </a:rPr>
              <a:t>Should Summer Learning be a  Priority</a:t>
            </a:r>
            <a:endParaRPr lang="en-US" sz="5000" b="1" dirty="0">
              <a:latin typeface="Calibri" panose="020F0502020204030204" pitchFamily="34" charset="0"/>
              <a:cs typeface="Calibri" panose="020F0502020204030204" pitchFamily="34" charset="0"/>
            </a:endParaRPr>
          </a:p>
        </p:txBody>
      </p:sp>
      <p:sp>
        <p:nvSpPr>
          <p:cNvPr id="2" name="Content Placeholder 1"/>
          <p:cNvSpPr>
            <a:spLocks noGrp="1"/>
          </p:cNvSpPr>
          <p:nvPr>
            <p:ph idx="1"/>
          </p:nvPr>
        </p:nvSpPr>
        <p:spPr>
          <a:xfrm>
            <a:off x="457200" y="1588095"/>
            <a:ext cx="8229600" cy="3036094"/>
          </a:xfrm>
        </p:spPr>
        <p:txBody>
          <a:bodyPr/>
          <a:lstStyle/>
          <a:p>
            <a:pPr>
              <a:spcBef>
                <a:spcPts val="0"/>
              </a:spcBef>
            </a:pPr>
            <a:r>
              <a:rPr lang="en-US" sz="3000" dirty="0" smtClean="0">
                <a:solidFill>
                  <a:schemeClr val="tx1"/>
                </a:solidFill>
                <a:latin typeface="Calibri" panose="020F0502020204030204" pitchFamily="34" charset="0"/>
                <a:cs typeface="Calibri" panose="020F0502020204030204" pitchFamily="34" charset="0"/>
              </a:rPr>
              <a:t>Assess your interests and concerns</a:t>
            </a:r>
          </a:p>
          <a:p>
            <a:pPr marL="0" indent="0">
              <a:spcBef>
                <a:spcPts val="0"/>
              </a:spcBef>
              <a:buNone/>
            </a:pPr>
            <a:endParaRPr lang="en-US" sz="1500" dirty="0" smtClean="0">
              <a:solidFill>
                <a:schemeClr val="tx1"/>
              </a:solidFill>
              <a:latin typeface="Calibri" panose="020F0502020204030204" pitchFamily="34" charset="0"/>
              <a:cs typeface="Calibri" panose="020F0502020204030204" pitchFamily="34" charset="0"/>
            </a:endParaRPr>
          </a:p>
          <a:p>
            <a:pPr>
              <a:spcBef>
                <a:spcPts val="0"/>
              </a:spcBef>
            </a:pPr>
            <a:r>
              <a:rPr lang="en-US" sz="3000" dirty="0" smtClean="0">
                <a:solidFill>
                  <a:schemeClr val="tx1"/>
                </a:solidFill>
                <a:latin typeface="Calibri" panose="020F0502020204030204" pitchFamily="34" charset="0"/>
                <a:cs typeface="Calibri" panose="020F0502020204030204" pitchFamily="34" charset="0"/>
              </a:rPr>
              <a:t>What questions still need answers related to “WHY” summer learning makes sense for your district?</a:t>
            </a:r>
            <a:endParaRPr lang="en-US" sz="3000" dirty="0">
              <a:solidFill>
                <a:schemeClr val="tx1"/>
              </a:solidFill>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0"/>
          </p:nvPr>
        </p:nvSpPr>
        <p:spPr/>
        <p:txBody>
          <a:bodyPr/>
          <a:lstStyle/>
          <a:p>
            <a:pPr>
              <a:defRPr/>
            </a:pPr>
            <a:fld id="{AB65B17F-19AD-F64B-AD44-182E9AB2F7FF}" type="slidenum">
              <a:rPr lang="en-US" smtClean="0"/>
              <a:pPr>
                <a:defRPr/>
              </a:pPr>
              <a:t>20</a:t>
            </a:fld>
            <a:endParaRPr lang="en-US" dirty="0"/>
          </a:p>
        </p:txBody>
      </p:sp>
    </p:spTree>
    <p:extLst>
      <p:ext uri="{BB962C8B-B14F-4D97-AF65-F5344CB8AC3E}">
        <p14:creationId xmlns:p14="http://schemas.microsoft.com/office/powerpoint/2010/main" val="2847752341"/>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sz="5000" b="1" dirty="0" smtClean="0">
                <a:latin typeface="Calibri" panose="020F0502020204030204" pitchFamily="34" charset="0"/>
                <a:cs typeface="Calibri" panose="020F0502020204030204" pitchFamily="34" charset="0"/>
              </a:rPr>
              <a:t>Next steps</a:t>
            </a:r>
            <a:endParaRPr lang="en-US" sz="5000" b="1" dirty="0">
              <a:latin typeface="Calibri" panose="020F0502020204030204" pitchFamily="34" charset="0"/>
              <a:cs typeface="Calibri" panose="020F0502020204030204" pitchFamily="34" charset="0"/>
            </a:endParaRPr>
          </a:p>
        </p:txBody>
      </p:sp>
      <p:sp>
        <p:nvSpPr>
          <p:cNvPr id="6" name="Text Placeholder 5"/>
          <p:cNvSpPr>
            <a:spLocks noGrp="1"/>
          </p:cNvSpPr>
          <p:nvPr>
            <p:ph idx="1"/>
          </p:nvPr>
        </p:nvSpPr>
        <p:spPr/>
        <p:txBody>
          <a:bodyPr/>
          <a:lstStyle/>
          <a:p>
            <a:pPr algn="l">
              <a:spcBef>
                <a:spcPts val="0"/>
              </a:spcBef>
              <a:buFont typeface="Wingdings" panose="05000000000000000000" pitchFamily="2" charset="2"/>
              <a:buChar char="Ø"/>
            </a:pPr>
            <a:r>
              <a:rPr lang="en-US" sz="3000" dirty="0" smtClean="0">
                <a:solidFill>
                  <a:schemeClr val="tx1"/>
                </a:solidFill>
                <a:latin typeface="Calibri" panose="020F0502020204030204" pitchFamily="34" charset="0"/>
                <a:cs typeface="Calibri" panose="020F0502020204030204" pitchFamily="34" charset="0"/>
              </a:rPr>
              <a:t>Conduct a needs assessment to decide “WHAT” programs would make sense</a:t>
            </a:r>
          </a:p>
          <a:p>
            <a:pPr marL="0" indent="0" algn="l">
              <a:spcBef>
                <a:spcPts val="0"/>
              </a:spcBef>
              <a:buNone/>
            </a:pPr>
            <a:endParaRPr lang="en-US" sz="1500" dirty="0" smtClean="0">
              <a:solidFill>
                <a:schemeClr val="tx1"/>
              </a:solidFill>
              <a:latin typeface="Calibri" panose="020F0502020204030204" pitchFamily="34" charset="0"/>
              <a:cs typeface="Calibri" panose="020F0502020204030204" pitchFamily="34" charset="0"/>
            </a:endParaRPr>
          </a:p>
          <a:p>
            <a:pPr algn="l">
              <a:spcBef>
                <a:spcPts val="0"/>
              </a:spcBef>
              <a:buFont typeface="Wingdings" panose="05000000000000000000" pitchFamily="2" charset="2"/>
              <a:buChar char="Ø"/>
            </a:pPr>
            <a:r>
              <a:rPr lang="en-US" sz="3000" dirty="0" smtClean="0">
                <a:solidFill>
                  <a:schemeClr val="tx1"/>
                </a:solidFill>
                <a:latin typeface="Calibri" panose="020F0502020204030204" pitchFamily="34" charset="0"/>
                <a:cs typeface="Calibri" panose="020F0502020204030204" pitchFamily="34" charset="0"/>
              </a:rPr>
              <a:t>Explore “HOW” to put the pieces together (funding, staffing, and partnerships)</a:t>
            </a:r>
            <a:endParaRPr lang="en-US" sz="3000" dirty="0">
              <a:solidFill>
                <a:schemeClr val="tx1"/>
              </a:solidFill>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0"/>
          </p:nvPr>
        </p:nvSpPr>
        <p:spPr/>
        <p:txBody>
          <a:bodyPr/>
          <a:lstStyle/>
          <a:p>
            <a:pPr>
              <a:defRPr/>
            </a:pPr>
            <a:fld id="{AB65B17F-19AD-F64B-AD44-182E9AB2F7FF}" type="slidenum">
              <a:rPr lang="en-US" smtClean="0"/>
              <a:pPr>
                <a:defRPr/>
              </a:pPr>
              <a:t>21</a:t>
            </a:fld>
            <a:endParaRPr lang="en-US" dirty="0"/>
          </a:p>
        </p:txBody>
      </p:sp>
    </p:spTree>
    <p:extLst>
      <p:ext uri="{BB962C8B-B14F-4D97-AF65-F5344CB8AC3E}">
        <p14:creationId xmlns:p14="http://schemas.microsoft.com/office/powerpoint/2010/main" val="2275740923"/>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000" b="1" dirty="0" smtClean="0">
                <a:latin typeface="Calibri" panose="020F0502020204030204" pitchFamily="34" charset="0"/>
                <a:cs typeface="Calibri" panose="020F0502020204030204" pitchFamily="34" charset="0"/>
              </a:rPr>
              <a:t>To Learn More</a:t>
            </a:r>
            <a:endParaRPr lang="en-US" sz="5000"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257300"/>
            <a:ext cx="8503920" cy="3036094"/>
          </a:xfrm>
        </p:spPr>
        <p:txBody>
          <a:bodyPr/>
          <a:lstStyle/>
          <a:p>
            <a:pPr marL="0" lvl="1" indent="0">
              <a:spcBef>
                <a:spcPts val="0"/>
              </a:spcBef>
              <a:buNone/>
            </a:pPr>
            <a:r>
              <a:rPr lang="en-US" sz="3000" b="1" dirty="0" smtClean="0">
                <a:solidFill>
                  <a:schemeClr val="tx1"/>
                </a:solidFill>
                <a:latin typeface="Calibri" panose="020F0502020204030204" pitchFamily="34" charset="0"/>
                <a:cs typeface="Calibri" panose="020F0502020204030204" pitchFamily="34" charset="0"/>
              </a:rPr>
              <a:t>CSBA Resources </a:t>
            </a:r>
            <a:r>
              <a:rPr lang="en-US" sz="3000" dirty="0" smtClean="0">
                <a:solidFill>
                  <a:schemeClr val="tx1"/>
                </a:solidFill>
                <a:latin typeface="Calibri" panose="020F0502020204030204" pitchFamily="34" charset="0"/>
                <a:cs typeface="Calibri" panose="020F0502020204030204" pitchFamily="34" charset="0"/>
              </a:rPr>
              <a:t>at </a:t>
            </a:r>
            <a:r>
              <a:rPr lang="en-US" sz="3000" dirty="0">
                <a:solidFill>
                  <a:schemeClr val="tx1"/>
                </a:solidFill>
                <a:latin typeface="Calibri" panose="020F0502020204030204" pitchFamily="34" charset="0"/>
                <a:cs typeface="Calibri" panose="020F0502020204030204" pitchFamily="34" charset="0"/>
                <a:hlinkClick r:id="rId3"/>
              </a:rPr>
              <a:t>www.csba.org/</a:t>
            </a:r>
            <a:r>
              <a:rPr lang="en-US" sz="3000" dirty="0" smtClean="0">
                <a:solidFill>
                  <a:schemeClr val="tx1"/>
                </a:solidFill>
                <a:latin typeface="Calibri" panose="020F0502020204030204" pitchFamily="34" charset="0"/>
                <a:cs typeface="Calibri" panose="020F0502020204030204" pitchFamily="34" charset="0"/>
                <a:hlinkClick r:id="rId3"/>
              </a:rPr>
              <a:t>summerlearning</a:t>
            </a:r>
            <a:endParaRPr lang="en-US" sz="3000" dirty="0" smtClean="0">
              <a:solidFill>
                <a:srgbClr val="80B606"/>
              </a:solidFill>
              <a:latin typeface="Calibri" panose="020F0502020204030204" pitchFamily="34" charset="0"/>
              <a:cs typeface="Calibri" panose="020F0502020204030204" pitchFamily="34" charset="0"/>
            </a:endParaRPr>
          </a:p>
          <a:p>
            <a:pPr lvl="1">
              <a:spcBef>
                <a:spcPts val="0"/>
              </a:spcBef>
              <a:buFont typeface="Wingdings" panose="05000000000000000000" pitchFamily="2" charset="2"/>
              <a:buChar char="Ø"/>
            </a:pPr>
            <a:r>
              <a:rPr lang="en-US" sz="3000" dirty="0" smtClean="0">
                <a:solidFill>
                  <a:schemeClr val="tx1"/>
                </a:solidFill>
                <a:latin typeface="Calibri" panose="020F0502020204030204" pitchFamily="34" charset="0"/>
                <a:cs typeface="Calibri" panose="020F0502020204030204" pitchFamily="34" charset="0"/>
              </a:rPr>
              <a:t>Learning </a:t>
            </a:r>
            <a:r>
              <a:rPr lang="en-US" sz="3000" dirty="0" smtClean="0">
                <a:solidFill>
                  <a:schemeClr val="tx1"/>
                </a:solidFill>
                <a:latin typeface="Calibri" panose="020F0502020204030204" pitchFamily="34" charset="0"/>
                <a:cs typeface="Calibri" panose="020F0502020204030204" pitchFamily="34" charset="0"/>
              </a:rPr>
              <a:t>in Summer Study Sessions 2 and 3</a:t>
            </a:r>
          </a:p>
          <a:p>
            <a:pPr lvl="1">
              <a:spcBef>
                <a:spcPts val="0"/>
              </a:spcBef>
              <a:buFont typeface="Wingdings" panose="05000000000000000000" pitchFamily="2" charset="2"/>
              <a:buChar char="Ø"/>
            </a:pPr>
            <a:r>
              <a:rPr lang="en-US" sz="3000" dirty="0" smtClean="0">
                <a:solidFill>
                  <a:schemeClr val="tx1"/>
                </a:solidFill>
                <a:latin typeface="Calibri" panose="020F0502020204030204" pitchFamily="34" charset="0"/>
                <a:cs typeface="Calibri" panose="020F0502020204030204" pitchFamily="34" charset="0"/>
              </a:rPr>
              <a:t>Resources for Planning and Implementation</a:t>
            </a:r>
          </a:p>
          <a:p>
            <a:pPr marL="349250" lvl="1" indent="0">
              <a:spcBef>
                <a:spcPts val="0"/>
              </a:spcBef>
              <a:buNone/>
            </a:pPr>
            <a:endParaRPr lang="en-US" sz="3000" dirty="0">
              <a:solidFill>
                <a:schemeClr val="tx1"/>
              </a:solidFill>
              <a:latin typeface="Calibri" panose="020F0502020204030204" pitchFamily="34" charset="0"/>
              <a:cs typeface="Calibri" panose="020F0502020204030204" pitchFamily="34" charset="0"/>
            </a:endParaRPr>
          </a:p>
          <a:p>
            <a:pPr marL="349250" lvl="1" indent="0">
              <a:buNone/>
            </a:pPr>
            <a:endParaRPr lang="en-US" sz="3000" dirty="0" smtClean="0">
              <a:solidFill>
                <a:schemeClr val="tx1"/>
              </a:solidFill>
              <a:latin typeface="Calibri" panose="020F0502020204030204" pitchFamily="34" charset="0"/>
              <a:cs typeface="Calibri" panose="020F0502020204030204" pitchFamily="34" charset="0"/>
            </a:endParaRPr>
          </a:p>
          <a:p>
            <a:pPr lvl="1">
              <a:buFont typeface="Wingdings" panose="05000000000000000000" pitchFamily="2" charset="2"/>
              <a:buChar char="§"/>
            </a:pPr>
            <a:endParaRPr lang="en-US" sz="3000" dirty="0" smtClean="0">
              <a:solidFill>
                <a:schemeClr val="tx1"/>
              </a:solidFill>
              <a:latin typeface="Calibri" panose="020F0502020204030204" pitchFamily="34" charset="0"/>
              <a:cs typeface="Calibri" panose="020F0502020204030204" pitchFamily="34" charset="0"/>
            </a:endParaRPr>
          </a:p>
          <a:p>
            <a:pPr lvl="1">
              <a:buFont typeface="Wingdings" panose="05000000000000000000" pitchFamily="2" charset="2"/>
              <a:buChar char="§"/>
            </a:pPr>
            <a:endParaRPr lang="en-US" sz="3000" dirty="0" smtClean="0">
              <a:solidFill>
                <a:schemeClr val="tx1"/>
              </a:solidFill>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0"/>
          </p:nvPr>
        </p:nvSpPr>
        <p:spPr/>
        <p:txBody>
          <a:bodyPr/>
          <a:lstStyle/>
          <a:p>
            <a:pPr>
              <a:defRPr/>
            </a:pPr>
            <a:fld id="{AB65B17F-19AD-F64B-AD44-182E9AB2F7FF}" type="slidenum">
              <a:rPr lang="en-US" smtClean="0"/>
              <a:pPr>
                <a:defRPr/>
              </a:pPr>
              <a:t>22</a:t>
            </a:fld>
            <a:endParaRPr lang="en-US" dirty="0"/>
          </a:p>
        </p:txBody>
      </p:sp>
    </p:spTree>
    <p:extLst>
      <p:ext uri="{BB962C8B-B14F-4D97-AF65-F5344CB8AC3E}">
        <p14:creationId xmlns:p14="http://schemas.microsoft.com/office/powerpoint/2010/main" val="1096380854"/>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571" y="308372"/>
            <a:ext cx="8582298" cy="857250"/>
          </a:xfrm>
        </p:spPr>
        <p:txBody>
          <a:bodyPr/>
          <a:lstStyle/>
          <a:p>
            <a:pPr algn="ctr"/>
            <a:r>
              <a:rPr lang="en-US" sz="5000" b="1" dirty="0" smtClean="0">
                <a:latin typeface="Calibri" panose="020F0502020204030204" pitchFamily="34" charset="0"/>
                <a:cs typeface="Calibri" panose="020F0502020204030204" pitchFamily="34" charset="0"/>
              </a:rPr>
              <a:t>Avoiding Summer </a:t>
            </a:r>
            <a:r>
              <a:rPr lang="en-US" sz="5000" b="1" dirty="0">
                <a:latin typeface="Calibri" panose="020F0502020204030204" pitchFamily="34" charset="0"/>
                <a:cs typeface="Calibri" panose="020F0502020204030204" pitchFamily="34" charset="0"/>
              </a:rPr>
              <a:t>L</a:t>
            </a:r>
            <a:r>
              <a:rPr lang="en-US" sz="5000" b="1" dirty="0" smtClean="0">
                <a:latin typeface="Calibri" panose="020F0502020204030204" pitchFamily="34" charset="0"/>
                <a:cs typeface="Calibri" panose="020F0502020204030204" pitchFamily="34" charset="0"/>
              </a:rPr>
              <a:t>earning </a:t>
            </a:r>
            <a:r>
              <a:rPr lang="en-US" sz="5000" b="1" dirty="0">
                <a:latin typeface="Calibri" panose="020F0502020204030204" pitchFamily="34" charset="0"/>
                <a:cs typeface="Calibri" panose="020F0502020204030204" pitchFamily="34" charset="0"/>
              </a:rPr>
              <a:t>L</a:t>
            </a:r>
            <a:r>
              <a:rPr lang="en-US" sz="5000" b="1" dirty="0" smtClean="0">
                <a:latin typeface="Calibri" panose="020F0502020204030204" pitchFamily="34" charset="0"/>
                <a:cs typeface="Calibri" panose="020F0502020204030204" pitchFamily="34" charset="0"/>
              </a:rPr>
              <a:t>oss</a:t>
            </a:r>
            <a:endParaRPr lang="en-US" sz="5000" b="1" dirty="0">
              <a:latin typeface="Calibri" panose="020F0502020204030204" pitchFamily="34" charset="0"/>
              <a:cs typeface="Calibri" panose="020F0502020204030204" pitchFamily="34" charset="0"/>
            </a:endParaRPr>
          </a:p>
        </p:txBody>
      </p:sp>
      <p:pic>
        <p:nvPicPr>
          <p:cNvPr id="5" name="Ahhj3wxxkdM"/>
          <p:cNvPicPr>
            <a:picLocks noGrp="1" noRot="1" noChangeAspect="1"/>
          </p:cNvPicPr>
          <p:nvPr>
            <p:ph idx="1"/>
            <a:quickTimeFile r:link="rId1"/>
          </p:nvPr>
        </p:nvPicPr>
        <p:blipFill>
          <a:blip r:embed="rId4"/>
          <a:stretch>
            <a:fillRect/>
          </a:stretch>
        </p:blipFill>
        <p:spPr>
          <a:xfrm>
            <a:off x="1585354" y="1128733"/>
            <a:ext cx="5653646" cy="2538204"/>
          </a:xfrm>
          <a:prstGeom prst="rect">
            <a:avLst/>
          </a:prstGeom>
        </p:spPr>
      </p:pic>
      <p:sp>
        <p:nvSpPr>
          <p:cNvPr id="4" name="Slide Number Placeholder 3"/>
          <p:cNvSpPr>
            <a:spLocks noGrp="1"/>
          </p:cNvSpPr>
          <p:nvPr>
            <p:ph type="sldNum" sz="quarter" idx="10"/>
          </p:nvPr>
        </p:nvSpPr>
        <p:spPr/>
        <p:txBody>
          <a:bodyPr/>
          <a:lstStyle/>
          <a:p>
            <a:pPr>
              <a:defRPr/>
            </a:pPr>
            <a:fld id="{AB65B17F-19AD-F64B-AD44-182E9AB2F7FF}" type="slidenum">
              <a:rPr lang="en-US" smtClean="0"/>
              <a:pPr>
                <a:defRPr/>
              </a:pPr>
              <a:t>3</a:t>
            </a:fld>
            <a:endParaRPr lang="en-US" dirty="0"/>
          </a:p>
        </p:txBody>
      </p:sp>
    </p:spTree>
    <p:extLst>
      <p:ext uri="{BB962C8B-B14F-4D97-AF65-F5344CB8AC3E}">
        <p14:creationId xmlns:p14="http://schemas.microsoft.com/office/powerpoint/2010/main" val="658316927"/>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algn="ctr"/>
            <a:r>
              <a:rPr lang="en-US" sz="5000" b="1" dirty="0" smtClean="0">
                <a:latin typeface="Calibri" panose="020F0502020204030204" pitchFamily="34" charset="0"/>
                <a:cs typeface="Calibri" panose="020F0502020204030204" pitchFamily="34" charset="0"/>
              </a:rPr>
              <a:t>The Focus of this Session</a:t>
            </a:r>
            <a:endParaRPr lang="en-US" sz="5000" b="1" dirty="0">
              <a:latin typeface="Calibri" panose="020F0502020204030204" pitchFamily="34" charset="0"/>
              <a:cs typeface="Calibri" panose="020F0502020204030204" pitchFamily="34" charset="0"/>
            </a:endParaRPr>
          </a:p>
        </p:txBody>
      </p:sp>
      <p:sp>
        <p:nvSpPr>
          <p:cNvPr id="15362" name="Content Placeholder 2"/>
          <p:cNvSpPr>
            <a:spLocks noGrp="1"/>
          </p:cNvSpPr>
          <p:nvPr>
            <p:ph idx="1"/>
          </p:nvPr>
        </p:nvSpPr>
        <p:spPr/>
        <p:txBody>
          <a:bodyPr/>
          <a:lstStyle/>
          <a:p>
            <a:pPr>
              <a:spcBef>
                <a:spcPts val="0"/>
              </a:spcBef>
            </a:pPr>
            <a:r>
              <a:rPr lang="en-US" sz="3000" dirty="0">
                <a:solidFill>
                  <a:schemeClr val="tx1"/>
                </a:solidFill>
                <a:latin typeface="Calibri" panose="020F0502020204030204" pitchFamily="34" charset="0"/>
                <a:cs typeface="Calibri" panose="020F0502020204030204" pitchFamily="34" charset="0"/>
              </a:rPr>
              <a:t>What do powerful </a:t>
            </a:r>
            <a:r>
              <a:rPr lang="en-US" sz="3000" dirty="0" smtClean="0">
                <a:solidFill>
                  <a:schemeClr val="tx1"/>
                </a:solidFill>
                <a:latin typeface="Calibri" panose="020F0502020204030204" pitchFamily="34" charset="0"/>
                <a:cs typeface="Calibri" panose="020F0502020204030204" pitchFamily="34" charset="0"/>
              </a:rPr>
              <a:t>summer </a:t>
            </a:r>
            <a:r>
              <a:rPr lang="en-US" sz="3000" dirty="0">
                <a:solidFill>
                  <a:schemeClr val="tx1"/>
                </a:solidFill>
                <a:latin typeface="Calibri" panose="020F0502020204030204" pitchFamily="34" charset="0"/>
                <a:cs typeface="Calibri" panose="020F0502020204030204" pitchFamily="34" charset="0"/>
              </a:rPr>
              <a:t>programs look like</a:t>
            </a:r>
            <a:r>
              <a:rPr lang="en-US" sz="3000" dirty="0" smtClean="0">
                <a:solidFill>
                  <a:schemeClr val="tx1"/>
                </a:solidFill>
                <a:latin typeface="Calibri" panose="020F0502020204030204" pitchFamily="34" charset="0"/>
                <a:cs typeface="Calibri" panose="020F0502020204030204" pitchFamily="34" charset="0"/>
              </a:rPr>
              <a:t>?</a:t>
            </a:r>
          </a:p>
          <a:p>
            <a:pPr marL="0" indent="0">
              <a:spcBef>
                <a:spcPts val="0"/>
              </a:spcBef>
              <a:buNone/>
            </a:pPr>
            <a:endParaRPr lang="en-US" sz="1500" dirty="0">
              <a:solidFill>
                <a:schemeClr val="tx1"/>
              </a:solidFill>
              <a:latin typeface="Calibri" panose="020F0502020204030204" pitchFamily="34" charset="0"/>
              <a:cs typeface="Calibri" panose="020F0502020204030204" pitchFamily="34" charset="0"/>
            </a:endParaRPr>
          </a:p>
          <a:p>
            <a:pPr>
              <a:spcBef>
                <a:spcPts val="0"/>
              </a:spcBef>
            </a:pPr>
            <a:r>
              <a:rPr lang="en-US" sz="3000" dirty="0">
                <a:solidFill>
                  <a:schemeClr val="tx1"/>
                </a:solidFill>
                <a:latin typeface="Calibri" panose="020F0502020204030204" pitchFamily="34" charset="0"/>
                <a:cs typeface="Calibri" panose="020F0502020204030204" pitchFamily="34" charset="0"/>
              </a:rPr>
              <a:t>Which students stand to </a:t>
            </a:r>
            <a:r>
              <a:rPr lang="en-US" sz="3000" dirty="0" smtClean="0">
                <a:solidFill>
                  <a:schemeClr val="tx1"/>
                </a:solidFill>
                <a:latin typeface="Calibri" panose="020F0502020204030204" pitchFamily="34" charset="0"/>
                <a:cs typeface="Calibri" panose="020F0502020204030204" pitchFamily="34" charset="0"/>
              </a:rPr>
              <a:t>benefit?</a:t>
            </a:r>
          </a:p>
          <a:p>
            <a:pPr marL="0" indent="0">
              <a:spcBef>
                <a:spcPts val="0"/>
              </a:spcBef>
              <a:buNone/>
            </a:pPr>
            <a:endParaRPr lang="en-US" sz="1500" dirty="0">
              <a:solidFill>
                <a:schemeClr val="tx1"/>
              </a:solidFill>
              <a:latin typeface="Calibri" panose="020F0502020204030204" pitchFamily="34" charset="0"/>
              <a:cs typeface="Calibri" panose="020F0502020204030204" pitchFamily="34" charset="0"/>
            </a:endParaRPr>
          </a:p>
          <a:p>
            <a:pPr>
              <a:spcBef>
                <a:spcPts val="0"/>
              </a:spcBef>
            </a:pPr>
            <a:r>
              <a:rPr lang="en-US" sz="3000" dirty="0">
                <a:solidFill>
                  <a:schemeClr val="tx1"/>
                </a:solidFill>
                <a:latin typeface="Calibri" panose="020F0502020204030204" pitchFamily="34" charset="0"/>
                <a:cs typeface="Calibri" panose="020F0502020204030204" pitchFamily="34" charset="0"/>
              </a:rPr>
              <a:t>What are the </a:t>
            </a:r>
            <a:r>
              <a:rPr lang="en-US" sz="3000" dirty="0" smtClean="0">
                <a:solidFill>
                  <a:schemeClr val="tx1"/>
                </a:solidFill>
                <a:latin typeface="Calibri" panose="020F0502020204030204" pitchFamily="34" charset="0"/>
                <a:cs typeface="Calibri" panose="020F0502020204030204" pitchFamily="34" charset="0"/>
              </a:rPr>
              <a:t>learning opportunities?</a:t>
            </a:r>
          </a:p>
          <a:p>
            <a:pPr marL="0" indent="0">
              <a:spcBef>
                <a:spcPts val="0"/>
              </a:spcBef>
              <a:buNone/>
            </a:pPr>
            <a:endParaRPr lang="en-US" sz="1500" dirty="0" smtClean="0">
              <a:solidFill>
                <a:schemeClr val="tx1"/>
              </a:solidFill>
              <a:latin typeface="Calibri" panose="020F0502020204030204" pitchFamily="34" charset="0"/>
              <a:cs typeface="Calibri" panose="020F0502020204030204" pitchFamily="34" charset="0"/>
            </a:endParaRPr>
          </a:p>
          <a:p>
            <a:pPr>
              <a:spcBef>
                <a:spcPts val="0"/>
              </a:spcBef>
            </a:pPr>
            <a:r>
              <a:rPr lang="en-US" sz="3000" dirty="0" smtClean="0">
                <a:solidFill>
                  <a:schemeClr val="tx1"/>
                </a:solidFill>
                <a:latin typeface="Calibri" panose="020F0502020204030204" pitchFamily="34" charset="0"/>
                <a:cs typeface="Calibri" panose="020F0502020204030204" pitchFamily="34" charset="0"/>
              </a:rPr>
              <a:t>What is the role of a governing board?</a:t>
            </a:r>
            <a:endParaRPr lang="en-US" sz="3000" dirty="0">
              <a:solidFill>
                <a:schemeClr val="tx1"/>
              </a:solidFill>
              <a:latin typeface="Calibri" panose="020F0502020204030204" pitchFamily="34" charset="0"/>
              <a:cs typeface="Calibri" panose="020F0502020204030204" pitchFamily="34" charset="0"/>
            </a:endParaRPr>
          </a:p>
        </p:txBody>
      </p:sp>
      <p:sp>
        <p:nvSpPr>
          <p:cNvPr id="15363"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fontAlgn="base">
              <a:spcBef>
                <a:spcPct val="0"/>
              </a:spcBef>
              <a:spcAft>
                <a:spcPct val="0"/>
              </a:spcAft>
            </a:pPr>
            <a:fld id="{A3B05C4F-BC0F-F346-9E8D-8E8A522E515F}" type="slidenum">
              <a:rPr lang="en-US">
                <a:solidFill>
                  <a:schemeClr val="bg1"/>
                </a:solidFill>
              </a:rPr>
              <a:pPr fontAlgn="base">
                <a:spcBef>
                  <a:spcPct val="0"/>
                </a:spcBef>
                <a:spcAft>
                  <a:spcPct val="0"/>
                </a:spcAft>
              </a:pPr>
              <a:t>4</a:t>
            </a:fld>
            <a:endParaRPr lang="en-US" dirty="0">
              <a:solidFill>
                <a:schemeClr val="bg1"/>
              </a:solidFill>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92112" y="966265"/>
            <a:ext cx="8510587" cy="2274876"/>
          </a:xfrm>
        </p:spPr>
        <p:txBody>
          <a:bodyPr/>
          <a:lstStyle/>
          <a:p>
            <a:r>
              <a:rPr lang="en-US" dirty="0" smtClean="0">
                <a:cs typeface="Arial"/>
              </a:rPr>
              <a:t>Powerful Summer </a:t>
            </a:r>
            <a:r>
              <a:rPr lang="en-US" dirty="0">
                <a:cs typeface="Arial"/>
              </a:rPr>
              <a:t>L</a:t>
            </a:r>
            <a:r>
              <a:rPr lang="en-US" dirty="0" smtClean="0">
                <a:cs typeface="Arial"/>
              </a:rPr>
              <a:t>earning </a:t>
            </a:r>
            <a:r>
              <a:rPr lang="en-US" dirty="0">
                <a:cs typeface="Arial"/>
              </a:rPr>
              <a:t>P</a:t>
            </a:r>
            <a:r>
              <a:rPr lang="en-US" dirty="0" smtClean="0">
                <a:cs typeface="Arial"/>
              </a:rPr>
              <a:t>rograms </a:t>
            </a:r>
            <a:r>
              <a:rPr lang="en-US" dirty="0">
                <a:cs typeface="Arial"/>
              </a:rPr>
              <a:t>A</a:t>
            </a:r>
            <a:r>
              <a:rPr lang="en-US" dirty="0" smtClean="0">
                <a:cs typeface="Arial"/>
              </a:rPr>
              <a:t>re </a:t>
            </a:r>
            <a:r>
              <a:rPr lang="en-US" dirty="0">
                <a:cs typeface="Arial"/>
              </a:rPr>
              <a:t>N</a:t>
            </a:r>
            <a:r>
              <a:rPr lang="en-US" dirty="0" smtClean="0">
                <a:cs typeface="Arial"/>
              </a:rPr>
              <a:t>ot “Traditional” </a:t>
            </a:r>
            <a:r>
              <a:rPr lang="en-US" dirty="0">
                <a:cs typeface="Arial"/>
              </a:rPr>
              <a:t>S</a:t>
            </a:r>
            <a:r>
              <a:rPr lang="en-US" dirty="0" smtClean="0">
                <a:cs typeface="Arial"/>
              </a:rPr>
              <a:t>ummer </a:t>
            </a:r>
            <a:r>
              <a:rPr lang="en-US" dirty="0">
                <a:cs typeface="Arial"/>
              </a:rPr>
              <a:t>S</a:t>
            </a:r>
            <a:r>
              <a:rPr lang="en-US" dirty="0" smtClean="0">
                <a:cs typeface="Arial"/>
              </a:rPr>
              <a:t>chool</a:t>
            </a:r>
            <a:endParaRPr lang="en-US" dirty="0">
              <a:cs typeface="Arial"/>
            </a:endParaRPr>
          </a:p>
        </p:txBody>
      </p:sp>
      <p:sp>
        <p:nvSpPr>
          <p:cNvPr id="4" name="Slide Number Placeholder 3"/>
          <p:cNvSpPr>
            <a:spLocks noGrp="1"/>
          </p:cNvSpPr>
          <p:nvPr>
            <p:ph type="sldNum" sz="quarter" idx="10"/>
          </p:nvPr>
        </p:nvSpPr>
        <p:spPr/>
        <p:txBody>
          <a:bodyPr/>
          <a:lstStyle/>
          <a:p>
            <a:pPr>
              <a:defRPr/>
            </a:pPr>
            <a:fld id="{AB65B17F-19AD-F64B-AD44-182E9AB2F7FF}" type="slidenum">
              <a:rPr lang="en-US" smtClean="0"/>
              <a:pPr>
                <a:defRPr/>
              </a:pPr>
              <a:t>5</a:t>
            </a:fld>
            <a:endParaRPr lang="en-US" dirty="0"/>
          </a:p>
        </p:txBody>
      </p:sp>
    </p:spTree>
    <p:extLst>
      <p:ext uri="{BB962C8B-B14F-4D97-AF65-F5344CB8AC3E}">
        <p14:creationId xmlns:p14="http://schemas.microsoft.com/office/powerpoint/2010/main" val="2711950797"/>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5" name="Title 1"/>
          <p:cNvSpPr>
            <a:spLocks noGrp="1"/>
          </p:cNvSpPr>
          <p:nvPr>
            <p:ph type="title"/>
          </p:nvPr>
        </p:nvSpPr>
        <p:spPr>
          <a:xfrm>
            <a:off x="457200" y="94616"/>
            <a:ext cx="8229600" cy="857250"/>
          </a:xfrm>
        </p:spPr>
        <p:txBody>
          <a:bodyPr/>
          <a:lstStyle/>
          <a:p>
            <a:pPr algn="ctr"/>
            <a:r>
              <a:rPr lang="en-US" sz="5000" b="1" dirty="0" smtClean="0">
                <a:latin typeface="Calibri" panose="020F0502020204030204" pitchFamily="34" charset="0"/>
                <a:cs typeface="Calibri" panose="020F0502020204030204" pitchFamily="34" charset="0"/>
              </a:rPr>
              <a:t>Powerful STEAM Programs</a:t>
            </a:r>
            <a:endParaRPr lang="en-US" sz="5000" b="1" dirty="0">
              <a:latin typeface="Calibri" panose="020F0502020204030204" pitchFamily="34" charset="0"/>
              <a:cs typeface="Calibri" panose="020F0502020204030204" pitchFamily="34" charset="0"/>
            </a:endParaRPr>
          </a:p>
        </p:txBody>
      </p:sp>
      <p:sp>
        <p:nvSpPr>
          <p:cNvPr id="1638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fontAlgn="base">
              <a:spcBef>
                <a:spcPct val="0"/>
              </a:spcBef>
              <a:spcAft>
                <a:spcPct val="0"/>
              </a:spcAft>
            </a:pPr>
            <a:fld id="{91D5F922-6FA8-EA45-80D4-6DFF06D5E755}" type="slidenum">
              <a:rPr lang="en-US">
                <a:solidFill>
                  <a:schemeClr val="bg1"/>
                </a:solidFill>
              </a:rPr>
              <a:pPr fontAlgn="base">
                <a:spcBef>
                  <a:spcPct val="0"/>
                </a:spcBef>
                <a:spcAft>
                  <a:spcPct val="0"/>
                </a:spcAft>
              </a:pPr>
              <a:t>6</a:t>
            </a:fld>
            <a:endParaRPr lang="en-US" dirty="0">
              <a:solidFill>
                <a:schemeClr val="bg1"/>
              </a:solidFill>
            </a:endParaRPr>
          </a:p>
        </p:txBody>
      </p:sp>
      <p:pic>
        <p:nvPicPr>
          <p:cNvPr id="5" name="DcEF5_uisB4"/>
          <p:cNvPicPr>
            <a:picLocks noRot="1" noChangeAspect="1"/>
          </p:cNvPicPr>
          <p:nvPr>
            <a:quickTimeFile r:link="rId1"/>
          </p:nvPr>
        </p:nvPicPr>
        <p:blipFill>
          <a:blip r:embed="rId4"/>
          <a:stretch>
            <a:fillRect/>
          </a:stretch>
        </p:blipFill>
        <p:spPr>
          <a:xfrm>
            <a:off x="1843588" y="1049481"/>
            <a:ext cx="5456824" cy="2674752"/>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 y="308372"/>
            <a:ext cx="8902700" cy="857250"/>
          </a:xfrm>
        </p:spPr>
        <p:txBody>
          <a:bodyPr/>
          <a:lstStyle/>
          <a:p>
            <a:pPr algn="ctr"/>
            <a:r>
              <a:rPr lang="en-US" sz="5000" b="1" dirty="0" smtClean="0">
                <a:latin typeface="Calibri" panose="020F0502020204030204" pitchFamily="34" charset="0"/>
                <a:cs typeface="Calibri" panose="020F0502020204030204" pitchFamily="34" charset="0"/>
              </a:rPr>
              <a:t>Powerful Summer Programs</a:t>
            </a:r>
            <a:endParaRPr lang="en-US" sz="5000"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pPr>
              <a:spcBef>
                <a:spcPts val="0"/>
              </a:spcBef>
            </a:pPr>
            <a:r>
              <a:rPr lang="en-US" sz="3000" dirty="0">
                <a:solidFill>
                  <a:schemeClr val="tx1"/>
                </a:solidFill>
                <a:latin typeface="Calibri" panose="020F0502020204030204" pitchFamily="34" charset="0"/>
                <a:cs typeface="Calibri" panose="020F0502020204030204" pitchFamily="34" charset="0"/>
              </a:rPr>
              <a:t>Focus on </a:t>
            </a:r>
            <a:r>
              <a:rPr lang="en-US" sz="3000" dirty="0" smtClean="0">
                <a:solidFill>
                  <a:schemeClr val="tx1"/>
                </a:solidFill>
                <a:latin typeface="Calibri" panose="020F0502020204030204" pitchFamily="34" charset="0"/>
                <a:cs typeface="Calibri" panose="020F0502020204030204" pitchFamily="34" charset="0"/>
              </a:rPr>
              <a:t>motivating, engaging activities</a:t>
            </a:r>
          </a:p>
          <a:p>
            <a:pPr marL="0" indent="0">
              <a:spcBef>
                <a:spcPts val="0"/>
              </a:spcBef>
              <a:buNone/>
            </a:pPr>
            <a:endParaRPr lang="en-US" sz="1500" dirty="0" smtClean="0">
              <a:solidFill>
                <a:schemeClr val="tx1"/>
              </a:solidFill>
              <a:latin typeface="Calibri" panose="020F0502020204030204" pitchFamily="34" charset="0"/>
              <a:cs typeface="Calibri" panose="020F0502020204030204" pitchFamily="34" charset="0"/>
            </a:endParaRPr>
          </a:p>
          <a:p>
            <a:pPr>
              <a:spcBef>
                <a:spcPts val="0"/>
              </a:spcBef>
            </a:pPr>
            <a:r>
              <a:rPr lang="en-US" sz="3000" dirty="0" smtClean="0">
                <a:solidFill>
                  <a:schemeClr val="tx1"/>
                </a:solidFill>
                <a:latin typeface="Calibri" panose="020F0502020204030204" pitchFamily="34" charset="0"/>
                <a:cs typeface="Calibri" panose="020F0502020204030204" pitchFamily="34" charset="0"/>
              </a:rPr>
              <a:t>Provide </a:t>
            </a:r>
            <a:r>
              <a:rPr lang="en-US" sz="3000" dirty="0">
                <a:solidFill>
                  <a:schemeClr val="tx1"/>
                </a:solidFill>
                <a:latin typeface="Calibri" panose="020F0502020204030204" pitchFamily="34" charset="0"/>
                <a:cs typeface="Calibri" panose="020F0502020204030204" pitchFamily="34" charset="0"/>
              </a:rPr>
              <a:t>summer enrichment </a:t>
            </a:r>
            <a:r>
              <a:rPr lang="en-US" sz="3000" dirty="0" smtClean="0">
                <a:solidFill>
                  <a:schemeClr val="tx1"/>
                </a:solidFill>
                <a:latin typeface="Calibri" panose="020F0502020204030204" pitchFamily="34" charset="0"/>
                <a:cs typeface="Calibri" panose="020F0502020204030204" pitchFamily="34" charset="0"/>
              </a:rPr>
              <a:t>experiences</a:t>
            </a:r>
          </a:p>
          <a:p>
            <a:pPr marL="0" indent="0">
              <a:spcBef>
                <a:spcPts val="0"/>
              </a:spcBef>
              <a:buNone/>
            </a:pPr>
            <a:endParaRPr lang="en-US" sz="1500" dirty="0">
              <a:solidFill>
                <a:schemeClr val="tx1"/>
              </a:solidFill>
              <a:latin typeface="Calibri" panose="020F0502020204030204" pitchFamily="34" charset="0"/>
              <a:cs typeface="Calibri" panose="020F0502020204030204" pitchFamily="34" charset="0"/>
            </a:endParaRPr>
          </a:p>
          <a:p>
            <a:pPr>
              <a:spcBef>
                <a:spcPts val="0"/>
              </a:spcBef>
            </a:pPr>
            <a:r>
              <a:rPr lang="en-US" sz="3000" dirty="0">
                <a:solidFill>
                  <a:schemeClr val="tx1"/>
                </a:solidFill>
                <a:latin typeface="Calibri" panose="020F0502020204030204" pitchFamily="34" charset="0"/>
                <a:cs typeface="Calibri" panose="020F0502020204030204" pitchFamily="34" charset="0"/>
              </a:rPr>
              <a:t>S</a:t>
            </a:r>
            <a:r>
              <a:rPr lang="en-US" sz="3000" dirty="0" smtClean="0">
                <a:solidFill>
                  <a:schemeClr val="tx1"/>
                </a:solidFill>
                <a:latin typeface="Calibri" panose="020F0502020204030204" pitchFamily="34" charset="0"/>
                <a:cs typeface="Calibri" panose="020F0502020204030204" pitchFamily="34" charset="0"/>
              </a:rPr>
              <a:t>erve students </a:t>
            </a:r>
            <a:r>
              <a:rPr lang="en-US" sz="3000" dirty="0">
                <a:solidFill>
                  <a:schemeClr val="tx1"/>
                </a:solidFill>
                <a:latin typeface="Calibri" panose="020F0502020204030204" pitchFamily="34" charset="0"/>
                <a:cs typeface="Calibri" panose="020F0502020204030204" pitchFamily="34" charset="0"/>
              </a:rPr>
              <a:t>who might otherwise be isolated at home when school is out</a:t>
            </a:r>
          </a:p>
          <a:p>
            <a:endParaRPr lang="en-US" dirty="0"/>
          </a:p>
        </p:txBody>
      </p:sp>
      <p:sp>
        <p:nvSpPr>
          <p:cNvPr id="4" name="Slide Number Placeholder 3"/>
          <p:cNvSpPr>
            <a:spLocks noGrp="1"/>
          </p:cNvSpPr>
          <p:nvPr>
            <p:ph type="sldNum" sz="quarter" idx="10"/>
          </p:nvPr>
        </p:nvSpPr>
        <p:spPr/>
        <p:txBody>
          <a:bodyPr/>
          <a:lstStyle/>
          <a:p>
            <a:pPr>
              <a:defRPr/>
            </a:pPr>
            <a:fld id="{AB65B17F-19AD-F64B-AD44-182E9AB2F7FF}" type="slidenum">
              <a:rPr lang="en-US" smtClean="0"/>
              <a:pPr>
                <a:defRPr/>
              </a:pPr>
              <a:t>7</a:t>
            </a:fld>
            <a:endParaRPr lang="en-US" dirty="0"/>
          </a:p>
        </p:txBody>
      </p:sp>
    </p:spTree>
    <p:extLst>
      <p:ext uri="{BB962C8B-B14F-4D97-AF65-F5344CB8AC3E}">
        <p14:creationId xmlns:p14="http://schemas.microsoft.com/office/powerpoint/2010/main" val="4120469270"/>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92113" y="966264"/>
            <a:ext cx="8229600" cy="1885577"/>
          </a:xfrm>
        </p:spPr>
        <p:txBody>
          <a:bodyPr/>
          <a:lstStyle/>
          <a:p>
            <a:r>
              <a:rPr lang="en-US" b="1" dirty="0">
                <a:latin typeface="Calibri" panose="020F0502020204030204" pitchFamily="34" charset="0"/>
                <a:cs typeface="Calibri" panose="020F0502020204030204" pitchFamily="34" charset="0"/>
              </a:rPr>
              <a:t>H</a:t>
            </a:r>
            <a:r>
              <a:rPr lang="en-US" b="1" dirty="0" smtClean="0">
                <a:latin typeface="Calibri" panose="020F0502020204030204" pitchFamily="34" charset="0"/>
                <a:cs typeface="Calibri" panose="020F0502020204030204" pitchFamily="34" charset="0"/>
              </a:rPr>
              <a:t>ighest </a:t>
            </a:r>
            <a:r>
              <a:rPr lang="en-US" b="1" dirty="0">
                <a:latin typeface="Calibri" panose="020F0502020204030204" pitchFamily="34" charset="0"/>
                <a:cs typeface="Calibri" panose="020F0502020204030204" pitchFamily="34" charset="0"/>
              </a:rPr>
              <a:t>N</a:t>
            </a:r>
            <a:r>
              <a:rPr lang="en-US" b="1" dirty="0" smtClean="0">
                <a:latin typeface="Calibri" panose="020F0502020204030204" pitchFamily="34" charset="0"/>
                <a:cs typeface="Calibri" panose="020F0502020204030204" pitchFamily="34" charset="0"/>
              </a:rPr>
              <a:t>eed </a:t>
            </a:r>
            <a:r>
              <a:rPr lang="en-US" b="1" dirty="0">
                <a:latin typeface="Calibri" panose="020F0502020204030204" pitchFamily="34" charset="0"/>
                <a:cs typeface="Calibri" panose="020F0502020204030204" pitchFamily="34" charset="0"/>
              </a:rPr>
              <a:t>S</a:t>
            </a:r>
            <a:r>
              <a:rPr lang="en-US" b="1" dirty="0" smtClean="0">
                <a:latin typeface="Calibri" panose="020F0502020204030204" pitchFamily="34" charset="0"/>
                <a:cs typeface="Calibri" panose="020F0502020204030204" pitchFamily="34" charset="0"/>
              </a:rPr>
              <a:t>tudents </a:t>
            </a:r>
            <a:r>
              <a:rPr lang="en-US" b="1" dirty="0">
                <a:latin typeface="Calibri" panose="020F0502020204030204" pitchFamily="34" charset="0"/>
                <a:cs typeface="Calibri" panose="020F0502020204030204" pitchFamily="34" charset="0"/>
              </a:rPr>
              <a:t>S</a:t>
            </a:r>
            <a:r>
              <a:rPr lang="en-US" b="1" dirty="0" smtClean="0">
                <a:latin typeface="Calibri" panose="020F0502020204030204" pitchFamily="34" charset="0"/>
                <a:cs typeface="Calibri" panose="020F0502020204030204" pitchFamily="34" charset="0"/>
              </a:rPr>
              <a:t>tand to Benefit </a:t>
            </a:r>
            <a:r>
              <a:rPr lang="en-US" b="1" dirty="0">
                <a:latin typeface="Calibri" panose="020F0502020204030204" pitchFamily="34" charset="0"/>
                <a:cs typeface="Calibri" panose="020F0502020204030204" pitchFamily="34" charset="0"/>
              </a:rPr>
              <a:t>M</a:t>
            </a:r>
            <a:r>
              <a:rPr lang="en-US" b="1" dirty="0" smtClean="0">
                <a:latin typeface="Calibri" panose="020F0502020204030204" pitchFamily="34" charset="0"/>
                <a:cs typeface="Calibri" panose="020F0502020204030204" pitchFamily="34" charset="0"/>
              </a:rPr>
              <a:t>ost</a:t>
            </a:r>
            <a:endParaRPr lang="en-US"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0"/>
          </p:nvPr>
        </p:nvSpPr>
        <p:spPr/>
        <p:txBody>
          <a:bodyPr/>
          <a:lstStyle/>
          <a:p>
            <a:pPr>
              <a:defRPr/>
            </a:pPr>
            <a:fld id="{AB65B17F-19AD-F64B-AD44-182E9AB2F7FF}" type="slidenum">
              <a:rPr lang="en-US" smtClean="0"/>
              <a:pPr>
                <a:defRPr/>
              </a:pPr>
              <a:t>8</a:t>
            </a:fld>
            <a:endParaRPr lang="en-US" dirty="0"/>
          </a:p>
        </p:txBody>
      </p:sp>
    </p:spTree>
    <p:extLst>
      <p:ext uri="{BB962C8B-B14F-4D97-AF65-F5344CB8AC3E}">
        <p14:creationId xmlns:p14="http://schemas.microsoft.com/office/powerpoint/2010/main" val="3420115245"/>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8372"/>
            <a:ext cx="9144000" cy="857250"/>
          </a:xfrm>
        </p:spPr>
        <p:txBody>
          <a:bodyPr/>
          <a:lstStyle/>
          <a:p>
            <a:pPr algn="ctr"/>
            <a:r>
              <a:rPr lang="en-US" sz="5000" b="1" dirty="0" smtClean="0">
                <a:cs typeface="Arial"/>
              </a:rPr>
              <a:t>Students from Lower Income </a:t>
            </a:r>
            <a:r>
              <a:rPr lang="en-US" sz="5000" b="1" dirty="0">
                <a:cs typeface="Arial"/>
              </a:rPr>
              <a:t>F</a:t>
            </a:r>
            <a:r>
              <a:rPr lang="en-US" sz="5000" b="1" dirty="0" smtClean="0">
                <a:cs typeface="Arial"/>
              </a:rPr>
              <a:t>amilies</a:t>
            </a:r>
            <a:endParaRPr lang="en-US" sz="5000" b="1" dirty="0">
              <a:cs typeface="Arial"/>
            </a:endParaRPr>
          </a:p>
        </p:txBody>
      </p:sp>
      <p:sp>
        <p:nvSpPr>
          <p:cNvPr id="3" name="Content Placeholder 2"/>
          <p:cNvSpPr>
            <a:spLocks noGrp="1"/>
          </p:cNvSpPr>
          <p:nvPr>
            <p:ph idx="1"/>
          </p:nvPr>
        </p:nvSpPr>
        <p:spPr>
          <a:xfrm>
            <a:off x="457200" y="1409700"/>
            <a:ext cx="8229600" cy="3036094"/>
          </a:xfrm>
        </p:spPr>
        <p:txBody>
          <a:bodyPr/>
          <a:lstStyle/>
          <a:p>
            <a:pPr>
              <a:spcBef>
                <a:spcPts val="0"/>
              </a:spcBef>
            </a:pPr>
            <a:r>
              <a:rPr lang="en-US" sz="3000" dirty="0" smtClean="0">
                <a:solidFill>
                  <a:schemeClr val="tx1"/>
                </a:solidFill>
                <a:latin typeface="Calibri" panose="020F0502020204030204" pitchFamily="34" charset="0"/>
                <a:cs typeface="Calibri" panose="020F0502020204030204" pitchFamily="34" charset="0"/>
              </a:rPr>
              <a:t>Summer learning programs give them access to:</a:t>
            </a:r>
          </a:p>
          <a:p>
            <a:pPr lvl="1">
              <a:spcBef>
                <a:spcPts val="0"/>
              </a:spcBef>
              <a:buFont typeface="Wingdings" panose="05000000000000000000" pitchFamily="2" charset="2"/>
              <a:buChar char="§"/>
            </a:pPr>
            <a:r>
              <a:rPr lang="en-US" sz="3000" dirty="0">
                <a:solidFill>
                  <a:schemeClr val="tx1"/>
                </a:solidFill>
                <a:latin typeface="Calibri" panose="020F0502020204030204" pitchFamily="34" charset="0"/>
                <a:cs typeface="Calibri" panose="020F0502020204030204" pitchFamily="34" charset="0"/>
              </a:rPr>
              <a:t>E</a:t>
            </a:r>
            <a:r>
              <a:rPr lang="en-US" sz="3000" dirty="0" smtClean="0">
                <a:solidFill>
                  <a:schemeClr val="tx1"/>
                </a:solidFill>
                <a:latin typeface="Calibri" panose="020F0502020204030204" pitchFamily="34" charset="0"/>
                <a:cs typeface="Calibri" panose="020F0502020204030204" pitchFamily="34" charset="0"/>
              </a:rPr>
              <a:t>nrichment </a:t>
            </a:r>
            <a:r>
              <a:rPr lang="en-US" sz="3000" dirty="0">
                <a:solidFill>
                  <a:schemeClr val="tx1"/>
                </a:solidFill>
                <a:latin typeface="Calibri" panose="020F0502020204030204" pitchFamily="34" charset="0"/>
                <a:cs typeface="Calibri" panose="020F0502020204030204" pitchFamily="34" charset="0"/>
              </a:rPr>
              <a:t>programs </a:t>
            </a:r>
            <a:r>
              <a:rPr lang="en-US" sz="3000" dirty="0" smtClean="0">
                <a:solidFill>
                  <a:schemeClr val="tx1"/>
                </a:solidFill>
                <a:latin typeface="Calibri" panose="020F0502020204030204" pitchFamily="34" charset="0"/>
                <a:cs typeface="Calibri" panose="020F0502020204030204" pitchFamily="34" charset="0"/>
              </a:rPr>
              <a:t>often available to higher </a:t>
            </a:r>
            <a:r>
              <a:rPr lang="en-US" sz="3000" dirty="0">
                <a:solidFill>
                  <a:schemeClr val="tx1"/>
                </a:solidFill>
                <a:latin typeface="Calibri" panose="020F0502020204030204" pitchFamily="34" charset="0"/>
                <a:cs typeface="Calibri" panose="020F0502020204030204" pitchFamily="34" charset="0"/>
              </a:rPr>
              <a:t>income families </a:t>
            </a:r>
            <a:endParaRPr lang="en-US" sz="3000" dirty="0" smtClean="0">
              <a:solidFill>
                <a:schemeClr val="tx1"/>
              </a:solidFill>
              <a:latin typeface="Calibri" panose="020F0502020204030204" pitchFamily="34" charset="0"/>
              <a:cs typeface="Calibri" panose="020F0502020204030204" pitchFamily="34" charset="0"/>
            </a:endParaRPr>
          </a:p>
          <a:p>
            <a:pPr lvl="1">
              <a:spcBef>
                <a:spcPts val="0"/>
              </a:spcBef>
              <a:buFont typeface="Wingdings" panose="05000000000000000000" pitchFamily="2" charset="2"/>
              <a:buChar char="§"/>
            </a:pPr>
            <a:r>
              <a:rPr lang="en-US" sz="3000" dirty="0" smtClean="0">
                <a:solidFill>
                  <a:schemeClr val="tx1"/>
                </a:solidFill>
                <a:latin typeface="Calibri" panose="020F0502020204030204" pitchFamily="34" charset="0"/>
                <a:cs typeface="Calibri" panose="020F0502020204030204" pitchFamily="34" charset="0"/>
              </a:rPr>
              <a:t>Healthy </a:t>
            </a:r>
            <a:r>
              <a:rPr lang="en-US" sz="3000" dirty="0">
                <a:solidFill>
                  <a:schemeClr val="tx1"/>
                </a:solidFill>
                <a:latin typeface="Calibri" panose="020F0502020204030204" pitchFamily="34" charset="0"/>
                <a:cs typeface="Calibri" panose="020F0502020204030204" pitchFamily="34" charset="0"/>
              </a:rPr>
              <a:t>food </a:t>
            </a:r>
            <a:r>
              <a:rPr lang="en-US" sz="3000" dirty="0" smtClean="0">
                <a:solidFill>
                  <a:schemeClr val="tx1"/>
                </a:solidFill>
                <a:latin typeface="Calibri" panose="020F0502020204030204" pitchFamily="34" charset="0"/>
                <a:cs typeface="Calibri" panose="020F0502020204030204" pitchFamily="34" charset="0"/>
              </a:rPr>
              <a:t>and physical activity</a:t>
            </a:r>
          </a:p>
          <a:p>
            <a:pPr marL="349250" lvl="1" indent="0">
              <a:spcBef>
                <a:spcPts val="0"/>
              </a:spcBef>
              <a:buNone/>
            </a:pPr>
            <a:endParaRPr lang="en-US" sz="1500" dirty="0" smtClean="0">
              <a:solidFill>
                <a:schemeClr val="tx1"/>
              </a:solidFill>
              <a:latin typeface="Calibri" panose="020F0502020204030204" pitchFamily="34" charset="0"/>
              <a:cs typeface="Calibri" panose="020F0502020204030204" pitchFamily="34" charset="0"/>
            </a:endParaRPr>
          </a:p>
          <a:p>
            <a:pPr>
              <a:spcBef>
                <a:spcPts val="0"/>
              </a:spcBef>
            </a:pPr>
            <a:r>
              <a:rPr lang="en-US" sz="3000" dirty="0" smtClean="0">
                <a:solidFill>
                  <a:schemeClr val="tx1"/>
                </a:solidFill>
                <a:latin typeface="Calibri" panose="020F0502020204030204" pitchFamily="34" charset="0"/>
                <a:cs typeface="Calibri" panose="020F0502020204030204" pitchFamily="34" charset="0"/>
              </a:rPr>
              <a:t>These are programs kids are excited to attend</a:t>
            </a:r>
            <a:endParaRPr lang="en-US" sz="3000" dirty="0">
              <a:solidFill>
                <a:schemeClr val="tx1"/>
              </a:solidFill>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0"/>
          </p:nvPr>
        </p:nvSpPr>
        <p:spPr/>
        <p:txBody>
          <a:bodyPr/>
          <a:lstStyle/>
          <a:p>
            <a:pPr>
              <a:defRPr/>
            </a:pPr>
            <a:fld id="{AB65B17F-19AD-F64B-AD44-182E9AB2F7FF}" type="slidenum">
              <a:rPr lang="en-US" smtClean="0"/>
              <a:pPr>
                <a:defRPr/>
              </a:pPr>
              <a:t>9</a:t>
            </a:fld>
            <a:endParaRPr lang="en-US" dirty="0"/>
          </a:p>
        </p:txBody>
      </p:sp>
    </p:spTree>
    <p:extLst>
      <p:ext uri="{BB962C8B-B14F-4D97-AF65-F5344CB8AC3E}">
        <p14:creationId xmlns:p14="http://schemas.microsoft.com/office/powerpoint/2010/main" val="1171394596"/>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Official CSBA Template 16-9">
  <a:themeElements>
    <a:clrScheme name="Custom 1">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49D00"/>
      </a:hlink>
      <a:folHlink>
        <a:srgbClr val="0070C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CSBA_PPT_Widescreen_Modern</Template>
  <TotalTime>1246</TotalTime>
  <Words>2496</Words>
  <Application>Microsoft Macintosh PowerPoint</Application>
  <PresentationFormat>On-screen Show (16:9)</PresentationFormat>
  <Paragraphs>222</Paragraphs>
  <Slides>22</Slides>
  <Notes>21</Notes>
  <HiddenSlides>0</HiddenSlides>
  <MMClips>2</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Official CSBA Template 16-9</vt:lpstr>
      <vt:lpstr>Making the Case for Summer Learning</vt:lpstr>
      <vt:lpstr>PowerPoint Presentation</vt:lpstr>
      <vt:lpstr>Avoiding Summer Learning Loss</vt:lpstr>
      <vt:lpstr>The Focus of this Session</vt:lpstr>
      <vt:lpstr>Powerful Summer Learning Programs Are Not “Traditional” Summer School</vt:lpstr>
      <vt:lpstr>Powerful STEAM Programs</vt:lpstr>
      <vt:lpstr>Powerful Summer Programs</vt:lpstr>
      <vt:lpstr>Highest Need Students Stand to Benefit Most</vt:lpstr>
      <vt:lpstr>Students from Lower Income Families</vt:lpstr>
      <vt:lpstr>Students Who Need Extra Time</vt:lpstr>
      <vt:lpstr>Students Who May Not See Themselves Belonging in School</vt:lpstr>
      <vt:lpstr>Discussion</vt:lpstr>
      <vt:lpstr>Summer Learning Programs Can and Should Align with Your District Goals</vt:lpstr>
      <vt:lpstr>Powerful Summer Programs</vt:lpstr>
      <vt:lpstr>Powerful Summer Programs Motivate and Engage Students</vt:lpstr>
      <vt:lpstr>Powerful Programs Align With District Learning Goals</vt:lpstr>
      <vt:lpstr>Common Elements of Powerful Programs</vt:lpstr>
      <vt:lpstr>Discussion</vt:lpstr>
      <vt:lpstr>Summer Learning as a Priority and Next Steps</vt:lpstr>
      <vt:lpstr>Should Summer Learning be a  Priority</vt:lpstr>
      <vt:lpstr>Next steps</vt:lpstr>
      <vt:lpstr>To Learn More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the title</dc:title>
  <dc:creator>Manuel Buenrostro</dc:creator>
  <cp:lastModifiedBy>Carmen Rodriguez</cp:lastModifiedBy>
  <cp:revision>97</cp:revision>
  <cp:lastPrinted>2017-11-14T19:00:49Z</cp:lastPrinted>
  <dcterms:created xsi:type="dcterms:W3CDTF">2017-08-18T22:02:19Z</dcterms:created>
  <dcterms:modified xsi:type="dcterms:W3CDTF">2018-06-07T22:18:59Z</dcterms:modified>
</cp:coreProperties>
</file>